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90" r:id="rId2"/>
    <p:sldId id="258" r:id="rId3"/>
    <p:sldId id="259" r:id="rId4"/>
    <p:sldId id="291" r:id="rId5"/>
    <p:sldId id="265" r:id="rId6"/>
    <p:sldId id="260" r:id="rId7"/>
    <p:sldId id="263" r:id="rId8"/>
    <p:sldId id="266" r:id="rId9"/>
    <p:sldId id="267" r:id="rId10"/>
    <p:sldId id="280" r:id="rId11"/>
    <p:sldId id="282" r:id="rId12"/>
    <p:sldId id="268" r:id="rId13"/>
    <p:sldId id="269" r:id="rId14"/>
    <p:sldId id="270" r:id="rId15"/>
    <p:sldId id="271" r:id="rId16"/>
    <p:sldId id="283" r:id="rId17"/>
    <p:sldId id="279" r:id="rId18"/>
    <p:sldId id="284" r:id="rId19"/>
    <p:sldId id="288" r:id="rId20"/>
    <p:sldId id="275" r:id="rId21"/>
    <p:sldId id="285" r:id="rId22"/>
    <p:sldId id="287" r:id="rId23"/>
    <p:sldId id="286" r:id="rId24"/>
    <p:sldId id="289" r:id="rId2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88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wmf"/><Relationship Id="rId7" Type="http://schemas.openxmlformats.org/officeDocument/2006/relationships/image" Target="../media/image12.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8.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6"/>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318FBFC2-9016-494A-8134-7ED52717210B}" type="datetimeFigureOut">
              <a:rPr lang="zh-CN" altLang="en-US"/>
              <a:pPr>
                <a:defRPr/>
              </a:pPr>
              <a:t>2017-9-22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2964581-4D24-407A-8047-3E088FD137A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5F5286B6-6548-4604-8A94-026EDD67B75C}" type="datetimeFigureOut">
              <a:rPr lang="zh-CN" altLang="en-US"/>
              <a:pPr>
                <a:defRPr/>
              </a:pPr>
              <a:t>2017-9-22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04BC5D1-E5F9-4043-A71D-03B7FD61CA22}"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8B203039-CE3B-4EF9-BD75-B6AC6B9CE302}" type="datetimeFigureOut">
              <a:rPr lang="zh-CN" altLang="en-US"/>
              <a:pPr>
                <a:defRPr/>
              </a:pPr>
              <a:t>2017-9-22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A416F16-36AA-4422-BF63-1DCDDD5BE55D}"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01625" y="228600"/>
            <a:ext cx="8510588" cy="1325563"/>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301625" y="1676400"/>
            <a:ext cx="4194175" cy="21351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76400"/>
            <a:ext cx="4194175" cy="21351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301625" y="3963988"/>
            <a:ext cx="4194175" cy="2135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63988"/>
            <a:ext cx="4194175" cy="21351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304800" y="6245225"/>
            <a:ext cx="2286000" cy="476250"/>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6553200" y="6245225"/>
            <a:ext cx="2286000" cy="476250"/>
          </a:xfrm>
        </p:spPr>
        <p:txBody>
          <a:bodyPr/>
          <a:lstStyle>
            <a:lvl1pPr>
              <a:defRPr/>
            </a:lvl1pPr>
          </a:lstStyle>
          <a:p>
            <a:pPr>
              <a:defRPr/>
            </a:pPr>
            <a:fld id="{D039D6AC-E8F5-4504-A604-FF4E4B94F98C}"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fld id="{C70AFA09-9D6F-457D-BB46-656C0E9AD939}" type="datetimeFigureOut">
              <a:rPr lang="zh-CN" altLang="en-US"/>
              <a:pPr>
                <a:defRPr/>
              </a:pPr>
              <a:t>2017-9-22</a:t>
            </a:fld>
            <a:endParaRPr lang="zh-CN" altLang="en-US"/>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2ABB751-B59F-43A2-A271-88560D237247}"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6"/>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AFC68CAB-D1D8-4197-AFCB-6FEC7DCDD4AE}" type="datetimeFigureOut">
              <a:rPr lang="zh-CN" altLang="en-US"/>
              <a:pPr>
                <a:defRPr/>
              </a:pPr>
              <a:t>2017-9-22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EFA8728-FBB4-41BD-9155-F42DE008E236}"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7"/>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4915D106-945D-405C-B4CA-DD7A11B83C44}" type="datetimeFigureOut">
              <a:rPr lang="zh-CN" altLang="en-US"/>
              <a:pPr>
                <a:defRPr/>
              </a:pPr>
              <a:t>2017-9-22</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22D32824-1E35-4374-B21F-4AF858244D5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9"/>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6EC0BB93-4B82-4686-AAF4-A67F5AE951FC}" type="datetimeFigureOut">
              <a:rPr lang="zh-CN" altLang="en-US"/>
              <a:pPr>
                <a:defRPr/>
              </a:pPr>
              <a:t>2017-9-22</a:t>
            </a:fld>
            <a:endParaRPr lang="zh-CN" altLang="en-US"/>
          </a:p>
        </p:txBody>
      </p:sp>
      <p:sp>
        <p:nvSpPr>
          <p:cNvPr id="9" name="页脚占位符 7"/>
          <p:cNvSpPr>
            <a:spLocks noGrp="1"/>
          </p:cNvSpPr>
          <p:nvPr>
            <p:ph type="ftr" sz="quarter" idx="11"/>
          </p:nvPr>
        </p:nvSpPr>
        <p:spPr/>
        <p:txBody>
          <a:bodyPr/>
          <a:lstStyle>
            <a:lvl1pPr>
              <a:defRPr/>
            </a:lvl1pPr>
          </a:lstStyle>
          <a:p>
            <a:pPr>
              <a:defRPr/>
            </a:pPr>
            <a:endParaRPr lang="zh-CN" altLang="en-US"/>
          </a:p>
        </p:txBody>
      </p:sp>
      <p:sp>
        <p:nvSpPr>
          <p:cNvPr id="10" name="灯片编号占位符 8"/>
          <p:cNvSpPr>
            <a:spLocks noGrp="1"/>
          </p:cNvSpPr>
          <p:nvPr>
            <p:ph type="sldNum" sz="quarter" idx="12"/>
          </p:nvPr>
        </p:nvSpPr>
        <p:spPr/>
        <p:txBody>
          <a:bodyPr/>
          <a:lstStyle>
            <a:lvl1pPr>
              <a:defRPr/>
            </a:lvl1pPr>
          </a:lstStyle>
          <a:p>
            <a:pPr>
              <a:defRPr/>
            </a:pPr>
            <a:fld id="{4623AA6F-F694-4A69-8CF4-827AA4E005C7}"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5"/>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2CF1E75B-8C92-4B71-B45C-9638D0B1229B}" type="datetimeFigureOut">
              <a:rPr lang="zh-CN" altLang="en-US"/>
              <a:pPr>
                <a:defRPr/>
              </a:pPr>
              <a:t>2017-9-22</a:t>
            </a:fld>
            <a:endParaRPr lang="zh-CN" altLang="en-US"/>
          </a:p>
        </p:txBody>
      </p:sp>
      <p:sp>
        <p:nvSpPr>
          <p:cNvPr id="5" name="页脚占位符 3"/>
          <p:cNvSpPr>
            <a:spLocks noGrp="1"/>
          </p:cNvSpPr>
          <p:nvPr>
            <p:ph type="ftr" sz="quarter" idx="11"/>
          </p:nvPr>
        </p:nvSpPr>
        <p:spPr/>
        <p:txBody>
          <a:bodyPr/>
          <a:lstStyle>
            <a:lvl1pPr>
              <a:defRPr/>
            </a:lvl1pPr>
          </a:lstStyle>
          <a:p>
            <a:pPr>
              <a:defRPr/>
            </a:pPr>
            <a:endParaRPr lang="zh-CN" altLang="en-US"/>
          </a:p>
        </p:txBody>
      </p:sp>
      <p:sp>
        <p:nvSpPr>
          <p:cNvPr id="6" name="灯片编号占位符 4"/>
          <p:cNvSpPr>
            <a:spLocks noGrp="1"/>
          </p:cNvSpPr>
          <p:nvPr>
            <p:ph type="sldNum" sz="quarter" idx="12"/>
          </p:nvPr>
        </p:nvSpPr>
        <p:spPr/>
        <p:txBody>
          <a:bodyPr/>
          <a:lstStyle>
            <a:lvl1pPr>
              <a:defRPr/>
            </a:lvl1pPr>
          </a:lstStyle>
          <a:p>
            <a:pPr>
              <a:defRPr/>
            </a:pPr>
            <a:fld id="{31244F96-5E1D-4599-9C2A-FA68F9EABF91}"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33B298BA-1203-4913-ADFE-613239523218}" type="datetimeFigureOut">
              <a:rPr lang="zh-CN" altLang="en-US"/>
              <a:pPr>
                <a:defRPr/>
              </a:pPr>
              <a:t>2017-9-22</a:t>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74D83FA6-A247-40D7-8F11-7E7AF4E1BF8D}"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7"/>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2298112C-6831-46D0-8084-2B7909BD8E46}" type="datetimeFigureOut">
              <a:rPr lang="zh-CN" altLang="en-US"/>
              <a:pPr>
                <a:defRPr/>
              </a:pPr>
              <a:t>2017-9-22</a:t>
            </a:fld>
            <a:endParaRPr lang="zh-CN" altLang="en-US"/>
          </a:p>
        </p:txBody>
      </p:sp>
      <p:sp>
        <p:nvSpPr>
          <p:cNvPr id="7" name="页脚占位符 5"/>
          <p:cNvSpPr>
            <a:spLocks noGrp="1"/>
          </p:cNvSpPr>
          <p:nvPr>
            <p:ph type="ftr" sz="quarter" idx="11"/>
          </p:nvPr>
        </p:nvSpPr>
        <p:spPr/>
        <p:txBody>
          <a:bodyPr/>
          <a:lstStyle>
            <a:lvl1pPr>
              <a:defRPr/>
            </a:lvl1pPr>
          </a:lstStyle>
          <a:p>
            <a:pPr>
              <a:defRPr/>
            </a:pPr>
            <a:endParaRPr lang="zh-CN" altLang="en-US"/>
          </a:p>
        </p:txBody>
      </p:sp>
      <p:sp>
        <p:nvSpPr>
          <p:cNvPr id="8" name="灯片编号占位符 6"/>
          <p:cNvSpPr>
            <a:spLocks noGrp="1"/>
          </p:cNvSpPr>
          <p:nvPr>
            <p:ph type="sldNum" sz="quarter" idx="12"/>
          </p:nvPr>
        </p:nvSpPr>
        <p:spPr/>
        <p:txBody>
          <a:bodyPr/>
          <a:lstStyle>
            <a:lvl1pPr>
              <a:defRPr/>
            </a:lvl1pPr>
          </a:lstStyle>
          <a:p>
            <a:pPr>
              <a:defRPr/>
            </a:pPr>
            <a:fld id="{779565A2-AFD9-4CF5-B3E0-68FA513AA6C7}"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C835690E-6545-4D4D-A9E3-CA6129CD7735}" type="datetimeFigureOut">
              <a:rPr lang="zh-CN" altLang="en-US"/>
              <a:pPr>
                <a:defRPr/>
              </a:pPr>
              <a:t>2017-9-22</a:t>
            </a:fld>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6F6E8B45-BEE5-4B64-B0AF-24750E4FD6C7}" type="slidenum">
              <a:rPr lang="zh-CN" altLang="en-US"/>
              <a:pPr>
                <a:defRPr/>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83"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20484" name="文本占位符 2"/>
          <p:cNvSpPr>
            <a:spLocks noGrp="1"/>
          </p:cNvSpPr>
          <p:nvPr>
            <p:ph type="body" idx="1"/>
          </p:nvPr>
        </p:nvSpPr>
        <p:spPr bwMode="auto">
          <a:xfrm>
            <a:off x="457200" y="1600200"/>
            <a:ext cx="82296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fontAlgn="auto" latinLnBrk="0" hangingPunct="1">
              <a:spcBef>
                <a:spcPts val="0"/>
              </a:spcBef>
              <a:spcAft>
                <a:spcPts val="0"/>
              </a:spcAft>
              <a:defRPr kumimoji="0" sz="1100" smtClean="0">
                <a:solidFill>
                  <a:schemeClr val="tx2">
                    <a:lumMod val="75000"/>
                    <a:lumOff val="25000"/>
                  </a:schemeClr>
                </a:solidFill>
                <a:latin typeface="+mn-lt"/>
                <a:ea typeface="+mn-ea"/>
              </a:defRPr>
            </a:lvl1pPr>
          </a:lstStyle>
          <a:p>
            <a:pPr>
              <a:defRPr/>
            </a:pPr>
            <a:fld id="{EEBF4DC3-1698-48D5-8B2F-1B83089980B2}" type="datetimeFigureOut">
              <a:rPr lang="zh-CN" altLang="en-US"/>
              <a:pPr>
                <a:defRPr/>
              </a:pPr>
              <a:t>2017-9-22</a:t>
            </a:fld>
            <a:endParaRPr lang="zh-CN" altLang="en-US"/>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fontAlgn="auto" latinLnBrk="0" hangingPunct="1">
              <a:spcBef>
                <a:spcPts val="0"/>
              </a:spcBef>
              <a:spcAft>
                <a:spcPts val="0"/>
              </a:spcAft>
              <a:defRPr kumimoji="0" sz="1100">
                <a:solidFill>
                  <a:schemeClr val="tx2">
                    <a:lumMod val="75000"/>
                    <a:lumOff val="2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fontAlgn="auto" latinLnBrk="0" hangingPunct="1">
              <a:spcBef>
                <a:spcPts val="0"/>
              </a:spcBef>
              <a:spcAft>
                <a:spcPts val="0"/>
              </a:spcAft>
              <a:defRPr kumimoji="0" sz="1100" b="0" smtClean="0">
                <a:solidFill>
                  <a:schemeClr val="tx2">
                    <a:lumMod val="75000"/>
                    <a:lumOff val="25000"/>
                  </a:schemeClr>
                </a:solidFill>
                <a:latin typeface="+mn-lt"/>
                <a:ea typeface="+mn-ea"/>
              </a:defRPr>
            </a:lvl1pPr>
          </a:lstStyle>
          <a:p>
            <a:pPr>
              <a:defRPr/>
            </a:pPr>
            <a:fld id="{A2E9B121-9B4E-483B-ACC2-8CB26EC48C7D}" type="slidenum">
              <a:rPr lang="zh-CN" altLang="en-US"/>
              <a:pPr>
                <a:defRPr/>
              </a:pPr>
              <a:t>‹#›</a:t>
            </a:fld>
            <a:endParaRPr lang="zh-CN" altLang="en-US"/>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25" r:id="rId11"/>
    <p:sldLayoutId id="2147483736" r:id="rId12"/>
  </p:sldLayoutIdLst>
  <p:txStyles>
    <p:titleStyle>
      <a:lvl1pPr algn="ctr" rtl="0" fontAlgn="base">
        <a:spcBef>
          <a:spcPct val="0"/>
        </a:spcBef>
        <a:spcAft>
          <a:spcPct val="0"/>
        </a:spcAft>
        <a:defRPr sz="4400" kern="1200">
          <a:solidFill>
            <a:schemeClr val="tx2"/>
          </a:solidFill>
          <a:latin typeface="+mj-lt"/>
          <a:ea typeface="+mj-ea"/>
          <a:cs typeface="微软雅黑"/>
        </a:defRPr>
      </a:lvl1pPr>
      <a:lvl2pPr algn="ctr" rtl="0" fontAlgn="base">
        <a:spcBef>
          <a:spcPct val="0"/>
        </a:spcBef>
        <a:spcAft>
          <a:spcPct val="0"/>
        </a:spcAft>
        <a:defRPr sz="4400">
          <a:solidFill>
            <a:schemeClr val="tx2"/>
          </a:solidFill>
          <a:latin typeface="Franklin Gothic Medium" pitchFamily="34" charset="0"/>
          <a:ea typeface="微软雅黑"/>
          <a:cs typeface="微软雅黑"/>
        </a:defRPr>
      </a:lvl2pPr>
      <a:lvl3pPr algn="ctr" rtl="0" fontAlgn="base">
        <a:spcBef>
          <a:spcPct val="0"/>
        </a:spcBef>
        <a:spcAft>
          <a:spcPct val="0"/>
        </a:spcAft>
        <a:defRPr sz="4400">
          <a:solidFill>
            <a:schemeClr val="tx2"/>
          </a:solidFill>
          <a:latin typeface="Franklin Gothic Medium" pitchFamily="34" charset="0"/>
          <a:ea typeface="微软雅黑"/>
          <a:cs typeface="微软雅黑"/>
        </a:defRPr>
      </a:lvl3pPr>
      <a:lvl4pPr algn="ctr" rtl="0" fontAlgn="base">
        <a:spcBef>
          <a:spcPct val="0"/>
        </a:spcBef>
        <a:spcAft>
          <a:spcPct val="0"/>
        </a:spcAft>
        <a:defRPr sz="4400">
          <a:solidFill>
            <a:schemeClr val="tx2"/>
          </a:solidFill>
          <a:latin typeface="Franklin Gothic Medium" pitchFamily="34" charset="0"/>
          <a:ea typeface="微软雅黑"/>
          <a:cs typeface="微软雅黑"/>
        </a:defRPr>
      </a:lvl4pPr>
      <a:lvl5pPr algn="ctr" rtl="0" fontAlgn="base">
        <a:spcBef>
          <a:spcPct val="0"/>
        </a:spcBef>
        <a:spcAft>
          <a:spcPct val="0"/>
        </a:spcAft>
        <a:defRPr sz="4400">
          <a:solidFill>
            <a:schemeClr val="tx2"/>
          </a:solidFill>
          <a:latin typeface="Franklin Gothic Medium" pitchFamily="34" charset="0"/>
          <a:ea typeface="微软雅黑"/>
          <a:cs typeface="微软雅黑"/>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20.bin"/></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10.png"/><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609600" y="1371600"/>
            <a:ext cx="7772400" cy="1143000"/>
          </a:xfrm>
        </p:spPr>
        <p:txBody>
          <a:bodyPr/>
          <a:lstStyle/>
          <a:p>
            <a:r>
              <a:rPr lang="zh-CN" altLang="en-US" sz="4800" b="1" smtClean="0">
                <a:solidFill>
                  <a:schemeClr val="accent2"/>
                </a:solidFill>
                <a:latin typeface="楷体_GB2312" pitchFamily="49" charset="-122"/>
                <a:ea typeface="楷体_GB2312" pitchFamily="49" charset="-122"/>
              </a:rPr>
              <a:t>等厚干涉与应用</a:t>
            </a:r>
          </a:p>
        </p:txBody>
      </p:sp>
      <p:sp>
        <p:nvSpPr>
          <p:cNvPr id="14338" name="Text Box 5"/>
          <p:cNvSpPr txBox="1">
            <a:spLocks noChangeArrowheads="1"/>
          </p:cNvSpPr>
          <p:nvPr/>
        </p:nvSpPr>
        <p:spPr bwMode="auto">
          <a:xfrm>
            <a:off x="4643438" y="4652963"/>
            <a:ext cx="3744912" cy="519112"/>
          </a:xfrm>
          <a:prstGeom prst="rect">
            <a:avLst/>
          </a:prstGeom>
          <a:noFill/>
          <a:ln w="9525">
            <a:noFill/>
            <a:miter lim="800000"/>
            <a:headEnd/>
            <a:tailEnd/>
          </a:ln>
        </p:spPr>
        <p:txBody>
          <a:bodyPr>
            <a:spAutoFit/>
          </a:bodyPr>
          <a:lstStyle/>
          <a:p>
            <a:pPr algn="ctr">
              <a:spcBef>
                <a:spcPct val="50000"/>
              </a:spcBef>
            </a:pPr>
            <a:r>
              <a:rPr lang="zh-CN" altLang="en-US" sz="2800" b="1">
                <a:solidFill>
                  <a:srgbClr val="000099"/>
                </a:solidFill>
                <a:latin typeface="楷体_GB2312" pitchFamily="49" charset="-122"/>
                <a:ea typeface="楷体_GB2312" pitchFamily="49" charset="-122"/>
                <a:cs typeface="华文隶书"/>
              </a:rPr>
              <a:t>刘宇波   实验师</a:t>
            </a:r>
          </a:p>
        </p:txBody>
      </p:sp>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Grp="1" noChangeArrowheads="1"/>
          </p:cNvSpPr>
          <p:nvPr>
            <p:ph type="title" sz="quarter"/>
          </p:nvPr>
        </p:nvSpPr>
        <p:spPr>
          <a:xfrm>
            <a:off x="250825" y="260350"/>
            <a:ext cx="6359525" cy="576263"/>
          </a:xfrm>
        </p:spPr>
        <p:txBody>
          <a:bodyPr rtlCol="0">
            <a:normAutofit fontScale="90000"/>
          </a:bodyPr>
          <a:lstStyle/>
          <a:p>
            <a:pPr algn="just" fontAlgn="auto">
              <a:spcBef>
                <a:spcPct val="50000"/>
              </a:spcBef>
              <a:spcAft>
                <a:spcPts val="0"/>
              </a:spcAft>
              <a:defRPr/>
            </a:pPr>
            <a:r>
              <a:rPr kumimoji="1" lang="en-US" altLang="zh-CN" sz="3200" b="1" dirty="0" smtClean="0">
                <a:latin typeface="宋体" charset="-122"/>
                <a:cs typeface="+mj-cs"/>
              </a:rPr>
              <a:t>2.</a:t>
            </a:r>
            <a:r>
              <a:rPr kumimoji="1" lang="zh-CN" altLang="en-US" sz="3200" b="1" dirty="0" smtClean="0">
                <a:latin typeface="宋体" charset="-122"/>
                <a:cs typeface="+mj-cs"/>
              </a:rPr>
              <a:t>用</a:t>
            </a:r>
            <a:r>
              <a:rPr kumimoji="1" lang="zh-CN" altLang="en-US" sz="3200" b="1" dirty="0">
                <a:latin typeface="宋体" charset="-122"/>
                <a:cs typeface="+mj-cs"/>
              </a:rPr>
              <a:t>劈尖测细丝</a:t>
            </a:r>
            <a:r>
              <a:rPr kumimoji="1" lang="zh-CN" altLang="en-US" sz="3200" b="1" dirty="0" smtClean="0">
                <a:latin typeface="宋体" charset="-122"/>
                <a:cs typeface="+mj-cs"/>
              </a:rPr>
              <a:t>直径原理</a:t>
            </a:r>
            <a:endParaRPr kumimoji="1" lang="zh-CN" altLang="en-US" sz="3200" b="1" dirty="0">
              <a:latin typeface="宋体" charset="-122"/>
              <a:cs typeface="+mj-cs"/>
            </a:endParaRPr>
          </a:p>
        </p:txBody>
      </p:sp>
      <p:grpSp>
        <p:nvGrpSpPr>
          <p:cNvPr id="27671" name="Group 62"/>
          <p:cNvGrpSpPr>
            <a:grpSpLocks/>
          </p:cNvGrpSpPr>
          <p:nvPr/>
        </p:nvGrpSpPr>
        <p:grpSpPr bwMode="auto">
          <a:xfrm>
            <a:off x="5611813" y="2924175"/>
            <a:ext cx="3532187" cy="2592388"/>
            <a:chOff x="3432" y="1563"/>
            <a:chExt cx="1928" cy="958"/>
          </a:xfrm>
        </p:grpSpPr>
        <p:sp>
          <p:nvSpPr>
            <p:cNvPr id="27686" name="Rectangle 9"/>
            <p:cNvSpPr>
              <a:spLocks noChangeArrowheads="1"/>
            </p:cNvSpPr>
            <p:nvPr/>
          </p:nvSpPr>
          <p:spPr bwMode="auto">
            <a:xfrm>
              <a:off x="3473" y="1917"/>
              <a:ext cx="1494" cy="80"/>
            </a:xfrm>
            <a:prstGeom prst="rect">
              <a:avLst/>
            </a:prstGeom>
            <a:gradFill rotWithShape="0">
              <a:gsLst>
                <a:gs pos="0">
                  <a:srgbClr val="FFFFFF"/>
                </a:gs>
                <a:gs pos="100000">
                  <a:schemeClr val="hlink"/>
                </a:gs>
              </a:gsLst>
              <a:path path="shape">
                <a:fillToRect l="50000" t="50000" r="50000" b="50000"/>
              </a:path>
            </a:gradFill>
            <a:ln w="12700">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687" name="Rectangle 10"/>
            <p:cNvSpPr>
              <a:spLocks noChangeArrowheads="1"/>
            </p:cNvSpPr>
            <p:nvPr/>
          </p:nvSpPr>
          <p:spPr bwMode="auto">
            <a:xfrm rot="-960000">
              <a:off x="3432" y="1708"/>
              <a:ext cx="1540" cy="82"/>
            </a:xfrm>
            <a:prstGeom prst="rect">
              <a:avLst/>
            </a:prstGeom>
            <a:gradFill rotWithShape="0">
              <a:gsLst>
                <a:gs pos="0">
                  <a:srgbClr val="FFFFFF"/>
                </a:gs>
                <a:gs pos="100000">
                  <a:schemeClr val="hlink"/>
                </a:gs>
              </a:gsLst>
              <a:path path="shape">
                <a:fillToRect l="50000" t="50000" r="50000" b="50000"/>
              </a:path>
            </a:gradFill>
            <a:ln w="12700">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688" name="Oval 19"/>
            <p:cNvSpPr>
              <a:spLocks noChangeArrowheads="1"/>
            </p:cNvSpPr>
            <p:nvPr/>
          </p:nvSpPr>
          <p:spPr bwMode="auto">
            <a:xfrm>
              <a:off x="4733" y="1656"/>
              <a:ext cx="285" cy="260"/>
            </a:xfrm>
            <a:prstGeom prst="ellipse">
              <a:avLst/>
            </a:prstGeom>
            <a:solidFill>
              <a:schemeClr val="accent1"/>
            </a:solidFill>
            <a:ln w="9525">
              <a:solidFill>
                <a:schemeClr val="bg2"/>
              </a:solidFill>
              <a:round/>
              <a:headEnd/>
              <a:tailEnd/>
            </a:ln>
          </p:spPr>
          <p:txBody>
            <a:bodyPr wrap="none" anchor="ctr"/>
            <a:lstStyle/>
            <a:p>
              <a:endParaRPr lang="zh-CN" altLang="en-US">
                <a:latin typeface="Franklin Gothic Book"/>
                <a:ea typeface="黑体" pitchFamily="2" charset="-122"/>
              </a:endParaRPr>
            </a:p>
          </p:txBody>
        </p:sp>
        <p:sp>
          <p:nvSpPr>
            <p:cNvPr id="27689" name="Line 24"/>
            <p:cNvSpPr>
              <a:spLocks noChangeShapeType="1"/>
            </p:cNvSpPr>
            <p:nvPr/>
          </p:nvSpPr>
          <p:spPr bwMode="auto">
            <a:xfrm flipV="1">
              <a:off x="4768" y="1647"/>
              <a:ext cx="511" cy="12"/>
            </a:xfrm>
            <a:prstGeom prst="line">
              <a:avLst/>
            </a:prstGeom>
            <a:noFill/>
            <a:ln w="9525">
              <a:solidFill>
                <a:schemeClr val="tx1"/>
              </a:solidFill>
              <a:round/>
              <a:headEnd/>
              <a:tailEnd/>
            </a:ln>
          </p:spPr>
          <p:txBody>
            <a:bodyPr/>
            <a:lstStyle/>
            <a:p>
              <a:endParaRPr lang="zh-CN" altLang="en-US"/>
            </a:p>
          </p:txBody>
        </p:sp>
        <p:sp>
          <p:nvSpPr>
            <p:cNvPr id="27690" name="Line 25"/>
            <p:cNvSpPr>
              <a:spLocks noChangeShapeType="1"/>
            </p:cNvSpPr>
            <p:nvPr/>
          </p:nvSpPr>
          <p:spPr bwMode="auto">
            <a:xfrm flipV="1">
              <a:off x="4752" y="1909"/>
              <a:ext cx="527" cy="6"/>
            </a:xfrm>
            <a:prstGeom prst="line">
              <a:avLst/>
            </a:prstGeom>
            <a:noFill/>
            <a:ln w="9525">
              <a:solidFill>
                <a:schemeClr val="tx1"/>
              </a:solidFill>
              <a:round/>
              <a:headEnd/>
              <a:tailEnd/>
            </a:ln>
          </p:spPr>
          <p:txBody>
            <a:bodyPr/>
            <a:lstStyle/>
            <a:p>
              <a:endParaRPr lang="zh-CN" altLang="en-US"/>
            </a:p>
          </p:txBody>
        </p:sp>
        <p:sp>
          <p:nvSpPr>
            <p:cNvPr id="27691" name="Line 26"/>
            <p:cNvSpPr>
              <a:spLocks noChangeShapeType="1"/>
            </p:cNvSpPr>
            <p:nvPr/>
          </p:nvSpPr>
          <p:spPr bwMode="auto">
            <a:xfrm>
              <a:off x="5107" y="1651"/>
              <a:ext cx="0" cy="277"/>
            </a:xfrm>
            <a:prstGeom prst="line">
              <a:avLst/>
            </a:prstGeom>
            <a:noFill/>
            <a:ln w="9525">
              <a:solidFill>
                <a:srgbClr val="FF0000"/>
              </a:solidFill>
              <a:round/>
              <a:headEnd type="triangle" w="med" len="med"/>
              <a:tailEnd type="triangle" w="med" len="med"/>
            </a:ln>
          </p:spPr>
          <p:txBody>
            <a:bodyPr/>
            <a:lstStyle/>
            <a:p>
              <a:endParaRPr lang="zh-CN" altLang="en-US"/>
            </a:p>
          </p:txBody>
        </p:sp>
        <p:sp>
          <p:nvSpPr>
            <p:cNvPr id="27692" name="Text Box 27"/>
            <p:cNvSpPr txBox="1">
              <a:spLocks noChangeArrowheads="1"/>
            </p:cNvSpPr>
            <p:nvPr/>
          </p:nvSpPr>
          <p:spPr bwMode="auto">
            <a:xfrm>
              <a:off x="5122" y="1696"/>
              <a:ext cx="238" cy="159"/>
            </a:xfrm>
            <a:prstGeom prst="rect">
              <a:avLst/>
            </a:prstGeom>
            <a:noFill/>
            <a:ln w="9525">
              <a:noFill/>
              <a:miter lim="800000"/>
              <a:headEnd/>
              <a:tailEnd/>
            </a:ln>
          </p:spPr>
          <p:txBody>
            <a:bodyPr>
              <a:spAutoFit/>
            </a:bodyPr>
            <a:lstStyle/>
            <a:p>
              <a:pPr>
                <a:spcBef>
                  <a:spcPct val="50000"/>
                </a:spcBef>
              </a:pPr>
              <a:r>
                <a:rPr lang="en-US" altLang="zh-CN" b="1" i="1">
                  <a:latin typeface="Times New Roman" pitchFamily="18" charset="0"/>
                  <a:ea typeface="黑体" pitchFamily="2" charset="-122"/>
                </a:rPr>
                <a:t>d</a:t>
              </a:r>
            </a:p>
          </p:txBody>
        </p:sp>
        <p:grpSp>
          <p:nvGrpSpPr>
            <p:cNvPr id="27693" name="Group 31"/>
            <p:cNvGrpSpPr>
              <a:grpSpLocks/>
            </p:cNvGrpSpPr>
            <p:nvPr/>
          </p:nvGrpSpPr>
          <p:grpSpPr bwMode="auto">
            <a:xfrm>
              <a:off x="3454" y="2086"/>
              <a:ext cx="1457" cy="435"/>
              <a:chOff x="3317" y="3405"/>
              <a:chExt cx="857" cy="435"/>
            </a:xfrm>
          </p:grpSpPr>
          <p:sp>
            <p:nvSpPr>
              <p:cNvPr id="27698" name="Rectangle 32"/>
              <p:cNvSpPr>
                <a:spLocks noChangeArrowheads="1"/>
              </p:cNvSpPr>
              <p:nvPr/>
            </p:nvSpPr>
            <p:spPr bwMode="auto">
              <a:xfrm>
                <a:off x="3317" y="3408"/>
                <a:ext cx="96" cy="432"/>
              </a:xfrm>
              <a:prstGeom prst="rect">
                <a:avLst/>
              </a:prstGeom>
              <a:solidFill>
                <a:schemeClr val="tx1"/>
              </a:soli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699" name="Rectangle 33"/>
              <p:cNvSpPr>
                <a:spLocks noChangeArrowheads="1"/>
              </p:cNvSpPr>
              <p:nvPr/>
            </p:nvSpPr>
            <p:spPr bwMode="auto">
              <a:xfrm>
                <a:off x="3409" y="3408"/>
                <a:ext cx="96" cy="432"/>
              </a:xfrm>
              <a:prstGeom prst="rect">
                <a:avLst/>
              </a:prstGeom>
              <a:gradFill rotWithShape="0">
                <a:gsLst>
                  <a:gs pos="0">
                    <a:srgbClr val="434328"/>
                  </a:gs>
                  <a:gs pos="50000">
                    <a:srgbClr val="FFFF99"/>
                  </a:gs>
                  <a:gs pos="100000">
                    <a:srgbClr val="434328"/>
                  </a:gs>
                </a:gsLst>
                <a:lin ang="0" scaled="1"/>
              </a:gra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700" name="Rectangle 34"/>
              <p:cNvSpPr>
                <a:spLocks noChangeArrowheads="1"/>
              </p:cNvSpPr>
              <p:nvPr/>
            </p:nvSpPr>
            <p:spPr bwMode="auto">
              <a:xfrm>
                <a:off x="3504" y="3408"/>
                <a:ext cx="96" cy="432"/>
              </a:xfrm>
              <a:prstGeom prst="rect">
                <a:avLst/>
              </a:prstGeom>
              <a:solidFill>
                <a:schemeClr val="tx1"/>
              </a:soli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701" name="Rectangle 35"/>
              <p:cNvSpPr>
                <a:spLocks noChangeArrowheads="1"/>
              </p:cNvSpPr>
              <p:nvPr/>
            </p:nvSpPr>
            <p:spPr bwMode="auto">
              <a:xfrm>
                <a:off x="3600" y="3408"/>
                <a:ext cx="96" cy="432"/>
              </a:xfrm>
              <a:prstGeom prst="rect">
                <a:avLst/>
              </a:prstGeom>
              <a:gradFill rotWithShape="0">
                <a:gsLst>
                  <a:gs pos="0">
                    <a:srgbClr val="434328"/>
                  </a:gs>
                  <a:gs pos="50000">
                    <a:srgbClr val="FFFF99"/>
                  </a:gs>
                  <a:gs pos="100000">
                    <a:srgbClr val="434328"/>
                  </a:gs>
                </a:gsLst>
                <a:lin ang="0" scaled="1"/>
              </a:gra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702" name="Rectangle 36"/>
              <p:cNvSpPr>
                <a:spLocks noChangeArrowheads="1"/>
              </p:cNvSpPr>
              <p:nvPr/>
            </p:nvSpPr>
            <p:spPr bwMode="auto">
              <a:xfrm>
                <a:off x="3696" y="3408"/>
                <a:ext cx="96" cy="432"/>
              </a:xfrm>
              <a:prstGeom prst="rect">
                <a:avLst/>
              </a:prstGeom>
              <a:solidFill>
                <a:schemeClr val="tx1"/>
              </a:soli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703" name="Rectangle 37"/>
              <p:cNvSpPr>
                <a:spLocks noChangeArrowheads="1"/>
              </p:cNvSpPr>
              <p:nvPr/>
            </p:nvSpPr>
            <p:spPr bwMode="auto">
              <a:xfrm>
                <a:off x="3792" y="3408"/>
                <a:ext cx="96" cy="432"/>
              </a:xfrm>
              <a:prstGeom prst="rect">
                <a:avLst/>
              </a:prstGeom>
              <a:gradFill rotWithShape="0">
                <a:gsLst>
                  <a:gs pos="0">
                    <a:srgbClr val="434328"/>
                  </a:gs>
                  <a:gs pos="50000">
                    <a:srgbClr val="FFFF99"/>
                  </a:gs>
                  <a:gs pos="100000">
                    <a:srgbClr val="434328"/>
                  </a:gs>
                </a:gsLst>
                <a:lin ang="0" scaled="1"/>
              </a:gra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704" name="Rectangle 38"/>
              <p:cNvSpPr>
                <a:spLocks noChangeArrowheads="1"/>
              </p:cNvSpPr>
              <p:nvPr/>
            </p:nvSpPr>
            <p:spPr bwMode="auto">
              <a:xfrm>
                <a:off x="3888" y="3408"/>
                <a:ext cx="96" cy="432"/>
              </a:xfrm>
              <a:prstGeom prst="rect">
                <a:avLst/>
              </a:prstGeom>
              <a:solidFill>
                <a:schemeClr val="tx1"/>
              </a:soli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705" name="Rectangle 39"/>
              <p:cNvSpPr>
                <a:spLocks noChangeArrowheads="1"/>
              </p:cNvSpPr>
              <p:nvPr/>
            </p:nvSpPr>
            <p:spPr bwMode="auto">
              <a:xfrm>
                <a:off x="3987" y="3405"/>
                <a:ext cx="96" cy="432"/>
              </a:xfrm>
              <a:prstGeom prst="rect">
                <a:avLst/>
              </a:prstGeom>
              <a:gradFill rotWithShape="0">
                <a:gsLst>
                  <a:gs pos="0">
                    <a:srgbClr val="434328"/>
                  </a:gs>
                  <a:gs pos="50000">
                    <a:srgbClr val="FFFF99"/>
                  </a:gs>
                  <a:gs pos="100000">
                    <a:srgbClr val="434328"/>
                  </a:gs>
                </a:gsLst>
                <a:lin ang="0" scaled="1"/>
              </a:gra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sp>
            <p:nvSpPr>
              <p:cNvPr id="27706" name="Rectangle 40"/>
              <p:cNvSpPr>
                <a:spLocks noChangeArrowheads="1"/>
              </p:cNvSpPr>
              <p:nvPr/>
            </p:nvSpPr>
            <p:spPr bwMode="auto">
              <a:xfrm>
                <a:off x="4081" y="3408"/>
                <a:ext cx="93" cy="432"/>
              </a:xfrm>
              <a:prstGeom prst="rect">
                <a:avLst/>
              </a:prstGeom>
              <a:solidFill>
                <a:schemeClr val="tx1"/>
              </a:solidFill>
              <a:ln w="9525">
                <a:solidFill>
                  <a:schemeClr val="bg2"/>
                </a:solidFill>
                <a:miter lim="800000"/>
                <a:headEnd/>
                <a:tailEnd/>
              </a:ln>
            </p:spPr>
            <p:txBody>
              <a:bodyPr wrap="none" anchor="ctr"/>
              <a:lstStyle/>
              <a:p>
                <a:endParaRPr lang="zh-CN" altLang="en-US">
                  <a:latin typeface="Franklin Gothic Book"/>
                  <a:ea typeface="黑体" pitchFamily="2" charset="-122"/>
                </a:endParaRPr>
              </a:p>
            </p:txBody>
          </p:sp>
        </p:grpSp>
        <p:grpSp>
          <p:nvGrpSpPr>
            <p:cNvPr id="27694" name="Group 54"/>
            <p:cNvGrpSpPr>
              <a:grpSpLocks/>
            </p:cNvGrpSpPr>
            <p:nvPr/>
          </p:nvGrpSpPr>
          <p:grpSpPr bwMode="auto">
            <a:xfrm>
              <a:off x="4134" y="1563"/>
              <a:ext cx="359" cy="523"/>
              <a:chOff x="2187" y="1797"/>
              <a:chExt cx="359" cy="523"/>
            </a:xfrm>
          </p:grpSpPr>
          <p:sp>
            <p:nvSpPr>
              <p:cNvPr id="27695" name="Line 49"/>
              <p:cNvSpPr>
                <a:spLocks noChangeShapeType="1"/>
              </p:cNvSpPr>
              <p:nvPr/>
            </p:nvSpPr>
            <p:spPr bwMode="auto">
              <a:xfrm flipV="1">
                <a:off x="2187" y="2037"/>
                <a:ext cx="359" cy="1"/>
              </a:xfrm>
              <a:prstGeom prst="line">
                <a:avLst/>
              </a:prstGeom>
              <a:noFill/>
              <a:ln w="19050">
                <a:solidFill>
                  <a:srgbClr val="CC0099"/>
                </a:solidFill>
                <a:prstDash val="dash"/>
                <a:round/>
                <a:headEnd type="none" w="sm" len="lg"/>
                <a:tailEnd type="none" w="sm" len="lg"/>
              </a:ln>
            </p:spPr>
            <p:txBody>
              <a:bodyPr wrap="none" anchor="ctr"/>
              <a:lstStyle/>
              <a:p>
                <a:endParaRPr lang="zh-CN" altLang="en-US"/>
              </a:p>
            </p:txBody>
          </p:sp>
          <p:sp>
            <p:nvSpPr>
              <p:cNvPr id="27696" name="Line 50"/>
              <p:cNvSpPr>
                <a:spLocks noChangeShapeType="1"/>
              </p:cNvSpPr>
              <p:nvPr/>
            </p:nvSpPr>
            <p:spPr bwMode="auto">
              <a:xfrm>
                <a:off x="2427" y="1797"/>
                <a:ext cx="0" cy="240"/>
              </a:xfrm>
              <a:prstGeom prst="line">
                <a:avLst/>
              </a:prstGeom>
              <a:noFill/>
              <a:ln w="19050">
                <a:solidFill>
                  <a:srgbClr val="FF0066"/>
                </a:solidFill>
                <a:round/>
                <a:headEnd type="none" w="sm" len="lg"/>
                <a:tailEnd type="triangle" w="sm" len="lg"/>
              </a:ln>
            </p:spPr>
            <p:txBody>
              <a:bodyPr wrap="none" anchor="ctr"/>
              <a:lstStyle/>
              <a:p>
                <a:endParaRPr lang="zh-CN" altLang="en-US"/>
              </a:p>
            </p:txBody>
          </p:sp>
          <p:sp>
            <p:nvSpPr>
              <p:cNvPr id="27697" name="Line 51"/>
              <p:cNvSpPr>
                <a:spLocks noChangeShapeType="1"/>
              </p:cNvSpPr>
              <p:nvPr/>
            </p:nvSpPr>
            <p:spPr bwMode="auto">
              <a:xfrm>
                <a:off x="2427" y="2133"/>
                <a:ext cx="11" cy="187"/>
              </a:xfrm>
              <a:prstGeom prst="line">
                <a:avLst/>
              </a:prstGeom>
              <a:noFill/>
              <a:ln w="19050">
                <a:solidFill>
                  <a:srgbClr val="FF0066"/>
                </a:solidFill>
                <a:round/>
                <a:headEnd type="triangle" w="sm" len="lg"/>
                <a:tailEnd type="none" w="sm" len="lg"/>
              </a:ln>
            </p:spPr>
            <p:txBody>
              <a:bodyPr wrap="none" anchor="ctr"/>
              <a:lstStyle/>
              <a:p>
                <a:endParaRPr lang="zh-CN" altLang="en-US"/>
              </a:p>
            </p:txBody>
          </p:sp>
        </p:grpSp>
      </p:grpSp>
      <p:sp>
        <p:nvSpPr>
          <p:cNvPr id="27672" name="Text Box 61"/>
          <p:cNvSpPr txBox="1">
            <a:spLocks noChangeArrowheads="1"/>
          </p:cNvSpPr>
          <p:nvPr/>
        </p:nvSpPr>
        <p:spPr bwMode="auto">
          <a:xfrm>
            <a:off x="250825" y="4868863"/>
            <a:ext cx="5257800" cy="800100"/>
          </a:xfrm>
          <a:prstGeom prst="rect">
            <a:avLst/>
          </a:prstGeom>
          <a:noFill/>
          <a:ln w="9525">
            <a:noFill/>
            <a:miter lim="800000"/>
            <a:headEnd/>
            <a:tailEnd/>
          </a:ln>
        </p:spPr>
        <p:txBody>
          <a:bodyPr>
            <a:spAutoFit/>
          </a:bodyPr>
          <a:lstStyle/>
          <a:p>
            <a:r>
              <a:rPr lang="en-US" altLang="zh-CN" sz="2800" b="1">
                <a:latin typeface="Franklin Gothic Book"/>
                <a:ea typeface="黑体" pitchFamily="2" charset="-122"/>
              </a:rPr>
              <a:t>       </a:t>
            </a:r>
            <a:r>
              <a:rPr lang="zh-CN" altLang="en-US">
                <a:latin typeface="Franklin Gothic Book"/>
                <a:ea typeface="黑体" pitchFamily="2" charset="-122"/>
              </a:rPr>
              <a:t>若单位长度上的暗纹条数为</a:t>
            </a:r>
            <a:r>
              <a:rPr lang="en-US" altLang="zh-CN">
                <a:latin typeface="Franklin Gothic Book"/>
                <a:ea typeface="黑体" pitchFamily="2" charset="-122"/>
              </a:rPr>
              <a:t>N</a:t>
            </a:r>
            <a:r>
              <a:rPr lang="en-US" altLang="zh-CN" baseline="-25000">
                <a:latin typeface="Franklin Gothic Book"/>
                <a:ea typeface="黑体" pitchFamily="2" charset="-122"/>
              </a:rPr>
              <a:t>0</a:t>
            </a:r>
            <a:r>
              <a:rPr lang="zh-CN" altLang="en-US">
                <a:latin typeface="Franklin Gothic Book"/>
                <a:ea typeface="黑体" pitchFamily="2" charset="-122"/>
              </a:rPr>
              <a:t>，玻璃板交线到细丝的距离为</a:t>
            </a:r>
            <a:r>
              <a:rPr lang="en-US" altLang="zh-CN" i="1">
                <a:latin typeface="Franklin Gothic Book"/>
                <a:ea typeface="黑体" pitchFamily="2" charset="-122"/>
              </a:rPr>
              <a:t>L</a:t>
            </a:r>
            <a:r>
              <a:rPr lang="en-US" altLang="zh-CN">
                <a:latin typeface="Franklin Gothic Book"/>
                <a:ea typeface="黑体" pitchFamily="2" charset="-122"/>
              </a:rPr>
              <a:t>,</a:t>
            </a:r>
            <a:r>
              <a:rPr lang="zh-CN" altLang="en-US">
                <a:latin typeface="Franklin Gothic Book"/>
                <a:ea typeface="黑体" pitchFamily="2" charset="-122"/>
              </a:rPr>
              <a:t>则细丝直径为</a:t>
            </a:r>
          </a:p>
        </p:txBody>
      </p:sp>
      <p:sp>
        <p:nvSpPr>
          <p:cNvPr id="27673" name="Rectangle 9"/>
          <p:cNvSpPr>
            <a:spLocks noChangeArrowheads="1"/>
          </p:cNvSpPr>
          <p:nvPr/>
        </p:nvSpPr>
        <p:spPr bwMode="auto">
          <a:xfrm>
            <a:off x="755650" y="908050"/>
            <a:ext cx="2520950" cy="400050"/>
          </a:xfrm>
          <a:prstGeom prst="rect">
            <a:avLst/>
          </a:prstGeom>
          <a:noFill/>
          <a:ln w="9525">
            <a:noFill/>
            <a:miter lim="800000"/>
            <a:headEnd/>
            <a:tailEnd/>
          </a:ln>
        </p:spPr>
        <p:txBody>
          <a:bodyPr anchor="ctr">
            <a:spAutoFit/>
          </a:bodyPr>
          <a:lstStyle/>
          <a:p>
            <a:pPr indent="228600"/>
            <a:r>
              <a:rPr lang="zh-CN" altLang="en-US" sz="2000">
                <a:latin typeface="宋体" charset="-122"/>
                <a:cs typeface="黑体" pitchFamily="2" charset="-122"/>
              </a:rPr>
              <a:t>劈尖干涉的条件为：</a:t>
            </a:r>
            <a:endParaRPr lang="zh-CN" altLang="en-US" sz="2000">
              <a:cs typeface="黑体" pitchFamily="2" charset="-122"/>
            </a:endParaRPr>
          </a:p>
        </p:txBody>
      </p:sp>
      <p:graphicFrame>
        <p:nvGraphicFramePr>
          <p:cNvPr id="27656" name="Picture 46"/>
          <p:cNvGraphicFramePr>
            <a:graphicFrameLocks noChangeAspect="1"/>
          </p:cNvGraphicFramePr>
          <p:nvPr/>
        </p:nvGraphicFramePr>
        <p:xfrm>
          <a:off x="684213" y="1341438"/>
          <a:ext cx="4824412" cy="1008062"/>
        </p:xfrm>
        <a:graphic>
          <a:graphicData uri="http://schemas.openxmlformats.org/presentationml/2006/ole">
            <p:oleObj spid="_x0000_s27656" r:id="rId3" imgW="2946400" imgH="939800" progId="Equation.3">
              <p:embed/>
            </p:oleObj>
          </a:graphicData>
        </a:graphic>
      </p:graphicFrame>
      <p:cxnSp>
        <p:nvCxnSpPr>
          <p:cNvPr id="38" name="直接箭头连接符 37"/>
          <p:cNvCxnSpPr/>
          <p:nvPr/>
        </p:nvCxnSpPr>
        <p:spPr>
          <a:xfrm>
            <a:off x="6732588" y="2420938"/>
            <a:ext cx="0"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7524750" y="2276475"/>
            <a:ext cx="0" cy="720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8101013" y="2276475"/>
            <a:ext cx="0" cy="5762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677" name="TextBox 48"/>
          <p:cNvSpPr txBox="1">
            <a:spLocks noChangeArrowheads="1"/>
          </p:cNvSpPr>
          <p:nvPr/>
        </p:nvSpPr>
        <p:spPr bwMode="auto">
          <a:xfrm>
            <a:off x="7235825" y="3573463"/>
            <a:ext cx="215900" cy="368300"/>
          </a:xfrm>
          <a:prstGeom prst="rect">
            <a:avLst/>
          </a:prstGeom>
          <a:noFill/>
          <a:ln w="9525">
            <a:noFill/>
            <a:miter lim="800000"/>
            <a:headEnd/>
            <a:tailEnd/>
          </a:ln>
        </p:spPr>
        <p:txBody>
          <a:bodyPr>
            <a:spAutoFit/>
          </a:bodyPr>
          <a:lstStyle/>
          <a:p>
            <a:r>
              <a:rPr lang="en-US" altLang="zh-CN">
                <a:latin typeface="Franklin Gothic Book"/>
                <a:ea typeface="黑体" pitchFamily="2" charset="-122"/>
              </a:rPr>
              <a:t>h</a:t>
            </a:r>
            <a:endParaRPr lang="zh-CN" altLang="en-US">
              <a:latin typeface="Franklin Gothic Book"/>
              <a:ea typeface="黑体" pitchFamily="2" charset="-122"/>
            </a:endParaRPr>
          </a:p>
        </p:txBody>
      </p:sp>
      <p:sp>
        <p:nvSpPr>
          <p:cNvPr id="27678" name="TextBox 51"/>
          <p:cNvSpPr txBox="1">
            <a:spLocks noChangeArrowheads="1"/>
          </p:cNvSpPr>
          <p:nvPr/>
        </p:nvSpPr>
        <p:spPr bwMode="auto">
          <a:xfrm>
            <a:off x="5651500" y="1412875"/>
            <a:ext cx="649288" cy="338138"/>
          </a:xfrm>
          <a:prstGeom prst="rect">
            <a:avLst/>
          </a:prstGeom>
          <a:noFill/>
          <a:ln w="9525">
            <a:noFill/>
            <a:miter lim="800000"/>
            <a:headEnd/>
            <a:tailEnd/>
          </a:ln>
        </p:spPr>
        <p:txBody>
          <a:bodyPr>
            <a:spAutoFit/>
          </a:bodyPr>
          <a:lstStyle/>
          <a:p>
            <a:r>
              <a:rPr lang="zh-CN" altLang="en-US" sz="1600">
                <a:latin typeface="Franklin Gothic Book"/>
                <a:ea typeface="黑体" pitchFamily="2" charset="-122"/>
              </a:rPr>
              <a:t>明纹</a:t>
            </a:r>
          </a:p>
        </p:txBody>
      </p:sp>
      <p:sp>
        <p:nvSpPr>
          <p:cNvPr id="27679" name="TextBox 54"/>
          <p:cNvSpPr txBox="1">
            <a:spLocks noChangeArrowheads="1"/>
          </p:cNvSpPr>
          <p:nvPr/>
        </p:nvSpPr>
        <p:spPr bwMode="auto">
          <a:xfrm>
            <a:off x="5651500" y="1916113"/>
            <a:ext cx="649288" cy="339725"/>
          </a:xfrm>
          <a:prstGeom prst="rect">
            <a:avLst/>
          </a:prstGeom>
          <a:noFill/>
          <a:ln w="9525">
            <a:noFill/>
            <a:miter lim="800000"/>
            <a:headEnd/>
            <a:tailEnd/>
          </a:ln>
        </p:spPr>
        <p:txBody>
          <a:bodyPr>
            <a:spAutoFit/>
          </a:bodyPr>
          <a:lstStyle/>
          <a:p>
            <a:r>
              <a:rPr lang="zh-CN" altLang="en-US" sz="1600">
                <a:latin typeface="Franklin Gothic Book"/>
                <a:ea typeface="黑体" pitchFamily="2" charset="-122"/>
              </a:rPr>
              <a:t>暗纹</a:t>
            </a:r>
          </a:p>
        </p:txBody>
      </p:sp>
      <p:sp>
        <p:nvSpPr>
          <p:cNvPr id="27680" name="Rectangle 12"/>
          <p:cNvSpPr>
            <a:spLocks noChangeArrowheads="1"/>
          </p:cNvSpPr>
          <p:nvPr/>
        </p:nvSpPr>
        <p:spPr bwMode="auto">
          <a:xfrm>
            <a:off x="395288" y="2492375"/>
            <a:ext cx="4968875" cy="646113"/>
          </a:xfrm>
          <a:prstGeom prst="rect">
            <a:avLst/>
          </a:prstGeom>
          <a:noFill/>
          <a:ln w="9525">
            <a:noFill/>
            <a:miter lim="800000"/>
            <a:headEnd/>
            <a:tailEnd/>
          </a:ln>
        </p:spPr>
        <p:txBody>
          <a:bodyPr anchor="ctr">
            <a:spAutoFit/>
          </a:bodyPr>
          <a:lstStyle/>
          <a:p>
            <a:pPr indent="228600"/>
            <a:r>
              <a:rPr lang="zh-CN" altLang="en-US">
                <a:solidFill>
                  <a:srgbClr val="000000"/>
                </a:solidFill>
                <a:latin typeface="宋体" charset="-122"/>
                <a:cs typeface="黑体" pitchFamily="2" charset="-122"/>
              </a:rPr>
              <a:t>由干涉条件可得两相邻明（或暗）条纹所对应的空气膜厚度差为：</a:t>
            </a:r>
            <a:endParaRPr lang="zh-CN" altLang="en-US">
              <a:cs typeface="黑体" pitchFamily="2" charset="-122"/>
            </a:endParaRPr>
          </a:p>
        </p:txBody>
      </p:sp>
      <p:graphicFrame>
        <p:nvGraphicFramePr>
          <p:cNvPr id="27659" name="Picture 47"/>
          <p:cNvGraphicFramePr>
            <a:graphicFrameLocks noChangeAspect="1"/>
          </p:cNvGraphicFramePr>
          <p:nvPr/>
        </p:nvGraphicFramePr>
        <p:xfrm>
          <a:off x="2700338" y="2924175"/>
          <a:ext cx="1366837" cy="576263"/>
        </p:xfrm>
        <a:graphic>
          <a:graphicData uri="http://schemas.openxmlformats.org/presentationml/2006/ole">
            <p:oleObj spid="_x0000_s27659" r:id="rId4" imgW="852751" imgH="394556" progId="Equation.3">
              <p:embed/>
            </p:oleObj>
          </a:graphicData>
        </a:graphic>
      </p:graphicFrame>
      <p:sp>
        <p:nvSpPr>
          <p:cNvPr id="27681" name="Rectangle 13"/>
          <p:cNvSpPr>
            <a:spLocks noChangeArrowheads="1"/>
          </p:cNvSpPr>
          <p:nvPr/>
        </p:nvSpPr>
        <p:spPr bwMode="auto">
          <a:xfrm>
            <a:off x="0" y="847725"/>
            <a:ext cx="9144000" cy="0"/>
          </a:xfrm>
          <a:prstGeom prst="rect">
            <a:avLst/>
          </a:prstGeom>
          <a:noFill/>
          <a:ln w="9525">
            <a:noFill/>
            <a:miter lim="800000"/>
            <a:headEnd/>
            <a:tailEnd/>
          </a:ln>
        </p:spPr>
        <p:txBody>
          <a:bodyPr wrap="none" anchor="ctr">
            <a:spAutoFit/>
          </a:bodyPr>
          <a:lstStyle/>
          <a:p>
            <a:endParaRPr lang="en-US" altLang="zh-CN" sz="1000">
              <a:cs typeface="Times New Roman" pitchFamily="18" charset="0"/>
            </a:endParaRPr>
          </a:p>
          <a:p>
            <a:pPr eaLnBrk="0" hangingPunct="0"/>
            <a:r>
              <a:rPr lang="en-US" altLang="zh-CN" sz="1000">
                <a:cs typeface="Times New Roman" pitchFamily="18" charset="0"/>
              </a:rPr>
              <a:t>                     </a:t>
            </a:r>
            <a:endParaRPr lang="en-US" altLang="zh-CN">
              <a:cs typeface="Times New Roman" pitchFamily="18" charset="0"/>
            </a:endParaRPr>
          </a:p>
        </p:txBody>
      </p:sp>
      <p:graphicFrame>
        <p:nvGraphicFramePr>
          <p:cNvPr id="27662" name="Picture 50"/>
          <p:cNvGraphicFramePr>
            <a:graphicFrameLocks noChangeAspect="1"/>
          </p:cNvGraphicFramePr>
          <p:nvPr/>
        </p:nvGraphicFramePr>
        <p:xfrm>
          <a:off x="2627313" y="4292600"/>
          <a:ext cx="720725" cy="576263"/>
        </p:xfrm>
        <a:graphic>
          <a:graphicData uri="http://schemas.openxmlformats.org/presentationml/2006/ole">
            <p:oleObj spid="_x0000_s27662" r:id="rId5" imgW="572992" imgH="394728" progId="Equation.3">
              <p:embed/>
            </p:oleObj>
          </a:graphicData>
        </a:graphic>
      </p:graphicFrame>
      <p:sp>
        <p:nvSpPr>
          <p:cNvPr id="27682" name="Rectangle 17"/>
          <p:cNvSpPr>
            <a:spLocks noChangeArrowheads="1"/>
          </p:cNvSpPr>
          <p:nvPr/>
        </p:nvSpPr>
        <p:spPr bwMode="auto">
          <a:xfrm>
            <a:off x="539750" y="3644900"/>
            <a:ext cx="4679950" cy="923925"/>
          </a:xfrm>
          <a:prstGeom prst="rect">
            <a:avLst/>
          </a:prstGeom>
          <a:noFill/>
          <a:ln w="9525">
            <a:noFill/>
            <a:miter lim="800000"/>
            <a:headEnd/>
            <a:tailEnd/>
          </a:ln>
        </p:spPr>
        <p:txBody>
          <a:bodyPr anchor="ctr">
            <a:spAutoFit/>
          </a:bodyPr>
          <a:lstStyle/>
          <a:p>
            <a:pPr indent="228600"/>
            <a:r>
              <a:rPr lang="zh-CN" altLang="en-US">
                <a:solidFill>
                  <a:srgbClr val="000000"/>
                </a:solidFill>
                <a:latin typeface="宋体" charset="-122"/>
                <a:cs typeface="黑体" pitchFamily="2" charset="-122"/>
              </a:rPr>
              <a:t>如果由两玻璃板交线处到细金属丝处的劈尖面上共有</a:t>
            </a:r>
            <a:r>
              <a:rPr lang="en-US" altLang="zh-CN">
                <a:solidFill>
                  <a:srgbClr val="000000"/>
                </a:solidFill>
                <a:latin typeface="宋体" charset="-122"/>
                <a:cs typeface="黑体" pitchFamily="2" charset="-122"/>
              </a:rPr>
              <a:t>N</a:t>
            </a:r>
            <a:r>
              <a:rPr lang="zh-CN" altLang="zh-CN">
                <a:solidFill>
                  <a:srgbClr val="000000"/>
                </a:solidFill>
                <a:latin typeface="宋体" charset="-122"/>
                <a:cs typeface="黑体" pitchFamily="2" charset="-122"/>
              </a:rPr>
              <a:t>条干涉条纹，则金属丝直径或薄纸片的厚度</a:t>
            </a:r>
            <a:r>
              <a:rPr lang="en-US" altLang="zh-CN">
                <a:solidFill>
                  <a:srgbClr val="000000"/>
                </a:solidFill>
                <a:latin typeface="宋体" charset="-122"/>
                <a:cs typeface="黑体" pitchFamily="2" charset="-122"/>
              </a:rPr>
              <a:t>d</a:t>
            </a:r>
            <a:r>
              <a:rPr lang="zh-CN" altLang="en-US">
                <a:solidFill>
                  <a:srgbClr val="000000"/>
                </a:solidFill>
                <a:latin typeface="宋体" charset="-122"/>
                <a:cs typeface="黑体" pitchFamily="2" charset="-122"/>
              </a:rPr>
              <a:t>为：</a:t>
            </a:r>
            <a:endParaRPr lang="zh-CN" altLang="zh-CN">
              <a:cs typeface="黑体" pitchFamily="2" charset="-122"/>
            </a:endParaRPr>
          </a:p>
        </p:txBody>
      </p:sp>
      <p:sp>
        <p:nvSpPr>
          <p:cNvPr id="27683" name="Rectangle 20"/>
          <p:cNvSpPr>
            <a:spLocks noChangeArrowheads="1"/>
          </p:cNvSpPr>
          <p:nvPr/>
        </p:nvSpPr>
        <p:spPr bwMode="auto">
          <a:xfrm>
            <a:off x="0" y="1209675"/>
            <a:ext cx="9144000" cy="0"/>
          </a:xfrm>
          <a:prstGeom prst="rect">
            <a:avLst/>
          </a:prstGeom>
          <a:noFill/>
          <a:ln w="9525">
            <a:noFill/>
            <a:miter lim="800000"/>
            <a:headEnd/>
            <a:tailEnd/>
          </a:ln>
        </p:spPr>
        <p:txBody>
          <a:bodyPr wrap="none" anchor="ctr">
            <a:spAutoFit/>
          </a:bodyPr>
          <a:lstStyle/>
          <a:p>
            <a:endParaRPr lang="en-US" altLang="zh-CN" sz="1000">
              <a:cs typeface="Times New Roman" pitchFamily="18" charset="0"/>
            </a:endParaRPr>
          </a:p>
          <a:p>
            <a:pPr eaLnBrk="0" hangingPunct="0"/>
            <a:r>
              <a:rPr lang="en-US" altLang="zh-CN" sz="1000">
                <a:cs typeface="Times New Roman" pitchFamily="18" charset="0"/>
              </a:rPr>
              <a:t>             </a:t>
            </a:r>
            <a:endParaRPr lang="en-US" altLang="zh-CN">
              <a:cs typeface="Times New Roman" pitchFamily="18" charset="0"/>
            </a:endParaRPr>
          </a:p>
        </p:txBody>
      </p:sp>
      <p:sp>
        <p:nvSpPr>
          <p:cNvPr id="27684"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27669" name="Picture 55"/>
          <p:cNvGraphicFramePr>
            <a:graphicFrameLocks noChangeAspect="1"/>
          </p:cNvGraphicFramePr>
          <p:nvPr/>
        </p:nvGraphicFramePr>
        <p:xfrm>
          <a:off x="2555875" y="5661025"/>
          <a:ext cx="1152525" cy="720725"/>
        </p:xfrm>
        <a:graphic>
          <a:graphicData uri="http://schemas.openxmlformats.org/presentationml/2006/ole">
            <p:oleObj spid="_x0000_s27669" r:id="rId6" imgW="712747" imgH="394556" progId="Equation.3">
              <p:embed/>
            </p:oleObj>
          </a:graphicData>
        </a:graphic>
      </p:graphicFrame>
      <p:cxnSp>
        <p:nvCxnSpPr>
          <p:cNvPr id="70" name="直接箭头连接符 69"/>
          <p:cNvCxnSpPr/>
          <p:nvPr/>
        </p:nvCxnSpPr>
        <p:spPr>
          <a:xfrm>
            <a:off x="6300788" y="2420938"/>
            <a:ext cx="0" cy="57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9750" y="404813"/>
            <a:ext cx="7772400" cy="914400"/>
          </a:xfrm>
          <a:prstGeom prst="rect">
            <a:avLst/>
          </a:prstGeom>
        </p:spPr>
        <p:txBody>
          <a:bodyPr anchor="ctr">
            <a:normAutofit/>
          </a:bodyPr>
          <a:lstStyle/>
          <a:p>
            <a:pPr algn="ctr" fontAlgn="auto">
              <a:spcAft>
                <a:spcPts val="0"/>
              </a:spcAft>
              <a:defRPr/>
            </a:pPr>
            <a:r>
              <a:rPr lang="zh-CN" altLang="en-US" sz="4400" b="1" dirty="0">
                <a:latin typeface="宋体" pitchFamily="2" charset="-122"/>
                <a:ea typeface="宋体" pitchFamily="2" charset="-122"/>
                <a:cs typeface="+mj-cs"/>
              </a:rPr>
              <a:t>三、实验内容及步骤</a:t>
            </a:r>
            <a:endParaRPr lang="zh-CN" altLang="en-US" sz="4400" b="1" dirty="0">
              <a:latin typeface="宋体" pitchFamily="2" charset="-122"/>
              <a:ea typeface="宋体" pitchFamily="2" charset="-122"/>
              <a:cs typeface="+mj-cs"/>
            </a:endParaRPr>
          </a:p>
        </p:txBody>
      </p:sp>
      <p:sp>
        <p:nvSpPr>
          <p:cNvPr id="28674" name="矩形 7"/>
          <p:cNvSpPr>
            <a:spLocks noChangeArrowheads="1"/>
          </p:cNvSpPr>
          <p:nvPr/>
        </p:nvSpPr>
        <p:spPr bwMode="auto">
          <a:xfrm>
            <a:off x="900113" y="1700213"/>
            <a:ext cx="5903912" cy="3232150"/>
          </a:xfrm>
          <a:prstGeom prst="rect">
            <a:avLst/>
          </a:prstGeom>
          <a:noFill/>
          <a:ln w="9525">
            <a:noFill/>
            <a:miter lim="800000"/>
            <a:headEnd/>
            <a:tailEnd/>
          </a:ln>
        </p:spPr>
        <p:txBody>
          <a:bodyPr>
            <a:spAutoFit/>
          </a:bodyPr>
          <a:lstStyle/>
          <a:p>
            <a:pPr algn="just">
              <a:buClr>
                <a:schemeClr val="tx1"/>
              </a:buClr>
            </a:pPr>
            <a:r>
              <a:rPr lang="en-US" altLang="zh-CN" sz="2400" b="1">
                <a:latin typeface="Franklin Gothic Book"/>
                <a:ea typeface="黑体" pitchFamily="2" charset="-122"/>
              </a:rPr>
              <a:t>1.    </a:t>
            </a:r>
            <a:r>
              <a:rPr lang="zh-CN" altLang="en-US" sz="2400" b="1">
                <a:latin typeface="宋体" charset="-122"/>
                <a:ea typeface="黑体" pitchFamily="2" charset="-122"/>
              </a:rPr>
              <a:t>熟悉读数显微镜使用</a:t>
            </a:r>
            <a:endParaRPr lang="en-US" altLang="zh-CN" sz="2400" b="1">
              <a:latin typeface="宋体" charset="-122"/>
              <a:ea typeface="黑体" pitchFamily="2" charset="-122"/>
            </a:endParaRPr>
          </a:p>
          <a:p>
            <a:pPr algn="just">
              <a:buClr>
                <a:schemeClr val="tx1"/>
              </a:buClr>
            </a:pPr>
            <a:endParaRPr lang="en-US" altLang="zh-CN" sz="2400" b="1">
              <a:latin typeface="宋体" charset="-122"/>
              <a:ea typeface="黑体" pitchFamily="2" charset="-122"/>
            </a:endParaRPr>
          </a:p>
          <a:p>
            <a:pPr algn="just">
              <a:buClr>
                <a:schemeClr val="tx1"/>
              </a:buClr>
            </a:pPr>
            <a:endParaRPr lang="en-US" altLang="zh-CN" sz="2400" b="1">
              <a:latin typeface="宋体" charset="-122"/>
              <a:ea typeface="黑体" pitchFamily="2" charset="-122"/>
            </a:endParaRPr>
          </a:p>
          <a:p>
            <a:pPr algn="just">
              <a:buClr>
                <a:schemeClr val="tx1"/>
              </a:buClr>
            </a:pPr>
            <a:r>
              <a:rPr lang="en-US" altLang="zh-CN" sz="2400" b="1">
                <a:solidFill>
                  <a:srgbClr val="000000"/>
                </a:solidFill>
                <a:latin typeface="楷体_GB2312" pitchFamily="49" charset="-122"/>
                <a:ea typeface="楷体_GB2312" pitchFamily="49" charset="-122"/>
              </a:rPr>
              <a:t>2</a:t>
            </a:r>
            <a:r>
              <a:rPr lang="zh-CN" altLang="en-US" sz="2400" b="1">
                <a:solidFill>
                  <a:srgbClr val="000000"/>
                </a:solidFill>
                <a:latin typeface="楷体_GB2312" pitchFamily="49" charset="-122"/>
                <a:ea typeface="楷体_GB2312" pitchFamily="49" charset="-122"/>
              </a:rPr>
              <a:t>．牛顿环测量平凸透镜的曲率半径</a:t>
            </a:r>
            <a:endParaRPr lang="en-US" altLang="zh-CN" sz="2400" b="1">
              <a:solidFill>
                <a:srgbClr val="000000"/>
              </a:solidFill>
              <a:latin typeface="楷体_GB2312" pitchFamily="49" charset="-122"/>
              <a:ea typeface="楷体_GB2312" pitchFamily="49" charset="-122"/>
            </a:endParaRPr>
          </a:p>
          <a:p>
            <a:pPr algn="just">
              <a:buClr>
                <a:schemeClr val="tx1"/>
              </a:buClr>
            </a:pPr>
            <a:endParaRPr lang="en-US" altLang="zh-CN" sz="2400" b="1">
              <a:solidFill>
                <a:srgbClr val="000000"/>
              </a:solidFill>
              <a:latin typeface="楷体_GB2312" pitchFamily="49" charset="-122"/>
              <a:ea typeface="楷体_GB2312" pitchFamily="49" charset="-122"/>
            </a:endParaRPr>
          </a:p>
          <a:p>
            <a:pPr algn="just">
              <a:buClr>
                <a:schemeClr val="tx1"/>
              </a:buClr>
            </a:pPr>
            <a:endParaRPr lang="en-US" altLang="zh-CN" sz="2400" b="1">
              <a:solidFill>
                <a:srgbClr val="000000"/>
              </a:solidFill>
              <a:latin typeface="楷体_GB2312" pitchFamily="49" charset="-122"/>
              <a:ea typeface="楷体_GB2312" pitchFamily="49" charset="-122"/>
            </a:endParaRPr>
          </a:p>
          <a:p>
            <a:pPr algn="just">
              <a:buClr>
                <a:schemeClr val="tx1"/>
              </a:buClr>
            </a:pPr>
            <a:r>
              <a:rPr kumimoji="1" lang="en-US" altLang="zh-CN" sz="2400" b="1">
                <a:latin typeface="宋体" charset="-122"/>
                <a:ea typeface="黑体" pitchFamily="2" charset="-122"/>
              </a:rPr>
              <a:t>3. </a:t>
            </a:r>
            <a:r>
              <a:rPr kumimoji="1" lang="zh-CN" altLang="en-US" sz="2400" b="1">
                <a:latin typeface="宋体" charset="-122"/>
                <a:ea typeface="黑体" pitchFamily="2" charset="-122"/>
              </a:rPr>
              <a:t>劈尖测细丝直径（设计实验）</a:t>
            </a:r>
          </a:p>
          <a:p>
            <a:pPr algn="just">
              <a:buClr>
                <a:schemeClr val="tx1"/>
              </a:buClr>
            </a:pPr>
            <a:endParaRPr lang="zh-CN" altLang="en-US" b="1">
              <a:solidFill>
                <a:srgbClr val="000000"/>
              </a:solidFill>
              <a:latin typeface="楷体_GB2312" pitchFamily="49" charset="-122"/>
              <a:ea typeface="楷体_GB2312" pitchFamily="49" charset="-122"/>
            </a:endParaRPr>
          </a:p>
          <a:p>
            <a:pPr algn="just">
              <a:buClr>
                <a:schemeClr val="tx1"/>
              </a:buClr>
            </a:pPr>
            <a:endParaRPr lang="zh-CN" altLang="en-US" b="1">
              <a:latin typeface="Franklin Gothic Book"/>
              <a:ea typeface="黑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ChangeAspect="1"/>
          </p:cNvGraphicFramePr>
          <p:nvPr/>
        </p:nvGraphicFramePr>
        <p:xfrm>
          <a:off x="5867400" y="2997200"/>
          <a:ext cx="2438400" cy="1947863"/>
        </p:xfrm>
        <a:graphic>
          <a:graphicData uri="http://schemas.openxmlformats.org/presentationml/2006/ole">
            <p:oleObj spid="_x0000_s25602" name="Photo Editor 照片" r:id="rId3" imgW="1647619" imgH="1343212" progId="">
              <p:embed/>
            </p:oleObj>
          </a:graphicData>
        </a:graphic>
      </p:graphicFrame>
      <p:graphicFrame>
        <p:nvGraphicFramePr>
          <p:cNvPr id="25603" name="Object 3"/>
          <p:cNvGraphicFramePr>
            <a:graphicFrameLocks noChangeAspect="1"/>
          </p:cNvGraphicFramePr>
          <p:nvPr/>
        </p:nvGraphicFramePr>
        <p:xfrm>
          <a:off x="2209800" y="2209800"/>
          <a:ext cx="3043238" cy="4267200"/>
        </p:xfrm>
        <a:graphic>
          <a:graphicData uri="http://schemas.openxmlformats.org/presentationml/2006/ole">
            <p:oleObj spid="_x0000_s25603" name="Photo Editor 照片" r:id="rId4" imgW="5687219" imgH="6238095" progId="">
              <p:embed/>
            </p:oleObj>
          </a:graphicData>
        </a:graphic>
      </p:graphicFrame>
      <p:sp>
        <p:nvSpPr>
          <p:cNvPr id="25604" name="AutoShape 8"/>
          <p:cNvSpPr>
            <a:spLocks/>
          </p:cNvSpPr>
          <p:nvPr/>
        </p:nvSpPr>
        <p:spPr bwMode="auto">
          <a:xfrm>
            <a:off x="762000" y="2057400"/>
            <a:ext cx="817563" cy="395288"/>
          </a:xfrm>
          <a:prstGeom prst="borderCallout1">
            <a:avLst>
              <a:gd name="adj1" fmla="val 28917"/>
              <a:gd name="adj2" fmla="val 109319"/>
              <a:gd name="adj3" fmla="val 90361"/>
              <a:gd name="adj4" fmla="val 346213"/>
            </a:avLst>
          </a:prstGeom>
          <a:solidFill>
            <a:srgbClr val="CCFFCC"/>
          </a:solidFill>
          <a:ln w="9525">
            <a:solidFill>
              <a:srgbClr val="FF9900"/>
            </a:solidFill>
            <a:miter lim="800000"/>
            <a:headEnd/>
            <a:tailEnd/>
          </a:ln>
        </p:spPr>
        <p:txBody>
          <a:bodyPr/>
          <a:lstStyle/>
          <a:p>
            <a:pPr algn="ctr"/>
            <a:r>
              <a:rPr lang="zh-CN" altLang="en-US" b="1">
                <a:solidFill>
                  <a:schemeClr val="accent2"/>
                </a:solidFill>
                <a:latin typeface="Franklin Gothic Book"/>
                <a:ea typeface="黑体" pitchFamily="2" charset="-122"/>
              </a:rPr>
              <a:t>目镜</a:t>
            </a:r>
          </a:p>
        </p:txBody>
      </p:sp>
      <p:sp>
        <p:nvSpPr>
          <p:cNvPr id="25605" name="AutoShape 9"/>
          <p:cNvSpPr>
            <a:spLocks/>
          </p:cNvSpPr>
          <p:nvPr/>
        </p:nvSpPr>
        <p:spPr bwMode="auto">
          <a:xfrm>
            <a:off x="533400" y="2590800"/>
            <a:ext cx="1155700" cy="406400"/>
          </a:xfrm>
          <a:prstGeom prst="borderCallout1">
            <a:avLst>
              <a:gd name="adj1" fmla="val 28125"/>
              <a:gd name="adj2" fmla="val 106593"/>
              <a:gd name="adj3" fmla="val 220704"/>
              <a:gd name="adj4" fmla="val 285440"/>
            </a:avLst>
          </a:prstGeom>
          <a:solidFill>
            <a:srgbClr val="CCFFCC"/>
          </a:solidFill>
          <a:ln w="9525">
            <a:solidFill>
              <a:srgbClr val="FF9900"/>
            </a:solidFill>
            <a:miter lim="800000"/>
            <a:headEnd/>
            <a:tailEnd/>
          </a:ln>
        </p:spPr>
        <p:txBody>
          <a:bodyPr/>
          <a:lstStyle/>
          <a:p>
            <a:pPr algn="ctr"/>
            <a:r>
              <a:rPr lang="zh-CN" altLang="en-US" b="1">
                <a:solidFill>
                  <a:schemeClr val="accent2"/>
                </a:solidFill>
                <a:latin typeface="Franklin Gothic Book"/>
                <a:ea typeface="黑体" pitchFamily="2" charset="-122"/>
              </a:rPr>
              <a:t>调焦手轮</a:t>
            </a:r>
          </a:p>
        </p:txBody>
      </p:sp>
      <p:sp>
        <p:nvSpPr>
          <p:cNvPr id="25606" name="AutoShape 10"/>
          <p:cNvSpPr>
            <a:spLocks/>
          </p:cNvSpPr>
          <p:nvPr/>
        </p:nvSpPr>
        <p:spPr bwMode="auto">
          <a:xfrm>
            <a:off x="381000" y="4038600"/>
            <a:ext cx="1127125" cy="349250"/>
          </a:xfrm>
          <a:prstGeom prst="borderCallout1">
            <a:avLst>
              <a:gd name="adj1" fmla="val 32727"/>
              <a:gd name="adj2" fmla="val 106759"/>
              <a:gd name="adj3" fmla="val 103634"/>
              <a:gd name="adj4" fmla="val 224648"/>
            </a:avLst>
          </a:prstGeom>
          <a:solidFill>
            <a:srgbClr val="CCFFCC"/>
          </a:solidFill>
          <a:ln w="9525">
            <a:solidFill>
              <a:srgbClr val="FF9900"/>
            </a:solidFill>
            <a:miter lim="800000"/>
            <a:headEnd/>
            <a:tailEnd/>
          </a:ln>
        </p:spPr>
        <p:txBody>
          <a:bodyPr/>
          <a:lstStyle/>
          <a:p>
            <a:pPr algn="ctr"/>
            <a:r>
              <a:rPr lang="zh-CN" altLang="en-US" b="1">
                <a:solidFill>
                  <a:schemeClr val="accent2"/>
                </a:solidFill>
                <a:latin typeface="Franklin Gothic Book"/>
                <a:ea typeface="黑体" pitchFamily="2" charset="-122"/>
              </a:rPr>
              <a:t>测微鼓轮</a:t>
            </a:r>
          </a:p>
        </p:txBody>
      </p:sp>
      <p:sp>
        <p:nvSpPr>
          <p:cNvPr id="25607" name="AutoShape 11"/>
          <p:cNvSpPr>
            <a:spLocks/>
          </p:cNvSpPr>
          <p:nvPr/>
        </p:nvSpPr>
        <p:spPr bwMode="auto">
          <a:xfrm>
            <a:off x="304800" y="4800600"/>
            <a:ext cx="1198563" cy="339725"/>
          </a:xfrm>
          <a:prstGeom prst="borderCallout1">
            <a:avLst>
              <a:gd name="adj1" fmla="val 33644"/>
              <a:gd name="adj2" fmla="val 106356"/>
              <a:gd name="adj3" fmla="val -58880"/>
              <a:gd name="adj4" fmla="val 185167"/>
            </a:avLst>
          </a:prstGeom>
          <a:solidFill>
            <a:srgbClr val="CCFFCC"/>
          </a:solidFill>
          <a:ln w="9525">
            <a:solidFill>
              <a:srgbClr val="FF9900"/>
            </a:solidFill>
            <a:miter lim="800000"/>
            <a:headEnd/>
            <a:tailEnd/>
          </a:ln>
        </p:spPr>
        <p:txBody>
          <a:bodyPr/>
          <a:lstStyle/>
          <a:p>
            <a:pPr algn="ctr"/>
            <a:r>
              <a:rPr lang="zh-CN" altLang="en-US" b="1">
                <a:solidFill>
                  <a:schemeClr val="accent2"/>
                </a:solidFill>
                <a:latin typeface="Franklin Gothic Book"/>
                <a:ea typeface="黑体" pitchFamily="2" charset="-122"/>
              </a:rPr>
              <a:t>锁紧手轮</a:t>
            </a:r>
          </a:p>
        </p:txBody>
      </p:sp>
      <p:sp>
        <p:nvSpPr>
          <p:cNvPr id="25608" name="AutoShape 12"/>
          <p:cNvSpPr>
            <a:spLocks/>
          </p:cNvSpPr>
          <p:nvPr/>
        </p:nvSpPr>
        <p:spPr bwMode="auto">
          <a:xfrm>
            <a:off x="457200" y="3352800"/>
            <a:ext cx="914400" cy="322263"/>
          </a:xfrm>
          <a:prstGeom prst="borderCallout1">
            <a:avLst>
              <a:gd name="adj1" fmla="val 35468"/>
              <a:gd name="adj2" fmla="val 108333"/>
              <a:gd name="adj3" fmla="val 93597"/>
              <a:gd name="adj4" fmla="val 330208"/>
            </a:avLst>
          </a:prstGeom>
          <a:solidFill>
            <a:srgbClr val="CCFFCC"/>
          </a:solidFill>
          <a:ln w="9525">
            <a:solidFill>
              <a:srgbClr val="FF9900"/>
            </a:solidFill>
            <a:miter lim="800000"/>
            <a:headEnd/>
            <a:tailEnd/>
          </a:ln>
        </p:spPr>
        <p:txBody>
          <a:bodyPr/>
          <a:lstStyle/>
          <a:p>
            <a:pPr algn="ctr"/>
            <a:r>
              <a:rPr lang="zh-CN" altLang="en-US" b="1">
                <a:solidFill>
                  <a:schemeClr val="accent2"/>
                </a:solidFill>
                <a:latin typeface="Franklin Gothic Book"/>
                <a:ea typeface="黑体" pitchFamily="2" charset="-122"/>
              </a:rPr>
              <a:t>标尺</a:t>
            </a:r>
          </a:p>
        </p:txBody>
      </p:sp>
      <p:sp>
        <p:nvSpPr>
          <p:cNvPr id="25609" name="Text Box 13"/>
          <p:cNvSpPr txBox="1">
            <a:spLocks noChangeArrowheads="1"/>
          </p:cNvSpPr>
          <p:nvPr/>
        </p:nvSpPr>
        <p:spPr bwMode="auto">
          <a:xfrm>
            <a:off x="6172200" y="5181600"/>
            <a:ext cx="2360613" cy="369888"/>
          </a:xfrm>
          <a:prstGeom prst="rect">
            <a:avLst/>
          </a:prstGeom>
          <a:solidFill>
            <a:srgbClr val="CCFFCC"/>
          </a:solidFill>
          <a:ln w="9525">
            <a:noFill/>
            <a:miter lim="800000"/>
            <a:headEnd/>
            <a:tailEnd/>
          </a:ln>
        </p:spPr>
        <p:txBody>
          <a:bodyPr>
            <a:spAutoFit/>
          </a:bodyPr>
          <a:lstStyle/>
          <a:p>
            <a:pPr>
              <a:spcBef>
                <a:spcPct val="50000"/>
              </a:spcBef>
            </a:pPr>
            <a:r>
              <a:rPr lang="en-US" altLang="zh-CN" b="1">
                <a:solidFill>
                  <a:schemeClr val="accent2"/>
                </a:solidFill>
                <a:latin typeface="Franklin Gothic Book"/>
                <a:ea typeface="黑体" pitchFamily="2" charset="-122"/>
              </a:rPr>
              <a:t>45</a:t>
            </a:r>
            <a:r>
              <a:rPr lang="en-US" altLang="zh-CN" b="1" baseline="30000">
                <a:solidFill>
                  <a:schemeClr val="accent2"/>
                </a:solidFill>
                <a:latin typeface="Franklin Gothic Book"/>
                <a:ea typeface="黑体" pitchFamily="2" charset="-122"/>
              </a:rPr>
              <a:t>0</a:t>
            </a:r>
            <a:r>
              <a:rPr lang="zh-CN" altLang="en-US" b="1">
                <a:solidFill>
                  <a:schemeClr val="accent2"/>
                </a:solidFill>
                <a:latin typeface="Franklin Gothic Book"/>
                <a:ea typeface="黑体" pitchFamily="2" charset="-122"/>
              </a:rPr>
              <a:t>可调式半反射镜</a:t>
            </a:r>
          </a:p>
        </p:txBody>
      </p:sp>
      <p:sp>
        <p:nvSpPr>
          <p:cNvPr id="25610" name="矩形 12"/>
          <p:cNvSpPr>
            <a:spLocks noChangeArrowheads="1"/>
          </p:cNvSpPr>
          <p:nvPr/>
        </p:nvSpPr>
        <p:spPr bwMode="auto">
          <a:xfrm>
            <a:off x="684213" y="1052513"/>
            <a:ext cx="4824412" cy="646112"/>
          </a:xfrm>
          <a:prstGeom prst="rect">
            <a:avLst/>
          </a:prstGeom>
          <a:noFill/>
          <a:ln w="9525">
            <a:noFill/>
            <a:miter lim="800000"/>
            <a:headEnd/>
            <a:tailEnd/>
          </a:ln>
        </p:spPr>
        <p:txBody>
          <a:bodyPr>
            <a:spAutoFit/>
          </a:bodyPr>
          <a:lstStyle/>
          <a:p>
            <a:pPr algn="just">
              <a:buClr>
                <a:schemeClr val="tx1"/>
              </a:buClr>
            </a:pPr>
            <a:r>
              <a:rPr lang="en-US" altLang="zh-CN" sz="3600" b="1">
                <a:latin typeface="Franklin Gothic Book"/>
                <a:ea typeface="黑体" pitchFamily="2" charset="-122"/>
              </a:rPr>
              <a:t>1. </a:t>
            </a:r>
            <a:r>
              <a:rPr lang="zh-CN" altLang="en-US" sz="3600" b="1">
                <a:latin typeface="宋体" charset="-122"/>
                <a:ea typeface="黑体" pitchFamily="2" charset="-122"/>
              </a:rPr>
              <a:t> 读数显微镜</a:t>
            </a:r>
            <a:endParaRPr lang="zh-CN" altLang="en-US" sz="3600" b="1">
              <a:latin typeface="Franklin Gothic Book"/>
              <a:ea typeface="黑体" pitchFamily="2" charset="-122"/>
            </a:endParaRPr>
          </a:p>
        </p:txBody>
      </p:sp>
    </p:spTree>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1030"/>
          <p:cNvSpPr txBox="1">
            <a:spLocks noChangeArrowheads="1"/>
          </p:cNvSpPr>
          <p:nvPr/>
        </p:nvSpPr>
        <p:spPr bwMode="auto">
          <a:xfrm>
            <a:off x="838200" y="381000"/>
            <a:ext cx="7696200" cy="396875"/>
          </a:xfrm>
          <a:prstGeom prst="rect">
            <a:avLst/>
          </a:prstGeom>
          <a:noFill/>
          <a:ln w="9525">
            <a:noFill/>
            <a:miter lim="800000"/>
            <a:headEnd/>
            <a:tailEnd/>
          </a:ln>
        </p:spPr>
        <p:txBody>
          <a:bodyPr>
            <a:spAutoFit/>
          </a:bodyPr>
          <a:lstStyle/>
          <a:p>
            <a:pPr>
              <a:spcBef>
                <a:spcPct val="50000"/>
              </a:spcBef>
            </a:pPr>
            <a:endParaRPr lang="zh-CN" altLang="zh-CN" sz="2000">
              <a:latin typeface="Franklin Gothic Book"/>
              <a:ea typeface="黑体" pitchFamily="2" charset="-122"/>
            </a:endParaRPr>
          </a:p>
        </p:txBody>
      </p:sp>
      <p:sp>
        <p:nvSpPr>
          <p:cNvPr id="30722" name="Text Box 1032"/>
          <p:cNvSpPr txBox="1">
            <a:spLocks noChangeArrowheads="1"/>
          </p:cNvSpPr>
          <p:nvPr/>
        </p:nvSpPr>
        <p:spPr bwMode="auto">
          <a:xfrm>
            <a:off x="762000" y="304800"/>
            <a:ext cx="7696200" cy="1230313"/>
          </a:xfrm>
          <a:prstGeom prst="rect">
            <a:avLst/>
          </a:prstGeom>
          <a:noFill/>
          <a:ln w="9525">
            <a:noFill/>
            <a:miter lim="800000"/>
            <a:headEnd/>
            <a:tailEnd/>
          </a:ln>
        </p:spPr>
        <p:txBody>
          <a:bodyPr>
            <a:spAutoFit/>
          </a:bodyPr>
          <a:lstStyle/>
          <a:p>
            <a:pPr>
              <a:spcBef>
                <a:spcPct val="50000"/>
              </a:spcBef>
            </a:pPr>
            <a:r>
              <a:rPr lang="zh-CN" altLang="en-US" sz="2400" b="1">
                <a:latin typeface="宋体" charset="-122"/>
                <a:ea typeface="黑体" pitchFamily="2" charset="-122"/>
              </a:rPr>
              <a:t>读数显微镜的读数方法：</a:t>
            </a:r>
          </a:p>
          <a:p>
            <a:pPr>
              <a:spcBef>
                <a:spcPct val="50000"/>
              </a:spcBef>
            </a:pPr>
            <a:r>
              <a:rPr lang="zh-CN" altLang="en-US" sz="2000" b="1">
                <a:latin typeface="宋体" charset="-122"/>
                <a:ea typeface="黑体" pitchFamily="2" charset="-122"/>
              </a:rPr>
              <a:t>   主尺的分度值为</a:t>
            </a:r>
            <a:r>
              <a:rPr lang="en-US" altLang="zh-CN" sz="2000" b="1">
                <a:latin typeface="宋体" charset="-122"/>
                <a:ea typeface="黑体" pitchFamily="2" charset="-122"/>
              </a:rPr>
              <a:t>1mm</a:t>
            </a:r>
            <a:r>
              <a:rPr lang="zh-CN" altLang="en-US" sz="2000" b="1">
                <a:latin typeface="宋体" charset="-122"/>
                <a:ea typeface="黑体" pitchFamily="2" charset="-122"/>
              </a:rPr>
              <a:t>，测微鼓轮共有</a:t>
            </a:r>
            <a:r>
              <a:rPr lang="en-US" altLang="zh-CN" sz="2000" b="1">
                <a:latin typeface="宋体" charset="-122"/>
                <a:ea typeface="黑体" pitchFamily="2" charset="-122"/>
              </a:rPr>
              <a:t>100</a:t>
            </a:r>
            <a:r>
              <a:rPr lang="zh-CN" altLang="en-US" sz="2000" b="1">
                <a:latin typeface="宋体" charset="-122"/>
                <a:ea typeface="黑体" pitchFamily="2" charset="-122"/>
              </a:rPr>
              <a:t>个刻度，其份度值为</a:t>
            </a:r>
            <a:r>
              <a:rPr lang="en-US" altLang="zh-CN" sz="2000" b="1">
                <a:latin typeface="宋体" charset="-122"/>
                <a:ea typeface="黑体" pitchFamily="2" charset="-122"/>
              </a:rPr>
              <a:t>0.01mm</a:t>
            </a:r>
            <a:r>
              <a:rPr lang="zh-CN" altLang="en-US" sz="2000" b="1">
                <a:latin typeface="宋体" charset="-122"/>
                <a:ea typeface="黑体" pitchFamily="2" charset="-122"/>
              </a:rPr>
              <a:t>，可估读到</a:t>
            </a:r>
            <a:r>
              <a:rPr lang="en-US" altLang="zh-CN" sz="2000" b="1">
                <a:latin typeface="宋体" charset="-122"/>
                <a:ea typeface="黑体" pitchFamily="2" charset="-122"/>
              </a:rPr>
              <a:t>0.001mm</a:t>
            </a:r>
            <a:r>
              <a:rPr lang="zh-CN" altLang="en-US" sz="2000" b="1">
                <a:latin typeface="宋体" charset="-122"/>
                <a:ea typeface="黑体" pitchFamily="2" charset="-122"/>
              </a:rPr>
              <a:t>。 </a:t>
            </a:r>
            <a:endParaRPr lang="zh-CN" altLang="en-US">
              <a:latin typeface="Franklin Gothic Book"/>
              <a:ea typeface="黑体" pitchFamily="2" charset="-122"/>
            </a:endParaRPr>
          </a:p>
        </p:txBody>
      </p:sp>
      <p:sp>
        <p:nvSpPr>
          <p:cNvPr id="30723" name="Text Box 1034"/>
          <p:cNvSpPr txBox="1">
            <a:spLocks noChangeArrowheads="1"/>
          </p:cNvSpPr>
          <p:nvPr/>
        </p:nvSpPr>
        <p:spPr bwMode="auto">
          <a:xfrm>
            <a:off x="2209800" y="5105400"/>
            <a:ext cx="685800" cy="366713"/>
          </a:xfrm>
          <a:prstGeom prst="rect">
            <a:avLst/>
          </a:prstGeom>
          <a:solidFill>
            <a:srgbClr val="FFCC00"/>
          </a:solidFill>
          <a:ln w="9525">
            <a:noFill/>
            <a:miter lim="800000"/>
            <a:headEnd/>
            <a:tailEnd/>
          </a:ln>
        </p:spPr>
        <p:txBody>
          <a:bodyPr>
            <a:spAutoFit/>
          </a:bodyPr>
          <a:lstStyle/>
          <a:p>
            <a:pPr>
              <a:spcBef>
                <a:spcPct val="50000"/>
              </a:spcBef>
            </a:pPr>
            <a:r>
              <a:rPr lang="zh-CN" altLang="en-US" b="1">
                <a:latin typeface="Franklin Gothic Book"/>
                <a:ea typeface="黑体" pitchFamily="2" charset="-122"/>
              </a:rPr>
              <a:t>主尺</a:t>
            </a:r>
          </a:p>
        </p:txBody>
      </p:sp>
      <p:sp>
        <p:nvSpPr>
          <p:cNvPr id="30724" name="Text Box 1035"/>
          <p:cNvSpPr txBox="1">
            <a:spLocks noChangeArrowheads="1"/>
          </p:cNvSpPr>
          <p:nvPr/>
        </p:nvSpPr>
        <p:spPr bwMode="auto">
          <a:xfrm>
            <a:off x="6553200" y="5029200"/>
            <a:ext cx="1143000" cy="366713"/>
          </a:xfrm>
          <a:prstGeom prst="rect">
            <a:avLst/>
          </a:prstGeom>
          <a:solidFill>
            <a:srgbClr val="FFCC00"/>
          </a:solidFill>
          <a:ln w="9525">
            <a:noFill/>
            <a:miter lim="800000"/>
            <a:headEnd/>
            <a:tailEnd/>
          </a:ln>
        </p:spPr>
        <p:txBody>
          <a:bodyPr>
            <a:spAutoFit/>
          </a:bodyPr>
          <a:lstStyle/>
          <a:p>
            <a:pPr>
              <a:spcBef>
                <a:spcPct val="50000"/>
              </a:spcBef>
            </a:pPr>
            <a:r>
              <a:rPr lang="zh-CN" altLang="en-US" b="1">
                <a:latin typeface="Franklin Gothic Book"/>
                <a:ea typeface="黑体" pitchFamily="2" charset="-122"/>
              </a:rPr>
              <a:t>测微鼓轮</a:t>
            </a:r>
          </a:p>
        </p:txBody>
      </p:sp>
      <p:sp>
        <p:nvSpPr>
          <p:cNvPr id="30725" name="Text Box 1036"/>
          <p:cNvSpPr txBox="1">
            <a:spLocks noChangeArrowheads="1"/>
          </p:cNvSpPr>
          <p:nvPr/>
        </p:nvSpPr>
        <p:spPr bwMode="auto">
          <a:xfrm>
            <a:off x="2133600" y="5562600"/>
            <a:ext cx="838200" cy="366713"/>
          </a:xfrm>
          <a:prstGeom prst="rect">
            <a:avLst/>
          </a:prstGeom>
          <a:noFill/>
          <a:ln w="9525">
            <a:noFill/>
            <a:miter lim="800000"/>
            <a:headEnd/>
            <a:tailEnd/>
          </a:ln>
        </p:spPr>
        <p:txBody>
          <a:bodyPr>
            <a:spAutoFit/>
          </a:bodyPr>
          <a:lstStyle/>
          <a:p>
            <a:pPr>
              <a:spcBef>
                <a:spcPct val="50000"/>
              </a:spcBef>
            </a:pPr>
            <a:r>
              <a:rPr lang="en-US" altLang="zh-CN" b="1">
                <a:latin typeface="Franklin Gothic Book"/>
                <a:ea typeface="黑体" pitchFamily="2" charset="-122"/>
              </a:rPr>
              <a:t>15mm</a:t>
            </a:r>
          </a:p>
        </p:txBody>
      </p:sp>
      <p:sp>
        <p:nvSpPr>
          <p:cNvPr id="30726" name="Text Box 1037"/>
          <p:cNvSpPr txBox="1">
            <a:spLocks noChangeArrowheads="1"/>
          </p:cNvSpPr>
          <p:nvPr/>
        </p:nvSpPr>
        <p:spPr bwMode="auto">
          <a:xfrm>
            <a:off x="6553200" y="5486400"/>
            <a:ext cx="1219200" cy="366713"/>
          </a:xfrm>
          <a:prstGeom prst="rect">
            <a:avLst/>
          </a:prstGeom>
          <a:noFill/>
          <a:ln w="9525">
            <a:noFill/>
            <a:miter lim="800000"/>
            <a:headEnd/>
            <a:tailEnd/>
          </a:ln>
        </p:spPr>
        <p:txBody>
          <a:bodyPr>
            <a:spAutoFit/>
          </a:bodyPr>
          <a:lstStyle/>
          <a:p>
            <a:pPr>
              <a:spcBef>
                <a:spcPct val="50000"/>
              </a:spcBef>
            </a:pPr>
            <a:r>
              <a:rPr lang="en-US" altLang="zh-CN" b="1">
                <a:latin typeface="Franklin Gothic Book"/>
                <a:ea typeface="黑体" pitchFamily="2" charset="-122"/>
              </a:rPr>
              <a:t>0.506mm</a:t>
            </a:r>
          </a:p>
        </p:txBody>
      </p:sp>
      <p:sp>
        <p:nvSpPr>
          <p:cNvPr id="30727" name="Text Box 1038"/>
          <p:cNvSpPr txBox="1">
            <a:spLocks noChangeArrowheads="1"/>
          </p:cNvSpPr>
          <p:nvPr/>
        </p:nvSpPr>
        <p:spPr bwMode="auto">
          <a:xfrm>
            <a:off x="3276600" y="6172200"/>
            <a:ext cx="3048000" cy="396875"/>
          </a:xfrm>
          <a:prstGeom prst="rect">
            <a:avLst/>
          </a:prstGeom>
          <a:solidFill>
            <a:srgbClr val="CCFFCC"/>
          </a:solidFill>
          <a:ln w="9525">
            <a:noFill/>
            <a:miter lim="800000"/>
            <a:headEnd/>
            <a:tailEnd/>
          </a:ln>
        </p:spPr>
        <p:txBody>
          <a:bodyPr>
            <a:spAutoFit/>
          </a:bodyPr>
          <a:lstStyle/>
          <a:p>
            <a:pPr>
              <a:spcBef>
                <a:spcPct val="50000"/>
              </a:spcBef>
            </a:pPr>
            <a:r>
              <a:rPr lang="zh-CN" altLang="en-US" sz="2000" b="1">
                <a:latin typeface="Franklin Gothic Book"/>
                <a:ea typeface="黑体" pitchFamily="2" charset="-122"/>
              </a:rPr>
              <a:t>最后读数为：</a:t>
            </a:r>
            <a:r>
              <a:rPr lang="en-US" altLang="zh-CN" sz="2000" b="1">
                <a:latin typeface="Franklin Gothic Book"/>
                <a:ea typeface="黑体" pitchFamily="2" charset="-122"/>
              </a:rPr>
              <a:t>15.506mm</a:t>
            </a:r>
          </a:p>
        </p:txBody>
      </p:sp>
      <p:pic>
        <p:nvPicPr>
          <p:cNvPr id="30728" name="Picture 1041" descr="C:\Program Files\Nikon\NkView4\Images\20030218-083122\DSCN1177.JPG"/>
          <p:cNvPicPr>
            <a:picLocks noChangeAspect="1" noChangeArrowheads="1"/>
          </p:cNvPicPr>
          <p:nvPr/>
        </p:nvPicPr>
        <p:blipFill>
          <a:blip r:embed="rId2"/>
          <a:srcRect/>
          <a:stretch>
            <a:fillRect/>
          </a:stretch>
        </p:blipFill>
        <p:spPr bwMode="auto">
          <a:xfrm>
            <a:off x="468313" y="1844675"/>
            <a:ext cx="4152900" cy="3200400"/>
          </a:xfrm>
          <a:prstGeom prst="rect">
            <a:avLst/>
          </a:prstGeom>
          <a:noFill/>
          <a:ln w="9525">
            <a:noFill/>
            <a:miter lim="800000"/>
            <a:headEnd/>
            <a:tailEnd/>
          </a:ln>
        </p:spPr>
      </p:pic>
      <p:pic>
        <p:nvPicPr>
          <p:cNvPr id="30729" name="Picture 1042" descr="C:\Program Files\Nikon\NkView4\Images\20030218-083122\DSCN1180.JPG"/>
          <p:cNvPicPr>
            <a:picLocks noChangeAspect="1" noChangeArrowheads="1"/>
          </p:cNvPicPr>
          <p:nvPr/>
        </p:nvPicPr>
        <p:blipFill>
          <a:blip r:embed="rId3"/>
          <a:srcRect/>
          <a:stretch>
            <a:fillRect/>
          </a:stretch>
        </p:blipFill>
        <p:spPr bwMode="auto">
          <a:xfrm>
            <a:off x="5219700" y="1773238"/>
            <a:ext cx="3429000" cy="3262312"/>
          </a:xfrm>
          <a:prstGeom prst="rect">
            <a:avLst/>
          </a:prstGeom>
          <a:noFill/>
          <a:ln w="9525">
            <a:noFill/>
            <a:miter lim="800000"/>
            <a:headEnd/>
            <a:tailEnd/>
          </a:ln>
        </p:spPr>
      </p:pic>
    </p:spTree>
  </p:cSld>
  <p:clrMapOvr>
    <a:masterClrMapping/>
  </p:clrMapOvr>
  <p:transition spd="med">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Rot="1" noChangeArrowheads="1"/>
          </p:cNvSpPr>
          <p:nvPr>
            <p:ph idx="1"/>
          </p:nvPr>
        </p:nvSpPr>
        <p:spPr>
          <a:xfrm>
            <a:off x="250825" y="188913"/>
            <a:ext cx="8569325" cy="3095625"/>
          </a:xfrm>
        </p:spPr>
        <p:txBody>
          <a:bodyPr rtlCol="0">
            <a:normAutofit fontScale="55000" lnSpcReduction="20000"/>
          </a:bodyPr>
          <a:lstStyle/>
          <a:p>
            <a:pPr fontAlgn="auto">
              <a:lnSpc>
                <a:spcPct val="80000"/>
              </a:lnSpc>
              <a:spcAft>
                <a:spcPts val="0"/>
              </a:spcAft>
              <a:buFont typeface="Wingdings 2"/>
              <a:buNone/>
              <a:defRPr/>
            </a:pPr>
            <a:endParaRPr lang="en-US" altLang="zh-CN" sz="3600" b="1" dirty="0" smtClean="0">
              <a:solidFill>
                <a:srgbClr val="000000"/>
              </a:solidFill>
              <a:latin typeface="楷体_GB2312" pitchFamily="49" charset="-122"/>
              <a:ea typeface="楷体_GB2312" pitchFamily="49" charset="-122"/>
            </a:endParaRPr>
          </a:p>
          <a:p>
            <a:pPr fontAlgn="auto">
              <a:lnSpc>
                <a:spcPct val="80000"/>
              </a:lnSpc>
              <a:spcAft>
                <a:spcPts val="0"/>
              </a:spcAft>
              <a:buFont typeface="Wingdings 2"/>
              <a:buNone/>
              <a:defRPr/>
            </a:pPr>
            <a:r>
              <a:rPr lang="en-US" altLang="zh-CN" sz="3600" b="1" dirty="0" smtClean="0">
                <a:solidFill>
                  <a:srgbClr val="000000"/>
                </a:solidFill>
                <a:latin typeface="楷体_GB2312" pitchFamily="49" charset="-122"/>
                <a:ea typeface="楷体_GB2312" pitchFamily="49" charset="-122"/>
              </a:rPr>
              <a:t>2</a:t>
            </a:r>
            <a:r>
              <a:rPr lang="zh-CN" altLang="en-US" sz="3600" b="1" dirty="0" smtClean="0">
                <a:solidFill>
                  <a:srgbClr val="000000"/>
                </a:solidFill>
                <a:latin typeface="楷体_GB2312" pitchFamily="49" charset="-122"/>
                <a:ea typeface="楷体_GB2312" pitchFamily="49" charset="-122"/>
              </a:rPr>
              <a:t>．</a:t>
            </a:r>
            <a:r>
              <a:rPr lang="zh-CN" altLang="en-US" sz="3600" b="1" dirty="0">
                <a:solidFill>
                  <a:srgbClr val="000000"/>
                </a:solidFill>
                <a:latin typeface="楷体_GB2312" pitchFamily="49" charset="-122"/>
                <a:ea typeface="楷体_GB2312" pitchFamily="49" charset="-122"/>
              </a:rPr>
              <a:t>牛顿环测量平凸透镜的</a:t>
            </a:r>
            <a:r>
              <a:rPr lang="zh-CN" altLang="en-US" sz="3600" b="1" dirty="0" smtClean="0">
                <a:solidFill>
                  <a:srgbClr val="000000"/>
                </a:solidFill>
                <a:latin typeface="楷体_GB2312" pitchFamily="49" charset="-122"/>
                <a:ea typeface="楷体_GB2312" pitchFamily="49" charset="-122"/>
              </a:rPr>
              <a:t>曲率半径</a:t>
            </a:r>
            <a:endParaRPr lang="en-US" altLang="zh-CN" sz="3600" b="1" dirty="0" smtClean="0">
              <a:solidFill>
                <a:srgbClr val="000000"/>
              </a:solidFill>
              <a:latin typeface="楷体_GB2312" pitchFamily="49" charset="-122"/>
              <a:ea typeface="楷体_GB2312" pitchFamily="49" charset="-122"/>
            </a:endParaRPr>
          </a:p>
          <a:p>
            <a:pPr fontAlgn="auto">
              <a:lnSpc>
                <a:spcPct val="80000"/>
              </a:lnSpc>
              <a:spcAft>
                <a:spcPts val="0"/>
              </a:spcAft>
              <a:buFont typeface="Wingdings 2"/>
              <a:buNone/>
              <a:defRPr/>
            </a:pPr>
            <a:endParaRPr lang="zh-CN" altLang="en-US" sz="1300" b="1" dirty="0">
              <a:solidFill>
                <a:srgbClr val="000000"/>
              </a:solidFill>
              <a:latin typeface="楷体_GB2312" pitchFamily="49" charset="-122"/>
              <a:ea typeface="楷体_GB2312" pitchFamily="49" charset="-122"/>
            </a:endParaRPr>
          </a:p>
          <a:p>
            <a:pPr fontAlgn="auto">
              <a:lnSpc>
                <a:spcPct val="170000"/>
              </a:lnSpc>
              <a:spcAft>
                <a:spcPts val="0"/>
              </a:spcAft>
              <a:buFont typeface="Wingdings 2"/>
              <a:buNone/>
              <a:defRPr/>
            </a:pPr>
            <a:r>
              <a:rPr lang="zh-CN" altLang="en-US" dirty="0">
                <a:solidFill>
                  <a:srgbClr val="000000"/>
                </a:solidFill>
                <a:latin typeface="+mn-ea"/>
              </a:rPr>
              <a:t>（</a:t>
            </a:r>
            <a:r>
              <a:rPr lang="en-US" altLang="zh-CN" sz="3600" dirty="0">
                <a:solidFill>
                  <a:srgbClr val="000000"/>
                </a:solidFill>
                <a:latin typeface="+mn-ea"/>
              </a:rPr>
              <a:t>1</a:t>
            </a:r>
            <a:r>
              <a:rPr lang="zh-CN" altLang="en-US" sz="3600" dirty="0">
                <a:solidFill>
                  <a:srgbClr val="000000"/>
                </a:solidFill>
                <a:latin typeface="+mn-ea"/>
              </a:rPr>
              <a:t>）点亮钠光灯，对钠光灯进行预热</a:t>
            </a:r>
            <a:r>
              <a:rPr lang="zh-CN" altLang="en-US" sz="3600" dirty="0" smtClean="0">
                <a:solidFill>
                  <a:srgbClr val="000000"/>
                </a:solidFill>
                <a:latin typeface="+mn-ea"/>
              </a:rPr>
              <a:t>，处</a:t>
            </a:r>
            <a:r>
              <a:rPr lang="zh-CN" altLang="en-US" sz="3600" dirty="0">
                <a:solidFill>
                  <a:srgbClr val="000000"/>
                </a:solidFill>
                <a:latin typeface="+mn-ea"/>
              </a:rPr>
              <a:t>稳定状态</a:t>
            </a:r>
            <a:r>
              <a:rPr lang="zh-CN" altLang="en-US" sz="3600" dirty="0" smtClean="0">
                <a:solidFill>
                  <a:srgbClr val="000000"/>
                </a:solidFill>
                <a:latin typeface="+mn-ea"/>
              </a:rPr>
              <a:t>再 进行</a:t>
            </a:r>
            <a:r>
              <a:rPr lang="zh-CN" altLang="en-US" sz="3600" dirty="0">
                <a:solidFill>
                  <a:srgbClr val="000000"/>
                </a:solidFill>
                <a:latin typeface="+mn-ea"/>
              </a:rPr>
              <a:t>实验</a:t>
            </a:r>
            <a:r>
              <a:rPr lang="zh-CN" altLang="en-US" sz="3600" dirty="0" smtClean="0">
                <a:solidFill>
                  <a:srgbClr val="000000"/>
                </a:solidFill>
                <a:latin typeface="+mn-ea"/>
              </a:rPr>
              <a:t>。</a:t>
            </a:r>
            <a:endParaRPr lang="zh-CN" altLang="en-US" sz="3600" dirty="0">
              <a:solidFill>
                <a:srgbClr val="000000"/>
              </a:solidFill>
              <a:latin typeface="+mn-ea"/>
            </a:endParaRPr>
          </a:p>
          <a:p>
            <a:pPr fontAlgn="auto">
              <a:lnSpc>
                <a:spcPct val="170000"/>
              </a:lnSpc>
              <a:spcAft>
                <a:spcPts val="0"/>
              </a:spcAft>
              <a:buFont typeface="Wingdings 2"/>
              <a:buNone/>
              <a:defRPr/>
            </a:pPr>
            <a:r>
              <a:rPr lang="zh-CN" altLang="en-US" sz="3600" dirty="0">
                <a:solidFill>
                  <a:srgbClr val="000000"/>
                </a:solidFill>
                <a:latin typeface="+mn-ea"/>
              </a:rPr>
              <a:t>（</a:t>
            </a:r>
            <a:r>
              <a:rPr lang="en-US" altLang="zh-CN" sz="3600" dirty="0">
                <a:solidFill>
                  <a:srgbClr val="000000"/>
                </a:solidFill>
                <a:latin typeface="+mn-ea"/>
              </a:rPr>
              <a:t>2</a:t>
            </a:r>
            <a:r>
              <a:rPr lang="zh-CN" altLang="en-US" sz="3600" dirty="0">
                <a:solidFill>
                  <a:srgbClr val="000000"/>
                </a:solidFill>
                <a:latin typeface="+mn-ea"/>
              </a:rPr>
              <a:t>）将读数显微镜的镜筒调至中央附近</a:t>
            </a:r>
            <a:r>
              <a:rPr lang="zh-CN" altLang="en-US" sz="3600" dirty="0" smtClean="0">
                <a:solidFill>
                  <a:srgbClr val="000000"/>
                </a:solidFill>
                <a:latin typeface="+mn-ea"/>
              </a:rPr>
              <a:t>。</a:t>
            </a:r>
            <a:r>
              <a:rPr kumimoji="1" lang="zh-CN" altLang="en-US" sz="3600" dirty="0" smtClean="0">
                <a:solidFill>
                  <a:srgbClr val="000000"/>
                </a:solidFill>
                <a:latin typeface="+mn-ea"/>
              </a:rPr>
              <a:t>转动</a:t>
            </a:r>
            <a:r>
              <a:rPr lang="zh-CN" altLang="en-US" sz="3600" dirty="0" smtClean="0">
                <a:solidFill>
                  <a:srgbClr val="000000"/>
                </a:solidFill>
                <a:latin typeface="+mn-ea"/>
              </a:rPr>
              <a:t>目镜</a:t>
            </a:r>
            <a:r>
              <a:rPr lang="en-US" altLang="zh-CN" sz="3600" dirty="0" smtClean="0">
                <a:solidFill>
                  <a:srgbClr val="000000"/>
                </a:solidFill>
                <a:latin typeface="+mn-ea"/>
              </a:rPr>
              <a:t>,</a:t>
            </a:r>
            <a:r>
              <a:rPr lang="zh-CN" altLang="en-US" sz="3600" dirty="0" smtClean="0">
                <a:solidFill>
                  <a:srgbClr val="000000"/>
                </a:solidFill>
                <a:latin typeface="+mn-ea"/>
              </a:rPr>
              <a:t>使十字叉丝最清晰。</a:t>
            </a:r>
            <a:endParaRPr lang="en-US" altLang="zh-CN" sz="3600" dirty="0" smtClean="0">
              <a:solidFill>
                <a:srgbClr val="000000"/>
              </a:solidFill>
              <a:latin typeface="+mn-ea"/>
            </a:endParaRPr>
          </a:p>
          <a:p>
            <a:pPr fontAlgn="auto">
              <a:lnSpc>
                <a:spcPct val="170000"/>
              </a:lnSpc>
              <a:spcAft>
                <a:spcPts val="0"/>
              </a:spcAft>
              <a:buFont typeface="Wingdings 2"/>
              <a:buNone/>
              <a:defRPr/>
            </a:pPr>
            <a:r>
              <a:rPr lang="zh-CN" altLang="en-US" sz="3600" dirty="0" smtClean="0">
                <a:solidFill>
                  <a:srgbClr val="000000"/>
                </a:solidFill>
                <a:latin typeface="+mn-ea"/>
              </a:rPr>
              <a:t>（</a:t>
            </a:r>
            <a:r>
              <a:rPr lang="en-US" altLang="zh-CN" sz="3600" dirty="0" smtClean="0">
                <a:solidFill>
                  <a:srgbClr val="000000"/>
                </a:solidFill>
                <a:latin typeface="+mn-ea"/>
              </a:rPr>
              <a:t>3</a:t>
            </a:r>
            <a:r>
              <a:rPr lang="zh-CN" altLang="en-US" sz="3600" dirty="0" smtClean="0">
                <a:solidFill>
                  <a:srgbClr val="000000"/>
                </a:solidFill>
                <a:latin typeface="+mn-ea"/>
              </a:rPr>
              <a:t>）将</a:t>
            </a:r>
            <a:r>
              <a:rPr lang="en-US" altLang="zh-CN" sz="3600" dirty="0">
                <a:solidFill>
                  <a:srgbClr val="000000"/>
                </a:solidFill>
                <a:latin typeface="+mn-ea"/>
              </a:rPr>
              <a:t>45</a:t>
            </a:r>
            <a:r>
              <a:rPr lang="zh-CN" altLang="en-US" sz="3600" dirty="0" smtClean="0">
                <a:solidFill>
                  <a:srgbClr val="000000"/>
                </a:solidFill>
                <a:latin typeface="+mn-ea"/>
              </a:rPr>
              <a:t>度反射镜</a:t>
            </a:r>
            <a:r>
              <a:rPr lang="zh-CN" altLang="en-US" sz="3600" dirty="0">
                <a:solidFill>
                  <a:srgbClr val="000000"/>
                </a:solidFill>
                <a:latin typeface="+mn-ea"/>
              </a:rPr>
              <a:t>调成</a:t>
            </a:r>
            <a:r>
              <a:rPr lang="zh-CN" altLang="en-US" sz="3600" dirty="0" smtClean="0">
                <a:solidFill>
                  <a:srgbClr val="000000"/>
                </a:solidFill>
                <a:latin typeface="+mn-ea"/>
              </a:rPr>
              <a:t>如下图所</a:t>
            </a:r>
            <a:r>
              <a:rPr lang="zh-CN" altLang="en-US" sz="3600" dirty="0">
                <a:solidFill>
                  <a:srgbClr val="000000"/>
                </a:solidFill>
                <a:latin typeface="+mn-ea"/>
              </a:rPr>
              <a:t>示的位置</a:t>
            </a:r>
            <a:r>
              <a:rPr lang="en-US" altLang="zh-CN" sz="3600" dirty="0">
                <a:solidFill>
                  <a:srgbClr val="000000"/>
                </a:solidFill>
                <a:latin typeface="+mn-ea"/>
              </a:rPr>
              <a:t>,</a:t>
            </a:r>
            <a:r>
              <a:rPr lang="zh-CN" altLang="en-US" sz="3600" dirty="0">
                <a:solidFill>
                  <a:srgbClr val="000000"/>
                </a:solidFill>
                <a:latin typeface="+mn-ea"/>
              </a:rPr>
              <a:t>使</a:t>
            </a:r>
            <a:r>
              <a:rPr lang="zh-CN" altLang="en-US" sz="3600" dirty="0" smtClean="0">
                <a:solidFill>
                  <a:srgbClr val="000000"/>
                </a:solidFill>
                <a:latin typeface="+mn-ea"/>
              </a:rPr>
              <a:t>光垂直</a:t>
            </a:r>
            <a:r>
              <a:rPr lang="zh-CN" altLang="en-US" sz="3600" dirty="0">
                <a:solidFill>
                  <a:srgbClr val="000000"/>
                </a:solidFill>
                <a:latin typeface="+mn-ea"/>
              </a:rPr>
              <a:t>照在平凸透镜装置</a:t>
            </a:r>
            <a:r>
              <a:rPr lang="zh-CN" altLang="en-US" sz="3600" dirty="0" smtClean="0">
                <a:solidFill>
                  <a:srgbClr val="000000"/>
                </a:solidFill>
                <a:latin typeface="+mn-ea"/>
              </a:rPr>
              <a:t>上，边调</a:t>
            </a:r>
            <a:r>
              <a:rPr lang="en-US" altLang="zh-CN" sz="3600" dirty="0" smtClean="0">
                <a:solidFill>
                  <a:srgbClr val="000000"/>
                </a:solidFill>
                <a:latin typeface="+mn-ea"/>
              </a:rPr>
              <a:t>45</a:t>
            </a:r>
            <a:r>
              <a:rPr lang="zh-CN" altLang="en-US" sz="3600" dirty="0" smtClean="0">
                <a:solidFill>
                  <a:srgbClr val="000000"/>
                </a:solidFill>
                <a:latin typeface="+mn-ea"/>
              </a:rPr>
              <a:t>度反射镜角度</a:t>
            </a:r>
            <a:r>
              <a:rPr lang="zh-CN" altLang="en-US" sz="3600" dirty="0">
                <a:solidFill>
                  <a:srgbClr val="000000"/>
                </a:solidFill>
                <a:latin typeface="+mn-ea"/>
              </a:rPr>
              <a:t>，边移动钠光灯的</a:t>
            </a:r>
            <a:r>
              <a:rPr lang="zh-CN" altLang="en-US" sz="3600" dirty="0" smtClean="0">
                <a:solidFill>
                  <a:srgbClr val="000000"/>
                </a:solidFill>
                <a:latin typeface="+mn-ea"/>
              </a:rPr>
              <a:t>位置，使通过</a:t>
            </a:r>
            <a:r>
              <a:rPr lang="zh-CN" altLang="en-US" sz="3600" dirty="0">
                <a:solidFill>
                  <a:srgbClr val="000000"/>
                </a:solidFill>
                <a:latin typeface="+mn-ea"/>
              </a:rPr>
              <a:t>目镜可以</a:t>
            </a:r>
            <a:r>
              <a:rPr lang="zh-CN" altLang="en-US" sz="3600" dirty="0" smtClean="0">
                <a:solidFill>
                  <a:srgbClr val="000000"/>
                </a:solidFill>
                <a:latin typeface="+mn-ea"/>
              </a:rPr>
              <a:t>看到明亮的黄色背景。</a:t>
            </a:r>
            <a:endParaRPr lang="zh-CN" altLang="en-US" sz="3600" dirty="0">
              <a:solidFill>
                <a:srgbClr val="000000"/>
              </a:solidFill>
              <a:latin typeface="+mn-ea"/>
            </a:endParaRPr>
          </a:p>
        </p:txBody>
      </p:sp>
      <p:pic>
        <p:nvPicPr>
          <p:cNvPr id="31746" name="Picture 4" descr="111111111111111111111"/>
          <p:cNvPicPr>
            <a:picLocks noChangeAspect="1" noChangeArrowheads="1"/>
          </p:cNvPicPr>
          <p:nvPr/>
        </p:nvPicPr>
        <p:blipFill>
          <a:blip r:embed="rId2">
            <a:grayscl/>
          </a:blip>
          <a:srcRect/>
          <a:stretch>
            <a:fillRect/>
          </a:stretch>
        </p:blipFill>
        <p:spPr bwMode="auto">
          <a:xfrm>
            <a:off x="1116013" y="3500438"/>
            <a:ext cx="3816350" cy="3024187"/>
          </a:xfrm>
          <a:prstGeom prst="rect">
            <a:avLst/>
          </a:prstGeom>
          <a:noFill/>
          <a:ln w="9525">
            <a:noFill/>
            <a:miter lim="800000"/>
            <a:headEnd/>
            <a:tailEnd/>
          </a:ln>
        </p:spPr>
      </p:pic>
      <p:sp>
        <p:nvSpPr>
          <p:cNvPr id="31747" name="Text Box 22"/>
          <p:cNvSpPr txBox="1">
            <a:spLocks noChangeArrowheads="1"/>
          </p:cNvSpPr>
          <p:nvPr/>
        </p:nvSpPr>
        <p:spPr bwMode="auto">
          <a:xfrm>
            <a:off x="5940425" y="4292600"/>
            <a:ext cx="503238" cy="1200150"/>
          </a:xfrm>
          <a:prstGeom prst="rect">
            <a:avLst/>
          </a:prstGeom>
          <a:noFill/>
          <a:ln w="9525">
            <a:noFill/>
            <a:miter lim="800000"/>
            <a:headEnd/>
            <a:tailEnd/>
          </a:ln>
        </p:spPr>
        <p:txBody>
          <a:bodyPr>
            <a:spAutoFit/>
          </a:bodyPr>
          <a:lstStyle/>
          <a:p>
            <a:pPr>
              <a:spcBef>
                <a:spcPct val="50000"/>
              </a:spcBef>
            </a:pPr>
            <a:r>
              <a:rPr lang="zh-CN" altLang="en-US" sz="2400">
                <a:solidFill>
                  <a:srgbClr val="C80000"/>
                </a:solidFill>
                <a:latin typeface="Times New Roman" pitchFamily="18" charset="0"/>
                <a:ea typeface="黑体" pitchFamily="2" charset="-122"/>
              </a:rPr>
              <a:t>钠光灯</a:t>
            </a:r>
            <a:endParaRPr lang="en-US" altLang="zh-CN" sz="2400">
              <a:solidFill>
                <a:srgbClr val="C80000"/>
              </a:solidFill>
              <a:latin typeface="Times New Roman" pitchFamily="18" charset="0"/>
              <a:ea typeface="黑体" pitchFamily="2" charset="-122"/>
            </a:endParaRPr>
          </a:p>
        </p:txBody>
      </p:sp>
      <p:grpSp>
        <p:nvGrpSpPr>
          <p:cNvPr id="31748" name="组合 26"/>
          <p:cNvGrpSpPr>
            <a:grpSpLocks/>
          </p:cNvGrpSpPr>
          <p:nvPr/>
        </p:nvGrpSpPr>
        <p:grpSpPr bwMode="auto">
          <a:xfrm>
            <a:off x="6443663" y="3789363"/>
            <a:ext cx="2089150" cy="2474912"/>
            <a:chOff x="6818313" y="404664"/>
            <a:chExt cx="2000250" cy="2259161"/>
          </a:xfrm>
        </p:grpSpPr>
        <p:sp>
          <p:nvSpPr>
            <p:cNvPr id="31749" name="Oval 13"/>
            <p:cNvSpPr>
              <a:spLocks noChangeArrowheads="1"/>
            </p:cNvSpPr>
            <p:nvPr/>
          </p:nvSpPr>
          <p:spPr bwMode="auto">
            <a:xfrm>
              <a:off x="7281863" y="1036638"/>
              <a:ext cx="125412" cy="703262"/>
            </a:xfrm>
            <a:prstGeom prst="ellipse">
              <a:avLst/>
            </a:prstGeom>
            <a:solidFill>
              <a:srgbClr val="00FFCC">
                <a:alpha val="50195"/>
              </a:srgbClr>
            </a:solidFill>
            <a:ln w="9525">
              <a:solidFill>
                <a:schemeClr val="tx2"/>
              </a:solidFill>
              <a:round/>
              <a:headEnd/>
              <a:tailEnd/>
            </a:ln>
          </p:spPr>
          <p:txBody>
            <a:bodyPr wrap="none" anchor="ctr"/>
            <a:lstStyle/>
            <a:p>
              <a:endParaRPr lang="zh-CN" altLang="en-US">
                <a:latin typeface="Franklin Gothic Book"/>
                <a:ea typeface="黑体" pitchFamily="2" charset="-122"/>
              </a:endParaRPr>
            </a:p>
          </p:txBody>
        </p:sp>
        <p:sp>
          <p:nvSpPr>
            <p:cNvPr id="31750" name="Rectangle 18"/>
            <p:cNvSpPr>
              <a:spLocks noChangeArrowheads="1"/>
            </p:cNvSpPr>
            <p:nvPr/>
          </p:nvSpPr>
          <p:spPr bwMode="auto">
            <a:xfrm rot="-3075295">
              <a:off x="8176419" y="785019"/>
              <a:ext cx="69850" cy="1071562"/>
            </a:xfrm>
            <a:prstGeom prst="rect">
              <a:avLst/>
            </a:prstGeom>
            <a:solidFill>
              <a:schemeClr val="bg1">
                <a:alpha val="50195"/>
              </a:schemeClr>
            </a:solidFill>
            <a:ln w="9525">
              <a:solidFill>
                <a:schemeClr val="tx2"/>
              </a:solidFill>
              <a:miter lim="800000"/>
              <a:headEnd/>
              <a:tailEnd/>
            </a:ln>
          </p:spPr>
          <p:txBody>
            <a:bodyPr wrap="none" anchor="ctr"/>
            <a:lstStyle/>
            <a:p>
              <a:endParaRPr lang="zh-CN" altLang="en-US">
                <a:latin typeface="Franklin Gothic Book"/>
                <a:ea typeface="黑体" pitchFamily="2" charset="-122"/>
              </a:endParaRPr>
            </a:p>
          </p:txBody>
        </p:sp>
        <p:grpSp>
          <p:nvGrpSpPr>
            <p:cNvPr id="31751" name="Group 19"/>
            <p:cNvGrpSpPr>
              <a:grpSpLocks/>
            </p:cNvGrpSpPr>
            <p:nvPr/>
          </p:nvGrpSpPr>
          <p:grpSpPr bwMode="auto">
            <a:xfrm>
              <a:off x="7740352" y="404664"/>
              <a:ext cx="839788" cy="377825"/>
              <a:chOff x="3546" y="871"/>
              <a:chExt cx="288" cy="336"/>
            </a:xfrm>
          </p:grpSpPr>
          <p:sp>
            <p:nvSpPr>
              <p:cNvPr id="68628" name="Rectangle 20"/>
              <p:cNvSpPr>
                <a:spLocks noChangeArrowheads="1"/>
              </p:cNvSpPr>
              <p:nvPr/>
            </p:nvSpPr>
            <p:spPr bwMode="auto">
              <a:xfrm>
                <a:off x="3546" y="871"/>
                <a:ext cx="288" cy="240"/>
              </a:xfrm>
              <a:prstGeom prst="rect">
                <a:avLst/>
              </a:prstGeom>
              <a:gradFill rotWithShape="0">
                <a:gsLst>
                  <a:gs pos="0">
                    <a:schemeClr val="accent1">
                      <a:gamma/>
                      <a:shade val="36078"/>
                      <a:invGamma/>
                    </a:schemeClr>
                  </a:gs>
                  <a:gs pos="50000">
                    <a:schemeClr val="accent1"/>
                  </a:gs>
                  <a:gs pos="100000">
                    <a:schemeClr val="accent1">
                      <a:gamma/>
                      <a:shade val="36078"/>
                      <a:invGamma/>
                    </a:schemeClr>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sp>
            <p:nvSpPr>
              <p:cNvPr id="68629" name="AutoShape 21"/>
              <p:cNvSpPr>
                <a:spLocks noChangeArrowheads="1"/>
              </p:cNvSpPr>
              <p:nvPr/>
            </p:nvSpPr>
            <p:spPr bwMode="auto">
              <a:xfrm>
                <a:off x="3546" y="1111"/>
                <a:ext cx="288" cy="9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0">
                <a:gsLst>
                  <a:gs pos="0">
                    <a:schemeClr val="accent1">
                      <a:gamma/>
                      <a:shade val="26275"/>
                      <a:invGamma/>
                    </a:schemeClr>
                  </a:gs>
                  <a:gs pos="50000">
                    <a:schemeClr val="accent1"/>
                  </a:gs>
                  <a:gs pos="100000">
                    <a:schemeClr val="accent1">
                      <a:gamma/>
                      <a:shade val="26275"/>
                      <a:invGamma/>
                    </a:schemeClr>
                  </a:gs>
                </a:gsLst>
                <a:lin ang="0" scaled="1"/>
              </a:gradFill>
              <a:ln w="9525">
                <a:solidFill>
                  <a:schemeClr val="tx1"/>
                </a:solidFill>
                <a:miter lim="800000"/>
                <a:headEnd/>
                <a:tailEnd/>
              </a:ln>
              <a:effectLst/>
            </p:spPr>
            <p:txBody>
              <a:bodyPr wrap="none" anchor="ctr"/>
              <a:lstStyle/>
              <a:p>
                <a:pPr fontAlgn="auto">
                  <a:spcBef>
                    <a:spcPts val="0"/>
                  </a:spcBef>
                  <a:spcAft>
                    <a:spcPts val="0"/>
                  </a:spcAft>
                  <a:defRPr/>
                </a:pPr>
                <a:endParaRPr lang="zh-CN" altLang="en-US">
                  <a:latin typeface="+mn-lt"/>
                  <a:ea typeface="+mn-ea"/>
                </a:endParaRPr>
              </a:p>
            </p:txBody>
          </p:sp>
        </p:grpSp>
        <p:grpSp>
          <p:nvGrpSpPr>
            <p:cNvPr id="31752" name="Group 36"/>
            <p:cNvGrpSpPr>
              <a:grpSpLocks/>
            </p:cNvGrpSpPr>
            <p:nvPr/>
          </p:nvGrpSpPr>
          <p:grpSpPr bwMode="auto">
            <a:xfrm>
              <a:off x="7281863" y="1173163"/>
              <a:ext cx="1120775" cy="377825"/>
              <a:chOff x="4587" y="739"/>
              <a:chExt cx="706" cy="238"/>
            </a:xfrm>
          </p:grpSpPr>
          <p:sp>
            <p:nvSpPr>
              <p:cNvPr id="31765" name="Line 16"/>
              <p:cNvSpPr>
                <a:spLocks noChangeShapeType="1"/>
              </p:cNvSpPr>
              <p:nvPr/>
            </p:nvSpPr>
            <p:spPr bwMode="auto">
              <a:xfrm flipV="1">
                <a:off x="4587" y="739"/>
                <a:ext cx="479" cy="6"/>
              </a:xfrm>
              <a:prstGeom prst="line">
                <a:avLst/>
              </a:prstGeom>
              <a:noFill/>
              <a:ln w="12700">
                <a:solidFill>
                  <a:srgbClr val="FF9900"/>
                </a:solidFill>
                <a:round/>
                <a:headEnd type="none" w="sm" len="lg"/>
                <a:tailEnd type="triangle" w="sm" len="lg"/>
              </a:ln>
            </p:spPr>
            <p:txBody>
              <a:bodyPr wrap="none" anchor="ctr"/>
              <a:lstStyle/>
              <a:p>
                <a:endParaRPr lang="zh-CN" altLang="en-US"/>
              </a:p>
            </p:txBody>
          </p:sp>
          <p:sp>
            <p:nvSpPr>
              <p:cNvPr id="31766" name="Line 17"/>
              <p:cNvSpPr>
                <a:spLocks noChangeShapeType="1"/>
              </p:cNvSpPr>
              <p:nvPr/>
            </p:nvSpPr>
            <p:spPr bwMode="auto">
              <a:xfrm>
                <a:off x="4587" y="977"/>
                <a:ext cx="706" cy="0"/>
              </a:xfrm>
              <a:prstGeom prst="line">
                <a:avLst/>
              </a:prstGeom>
              <a:noFill/>
              <a:ln w="12700">
                <a:solidFill>
                  <a:srgbClr val="FF9900"/>
                </a:solidFill>
                <a:round/>
                <a:headEnd type="none" w="sm" len="lg"/>
                <a:tailEnd type="triangle" w="sm" len="lg"/>
              </a:ln>
            </p:spPr>
            <p:txBody>
              <a:bodyPr wrap="none" anchor="ctr"/>
              <a:lstStyle/>
              <a:p>
                <a:endParaRPr lang="zh-CN" altLang="en-US"/>
              </a:p>
            </p:txBody>
          </p:sp>
          <p:sp>
            <p:nvSpPr>
              <p:cNvPr id="31767" name="Line 23"/>
              <p:cNvSpPr>
                <a:spLocks noChangeShapeType="1"/>
              </p:cNvSpPr>
              <p:nvPr/>
            </p:nvSpPr>
            <p:spPr bwMode="auto">
              <a:xfrm>
                <a:off x="4587" y="847"/>
                <a:ext cx="614" cy="10"/>
              </a:xfrm>
              <a:prstGeom prst="line">
                <a:avLst/>
              </a:prstGeom>
              <a:noFill/>
              <a:ln w="12700">
                <a:solidFill>
                  <a:srgbClr val="FF9900"/>
                </a:solidFill>
                <a:round/>
                <a:headEnd type="none" w="sm" len="lg"/>
                <a:tailEnd type="triangle" w="sm" len="lg"/>
              </a:ln>
            </p:spPr>
            <p:txBody>
              <a:bodyPr wrap="none" anchor="ctr"/>
              <a:lstStyle/>
              <a:p>
                <a:endParaRPr lang="zh-CN" altLang="en-US"/>
              </a:p>
            </p:txBody>
          </p:sp>
        </p:grpSp>
        <p:sp>
          <p:nvSpPr>
            <p:cNvPr id="31753" name="Oval 24"/>
            <p:cNvSpPr>
              <a:spLocks noChangeArrowheads="1"/>
            </p:cNvSpPr>
            <p:nvPr/>
          </p:nvSpPr>
          <p:spPr bwMode="auto">
            <a:xfrm>
              <a:off x="6818313" y="1327150"/>
              <a:ext cx="87312" cy="96838"/>
            </a:xfrm>
            <a:prstGeom prst="ellipse">
              <a:avLst/>
            </a:prstGeom>
            <a:solidFill>
              <a:schemeClr val="hlink"/>
            </a:solidFill>
            <a:ln w="9525">
              <a:solidFill>
                <a:schemeClr val="tx1"/>
              </a:solidFill>
              <a:round/>
              <a:headEnd/>
              <a:tailEnd/>
            </a:ln>
          </p:spPr>
          <p:txBody>
            <a:bodyPr wrap="none" anchor="ctr"/>
            <a:lstStyle/>
            <a:p>
              <a:endParaRPr lang="zh-CN" altLang="en-US">
                <a:latin typeface="Franklin Gothic Book"/>
                <a:ea typeface="黑体" pitchFamily="2" charset="-122"/>
              </a:endParaRPr>
            </a:p>
          </p:txBody>
        </p:sp>
        <p:grpSp>
          <p:nvGrpSpPr>
            <p:cNvPr id="31754" name="Group 38"/>
            <p:cNvGrpSpPr>
              <a:grpSpLocks/>
            </p:cNvGrpSpPr>
            <p:nvPr/>
          </p:nvGrpSpPr>
          <p:grpSpPr bwMode="auto">
            <a:xfrm>
              <a:off x="7988300" y="747713"/>
              <a:ext cx="457200" cy="1638300"/>
              <a:chOff x="4987" y="471"/>
              <a:chExt cx="196" cy="1032"/>
            </a:xfrm>
          </p:grpSpPr>
          <p:sp>
            <p:nvSpPr>
              <p:cNvPr id="31761" name="Line 26"/>
              <p:cNvSpPr>
                <a:spLocks noChangeShapeType="1"/>
              </p:cNvSpPr>
              <p:nvPr/>
            </p:nvSpPr>
            <p:spPr bwMode="auto">
              <a:xfrm>
                <a:off x="5183" y="471"/>
                <a:ext cx="0" cy="1032"/>
              </a:xfrm>
              <a:prstGeom prst="line">
                <a:avLst/>
              </a:prstGeom>
              <a:noFill/>
              <a:ln w="9525">
                <a:solidFill>
                  <a:schemeClr val="folHlink"/>
                </a:solidFill>
                <a:round/>
                <a:headEnd type="triangle" w="med" len="med"/>
                <a:tailEnd type="triangle" w="med" len="med"/>
              </a:ln>
            </p:spPr>
            <p:txBody>
              <a:bodyPr/>
              <a:lstStyle/>
              <a:p>
                <a:endParaRPr lang="zh-CN" altLang="en-US"/>
              </a:p>
            </p:txBody>
          </p:sp>
          <p:grpSp>
            <p:nvGrpSpPr>
              <p:cNvPr id="31762" name="Group 37"/>
              <p:cNvGrpSpPr>
                <a:grpSpLocks/>
              </p:cNvGrpSpPr>
              <p:nvPr/>
            </p:nvGrpSpPr>
            <p:grpSpPr bwMode="auto">
              <a:xfrm>
                <a:off x="4987" y="471"/>
                <a:ext cx="97" cy="1032"/>
                <a:chOff x="4987" y="471"/>
                <a:chExt cx="97" cy="1032"/>
              </a:xfrm>
            </p:grpSpPr>
            <p:sp>
              <p:nvSpPr>
                <p:cNvPr id="31763" name="Line 25"/>
                <p:cNvSpPr>
                  <a:spLocks noChangeShapeType="1"/>
                </p:cNvSpPr>
                <p:nvPr/>
              </p:nvSpPr>
              <p:spPr bwMode="auto">
                <a:xfrm>
                  <a:off x="4987" y="471"/>
                  <a:ext cx="0" cy="1032"/>
                </a:xfrm>
                <a:prstGeom prst="line">
                  <a:avLst/>
                </a:prstGeom>
                <a:noFill/>
                <a:ln w="9525">
                  <a:solidFill>
                    <a:schemeClr val="folHlink"/>
                  </a:solidFill>
                  <a:round/>
                  <a:headEnd type="triangle" w="med" len="med"/>
                  <a:tailEnd type="triangle" w="med" len="med"/>
                </a:ln>
              </p:spPr>
              <p:txBody>
                <a:bodyPr/>
                <a:lstStyle/>
                <a:p>
                  <a:endParaRPr lang="zh-CN" altLang="en-US"/>
                </a:p>
              </p:txBody>
            </p:sp>
            <p:sp>
              <p:nvSpPr>
                <p:cNvPr id="31764" name="Line 27"/>
                <p:cNvSpPr>
                  <a:spLocks noChangeShapeType="1"/>
                </p:cNvSpPr>
                <p:nvPr/>
              </p:nvSpPr>
              <p:spPr bwMode="auto">
                <a:xfrm>
                  <a:off x="5084" y="471"/>
                  <a:ext cx="0" cy="1032"/>
                </a:xfrm>
                <a:prstGeom prst="line">
                  <a:avLst/>
                </a:prstGeom>
                <a:noFill/>
                <a:ln w="9525">
                  <a:solidFill>
                    <a:schemeClr val="folHlink"/>
                  </a:solidFill>
                  <a:round/>
                  <a:headEnd type="triangle" w="med" len="med"/>
                  <a:tailEnd type="triangle" w="med" len="med"/>
                </a:ln>
              </p:spPr>
              <p:txBody>
                <a:bodyPr/>
                <a:lstStyle/>
                <a:p>
                  <a:endParaRPr lang="zh-CN" altLang="en-US"/>
                </a:p>
              </p:txBody>
            </p:sp>
          </p:grpSp>
        </p:grpSp>
        <p:sp>
          <p:nvSpPr>
            <p:cNvPr id="31755" name="Rectangle 29"/>
            <p:cNvSpPr>
              <a:spLocks noChangeArrowheads="1"/>
            </p:cNvSpPr>
            <p:nvPr/>
          </p:nvSpPr>
          <p:spPr bwMode="auto">
            <a:xfrm>
              <a:off x="7594600" y="2530475"/>
              <a:ext cx="1223963" cy="133350"/>
            </a:xfrm>
            <a:prstGeom prst="rect">
              <a:avLst/>
            </a:prstGeom>
            <a:solidFill>
              <a:schemeClr val="accent1"/>
            </a:solidFill>
            <a:ln w="9525">
              <a:solidFill>
                <a:schemeClr val="tx1"/>
              </a:solidFill>
              <a:miter lim="800000"/>
              <a:headEnd/>
              <a:tailEnd/>
            </a:ln>
          </p:spPr>
          <p:txBody>
            <a:bodyPr wrap="none" anchor="ctr"/>
            <a:lstStyle/>
            <a:p>
              <a:endParaRPr lang="zh-CN" altLang="en-US">
                <a:latin typeface="Franklin Gothic Book"/>
                <a:ea typeface="黑体" pitchFamily="2" charset="-122"/>
              </a:endParaRPr>
            </a:p>
          </p:txBody>
        </p:sp>
        <p:sp>
          <p:nvSpPr>
            <p:cNvPr id="31756" name="AutoShape 33"/>
            <p:cNvSpPr>
              <a:spLocks noChangeArrowheads="1"/>
            </p:cNvSpPr>
            <p:nvPr/>
          </p:nvSpPr>
          <p:spPr bwMode="auto">
            <a:xfrm rot="5400000">
              <a:off x="8141494" y="1839119"/>
              <a:ext cx="130175" cy="1223963"/>
            </a:xfrm>
            <a:prstGeom prst="flowChartDelay">
              <a:avLst/>
            </a:prstGeom>
            <a:solidFill>
              <a:schemeClr val="accent1"/>
            </a:solidFill>
            <a:ln w="9525">
              <a:solidFill>
                <a:schemeClr val="tx1"/>
              </a:solidFill>
              <a:miter lim="800000"/>
              <a:headEnd/>
              <a:tailEnd/>
            </a:ln>
          </p:spPr>
          <p:txBody>
            <a:bodyPr wrap="none" anchor="ctr"/>
            <a:lstStyle/>
            <a:p>
              <a:endParaRPr lang="zh-CN" altLang="en-US">
                <a:latin typeface="Franklin Gothic Book"/>
                <a:ea typeface="黑体" pitchFamily="2" charset="-122"/>
              </a:endParaRPr>
            </a:p>
          </p:txBody>
        </p:sp>
        <p:grpSp>
          <p:nvGrpSpPr>
            <p:cNvPr id="31757" name="Group 35"/>
            <p:cNvGrpSpPr>
              <a:grpSpLocks/>
            </p:cNvGrpSpPr>
            <p:nvPr/>
          </p:nvGrpSpPr>
          <p:grpSpPr bwMode="auto">
            <a:xfrm>
              <a:off x="6905625" y="1173163"/>
              <a:ext cx="376238" cy="377825"/>
              <a:chOff x="4350" y="739"/>
              <a:chExt cx="237" cy="238"/>
            </a:xfrm>
          </p:grpSpPr>
          <p:sp>
            <p:nvSpPr>
              <p:cNvPr id="31758" name="Line 14"/>
              <p:cNvSpPr>
                <a:spLocks noChangeShapeType="1"/>
              </p:cNvSpPr>
              <p:nvPr/>
            </p:nvSpPr>
            <p:spPr bwMode="auto">
              <a:xfrm flipV="1">
                <a:off x="4350" y="739"/>
                <a:ext cx="237" cy="108"/>
              </a:xfrm>
              <a:prstGeom prst="line">
                <a:avLst/>
              </a:prstGeom>
              <a:noFill/>
              <a:ln w="19050">
                <a:solidFill>
                  <a:srgbClr val="FF9900"/>
                </a:solidFill>
                <a:round/>
                <a:headEnd type="none" w="sm" len="lg"/>
                <a:tailEnd type="none" w="sm" len="lg"/>
              </a:ln>
            </p:spPr>
            <p:txBody>
              <a:bodyPr wrap="none" anchor="ctr"/>
              <a:lstStyle/>
              <a:p>
                <a:endParaRPr lang="zh-CN" altLang="en-US"/>
              </a:p>
            </p:txBody>
          </p:sp>
          <p:sp>
            <p:nvSpPr>
              <p:cNvPr id="31759" name="Line 15"/>
              <p:cNvSpPr>
                <a:spLocks noChangeShapeType="1"/>
              </p:cNvSpPr>
              <p:nvPr/>
            </p:nvSpPr>
            <p:spPr bwMode="auto">
              <a:xfrm>
                <a:off x="4350" y="875"/>
                <a:ext cx="237" cy="102"/>
              </a:xfrm>
              <a:prstGeom prst="line">
                <a:avLst/>
              </a:prstGeom>
              <a:noFill/>
              <a:ln w="19050">
                <a:solidFill>
                  <a:srgbClr val="FF9900"/>
                </a:solidFill>
                <a:round/>
                <a:headEnd type="none" w="sm" len="lg"/>
                <a:tailEnd type="none" w="sm" len="lg"/>
              </a:ln>
            </p:spPr>
            <p:txBody>
              <a:bodyPr wrap="none" anchor="ctr"/>
              <a:lstStyle/>
              <a:p>
                <a:endParaRPr lang="zh-CN" altLang="en-US"/>
              </a:p>
            </p:txBody>
          </p:sp>
          <p:sp>
            <p:nvSpPr>
              <p:cNvPr id="31760" name="Line 34"/>
              <p:cNvSpPr>
                <a:spLocks noChangeShapeType="1"/>
              </p:cNvSpPr>
              <p:nvPr/>
            </p:nvSpPr>
            <p:spPr bwMode="auto">
              <a:xfrm>
                <a:off x="4350" y="857"/>
                <a:ext cx="237" cy="0"/>
              </a:xfrm>
              <a:prstGeom prst="line">
                <a:avLst/>
              </a:prstGeom>
              <a:noFill/>
              <a:ln w="9525">
                <a:solidFill>
                  <a:schemeClr val="folHlink"/>
                </a:solidFill>
                <a:round/>
                <a:headEnd/>
                <a:tailEnd/>
              </a:ln>
            </p:spPr>
            <p:txBody>
              <a:bodyPr/>
              <a:lstStyle/>
              <a:p>
                <a:endParaRPr lang="zh-CN" altLang="en-US"/>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8"/>
          <p:cNvGrpSpPr>
            <a:grpSpLocks/>
          </p:cNvGrpSpPr>
          <p:nvPr/>
        </p:nvGrpSpPr>
        <p:grpSpPr bwMode="auto">
          <a:xfrm>
            <a:off x="3435350" y="3429000"/>
            <a:ext cx="2289175" cy="2286000"/>
            <a:chOff x="3888" y="1728"/>
            <a:chExt cx="1440" cy="1440"/>
          </a:xfrm>
        </p:grpSpPr>
        <p:sp>
          <p:nvSpPr>
            <p:cNvPr id="32774" name="Oval 9"/>
            <p:cNvSpPr>
              <a:spLocks noChangeArrowheads="1"/>
            </p:cNvSpPr>
            <p:nvPr/>
          </p:nvSpPr>
          <p:spPr bwMode="auto">
            <a:xfrm>
              <a:off x="3888" y="1728"/>
              <a:ext cx="1440" cy="144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2775" name="Oval 10"/>
            <p:cNvSpPr>
              <a:spLocks noChangeArrowheads="1"/>
            </p:cNvSpPr>
            <p:nvPr/>
          </p:nvSpPr>
          <p:spPr bwMode="auto">
            <a:xfrm>
              <a:off x="3920" y="1761"/>
              <a:ext cx="1376" cy="137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2776" name="Oval 11"/>
            <p:cNvSpPr>
              <a:spLocks noChangeArrowheads="1"/>
            </p:cNvSpPr>
            <p:nvPr/>
          </p:nvSpPr>
          <p:spPr bwMode="auto">
            <a:xfrm>
              <a:off x="3953" y="1793"/>
              <a:ext cx="1310" cy="131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2777" name="Oval 12"/>
            <p:cNvSpPr>
              <a:spLocks noChangeArrowheads="1"/>
            </p:cNvSpPr>
            <p:nvPr/>
          </p:nvSpPr>
          <p:spPr bwMode="auto">
            <a:xfrm>
              <a:off x="3985" y="1826"/>
              <a:ext cx="1246" cy="124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2778" name="Oval 13"/>
            <p:cNvSpPr>
              <a:spLocks noChangeArrowheads="1"/>
            </p:cNvSpPr>
            <p:nvPr/>
          </p:nvSpPr>
          <p:spPr bwMode="auto">
            <a:xfrm>
              <a:off x="4018" y="1858"/>
              <a:ext cx="1180" cy="118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2779" name="Oval 14"/>
            <p:cNvSpPr>
              <a:spLocks noChangeArrowheads="1"/>
            </p:cNvSpPr>
            <p:nvPr/>
          </p:nvSpPr>
          <p:spPr bwMode="auto">
            <a:xfrm>
              <a:off x="4051" y="1891"/>
              <a:ext cx="1114" cy="111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2780" name="Oval 15"/>
            <p:cNvSpPr>
              <a:spLocks noChangeArrowheads="1"/>
            </p:cNvSpPr>
            <p:nvPr/>
          </p:nvSpPr>
          <p:spPr bwMode="auto">
            <a:xfrm>
              <a:off x="4085" y="1925"/>
              <a:ext cx="1046" cy="1046"/>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2781" name="Oval 16"/>
            <p:cNvSpPr>
              <a:spLocks noChangeArrowheads="1"/>
            </p:cNvSpPr>
            <p:nvPr/>
          </p:nvSpPr>
          <p:spPr bwMode="auto">
            <a:xfrm>
              <a:off x="4151" y="1990"/>
              <a:ext cx="914" cy="916"/>
            </a:xfrm>
            <a:prstGeom prst="ellipse">
              <a:avLst/>
            </a:prstGeom>
            <a:solidFill>
              <a:schemeClr val="bg1"/>
            </a:solidFill>
            <a:ln w="9525">
              <a:noFill/>
              <a:round/>
              <a:headEnd/>
              <a:tailEnd/>
            </a:ln>
          </p:spPr>
          <p:txBody>
            <a:bodyPr wrap="none" anchor="ctr"/>
            <a:lstStyle/>
            <a:p>
              <a:endParaRPr lang="zh-CN" altLang="en-US">
                <a:latin typeface="Franklin Gothic Book"/>
                <a:ea typeface="黑体" pitchFamily="2" charset="-122"/>
              </a:endParaRPr>
            </a:p>
          </p:txBody>
        </p:sp>
        <p:sp>
          <p:nvSpPr>
            <p:cNvPr id="32782" name="Oval 17"/>
            <p:cNvSpPr>
              <a:spLocks noChangeArrowheads="1"/>
            </p:cNvSpPr>
            <p:nvPr/>
          </p:nvSpPr>
          <p:spPr bwMode="auto">
            <a:xfrm>
              <a:off x="4118" y="1958"/>
              <a:ext cx="980" cy="980"/>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2783" name="Oval 18"/>
            <p:cNvSpPr>
              <a:spLocks noChangeArrowheads="1"/>
            </p:cNvSpPr>
            <p:nvPr/>
          </p:nvSpPr>
          <p:spPr bwMode="auto">
            <a:xfrm>
              <a:off x="4165" y="2006"/>
              <a:ext cx="886" cy="884"/>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2784" name="Oval 19"/>
            <p:cNvSpPr>
              <a:spLocks noChangeArrowheads="1"/>
            </p:cNvSpPr>
            <p:nvPr/>
          </p:nvSpPr>
          <p:spPr bwMode="auto">
            <a:xfrm>
              <a:off x="4216" y="2055"/>
              <a:ext cx="784" cy="786"/>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2785" name="Oval 20"/>
            <p:cNvSpPr>
              <a:spLocks noChangeArrowheads="1"/>
            </p:cNvSpPr>
            <p:nvPr/>
          </p:nvSpPr>
          <p:spPr bwMode="auto">
            <a:xfrm>
              <a:off x="4280" y="2121"/>
              <a:ext cx="656" cy="654"/>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2786" name="Oval 21"/>
            <p:cNvSpPr>
              <a:spLocks noChangeArrowheads="1"/>
            </p:cNvSpPr>
            <p:nvPr/>
          </p:nvSpPr>
          <p:spPr bwMode="auto">
            <a:xfrm>
              <a:off x="4331" y="2170"/>
              <a:ext cx="554" cy="556"/>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2787" name="Oval 22"/>
            <p:cNvSpPr>
              <a:spLocks noChangeArrowheads="1"/>
            </p:cNvSpPr>
            <p:nvPr/>
          </p:nvSpPr>
          <p:spPr bwMode="auto">
            <a:xfrm>
              <a:off x="4400" y="2239"/>
              <a:ext cx="416" cy="418"/>
            </a:xfrm>
            <a:prstGeom prst="ellipse">
              <a:avLst/>
            </a:prstGeom>
            <a:solidFill>
              <a:srgbClr val="FFCC00"/>
            </a:solidFill>
            <a:ln w="12700">
              <a:solidFill>
                <a:srgbClr val="FFCC00"/>
              </a:solidFill>
              <a:round/>
              <a:headEnd/>
              <a:tailEnd/>
            </a:ln>
          </p:spPr>
          <p:txBody>
            <a:bodyPr wrap="none" anchor="ctr"/>
            <a:lstStyle/>
            <a:p>
              <a:endParaRPr lang="zh-CN" altLang="en-US">
                <a:latin typeface="Franklin Gothic Book"/>
                <a:ea typeface="黑体" pitchFamily="2" charset="-122"/>
              </a:endParaRPr>
            </a:p>
          </p:txBody>
        </p:sp>
        <p:sp>
          <p:nvSpPr>
            <p:cNvPr id="32788" name="Oval 23"/>
            <p:cNvSpPr>
              <a:spLocks noChangeArrowheads="1"/>
            </p:cNvSpPr>
            <p:nvPr/>
          </p:nvSpPr>
          <p:spPr bwMode="auto">
            <a:xfrm>
              <a:off x="4478" y="2318"/>
              <a:ext cx="260" cy="260"/>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grpSp>
      <p:sp>
        <p:nvSpPr>
          <p:cNvPr id="69635" name="Rectangle 3"/>
          <p:cNvSpPr>
            <a:spLocks noGrp="1" noRot="1" noChangeArrowheads="1"/>
          </p:cNvSpPr>
          <p:nvPr>
            <p:ph idx="1"/>
          </p:nvPr>
        </p:nvSpPr>
        <p:spPr>
          <a:xfrm>
            <a:off x="768350" y="477838"/>
            <a:ext cx="7835900" cy="2806700"/>
          </a:xfrm>
        </p:spPr>
        <p:txBody>
          <a:bodyPr rtlCol="0">
            <a:normAutofit fontScale="47500" lnSpcReduction="20000"/>
          </a:bodyPr>
          <a:lstStyle/>
          <a:p>
            <a:pPr fontAlgn="auto">
              <a:lnSpc>
                <a:spcPct val="150000"/>
              </a:lnSpc>
              <a:spcAft>
                <a:spcPts val="0"/>
              </a:spcAft>
              <a:buFont typeface="Wingdings" pitchFamily="2" charset="2"/>
              <a:buNone/>
              <a:defRPr/>
            </a:pPr>
            <a:r>
              <a:rPr lang="en-US" altLang="zh-CN" sz="3600" dirty="0">
                <a:solidFill>
                  <a:schemeClr val="bg1"/>
                </a:solidFill>
                <a:latin typeface="楷体_GB2312" pitchFamily="49" charset="-122"/>
                <a:ea typeface="楷体_GB2312" pitchFamily="49" charset="-122"/>
              </a:rPr>
              <a:t> </a:t>
            </a:r>
            <a:endParaRPr lang="zh-CN" altLang="en-US" sz="1000" dirty="0">
              <a:solidFill>
                <a:srgbClr val="000000"/>
              </a:solidFill>
              <a:latin typeface="+mn-ea"/>
            </a:endParaRPr>
          </a:p>
          <a:p>
            <a:pPr fontAlgn="auto">
              <a:lnSpc>
                <a:spcPct val="150000"/>
              </a:lnSpc>
              <a:spcAft>
                <a:spcPts val="0"/>
              </a:spcAft>
              <a:buFont typeface="Wingdings 2"/>
              <a:buNone/>
              <a:defRPr/>
            </a:pPr>
            <a:r>
              <a:rPr lang="zh-CN" altLang="en-US" sz="2900" dirty="0" smtClean="0">
                <a:solidFill>
                  <a:srgbClr val="000000"/>
                </a:solidFill>
                <a:latin typeface="+mn-ea"/>
              </a:rPr>
              <a:t>（</a:t>
            </a:r>
            <a:r>
              <a:rPr lang="en-US" altLang="zh-CN" sz="4200" dirty="0" smtClean="0">
                <a:solidFill>
                  <a:srgbClr val="000000"/>
                </a:solidFill>
                <a:latin typeface="+mn-ea"/>
              </a:rPr>
              <a:t>3</a:t>
            </a:r>
            <a:r>
              <a:rPr lang="zh-CN" altLang="en-US" sz="4200" dirty="0" smtClean="0">
                <a:solidFill>
                  <a:srgbClr val="000000"/>
                </a:solidFill>
                <a:latin typeface="+mn-ea"/>
              </a:rPr>
              <a:t>） </a:t>
            </a:r>
            <a:r>
              <a:rPr lang="zh-CN" altLang="en-US" sz="4200" dirty="0">
                <a:solidFill>
                  <a:srgbClr val="000000"/>
                </a:solidFill>
                <a:latin typeface="+mn-ea"/>
              </a:rPr>
              <a:t>将牛顿环</a:t>
            </a:r>
            <a:r>
              <a:rPr lang="zh-CN" altLang="en-US" sz="4200" dirty="0" smtClean="0">
                <a:solidFill>
                  <a:srgbClr val="000000"/>
                </a:solidFill>
                <a:latin typeface="+mn-ea"/>
              </a:rPr>
              <a:t>按上图</a:t>
            </a:r>
            <a:r>
              <a:rPr lang="zh-CN" altLang="en-US" sz="4200" dirty="0">
                <a:solidFill>
                  <a:srgbClr val="000000"/>
                </a:solidFill>
                <a:latin typeface="+mn-ea"/>
              </a:rPr>
              <a:t>所示放在显微镜</a:t>
            </a:r>
            <a:r>
              <a:rPr lang="zh-CN" altLang="en-US" sz="4200" dirty="0" smtClean="0">
                <a:solidFill>
                  <a:srgbClr val="000000"/>
                </a:solidFill>
                <a:latin typeface="+mn-ea"/>
              </a:rPr>
              <a:t>的载物台上</a:t>
            </a:r>
            <a:r>
              <a:rPr lang="zh-CN" altLang="en-US" sz="4200" dirty="0">
                <a:solidFill>
                  <a:srgbClr val="000000"/>
                </a:solidFill>
                <a:latin typeface="+mn-ea"/>
              </a:rPr>
              <a:t>，将显微镜目镜调到最低</a:t>
            </a:r>
            <a:r>
              <a:rPr lang="en-US" altLang="zh-CN" sz="4200" dirty="0">
                <a:solidFill>
                  <a:srgbClr val="000000"/>
                </a:solidFill>
                <a:latin typeface="+mn-ea"/>
              </a:rPr>
              <a:t>,</a:t>
            </a:r>
            <a:r>
              <a:rPr lang="zh-CN" altLang="en-US" sz="4200" dirty="0">
                <a:solidFill>
                  <a:srgbClr val="000000"/>
                </a:solidFill>
                <a:latin typeface="+mn-ea"/>
              </a:rPr>
              <a:t>注意不要碰到显微镜</a:t>
            </a:r>
            <a:r>
              <a:rPr lang="en-US" altLang="zh-CN" sz="4200" dirty="0">
                <a:solidFill>
                  <a:srgbClr val="000000"/>
                </a:solidFill>
                <a:latin typeface="+mn-ea"/>
              </a:rPr>
              <a:t>,</a:t>
            </a:r>
            <a:r>
              <a:rPr lang="zh-CN" altLang="en-US" sz="4200" dirty="0">
                <a:solidFill>
                  <a:srgbClr val="000000"/>
                </a:solidFill>
                <a:latin typeface="+mn-ea"/>
              </a:rPr>
              <a:t>然后由下向上缓慢移动显微镜镜筒，直至看清干涉条纹为止</a:t>
            </a:r>
            <a:r>
              <a:rPr lang="en-US" altLang="zh-CN" sz="4200" dirty="0" smtClean="0">
                <a:solidFill>
                  <a:srgbClr val="000000"/>
                </a:solidFill>
                <a:latin typeface="+mn-ea"/>
              </a:rPr>
              <a:t>.</a:t>
            </a:r>
            <a:r>
              <a:rPr lang="zh-CN" altLang="en-US" sz="4200" dirty="0" smtClean="0">
                <a:solidFill>
                  <a:srgbClr val="000000"/>
                </a:solidFill>
                <a:latin typeface="+mn-ea"/>
              </a:rPr>
              <a:t> </a:t>
            </a:r>
            <a:endParaRPr lang="en-US" altLang="zh-CN" sz="4200" dirty="0" smtClean="0">
              <a:solidFill>
                <a:srgbClr val="000000"/>
              </a:solidFill>
              <a:latin typeface="+mn-ea"/>
            </a:endParaRPr>
          </a:p>
          <a:p>
            <a:pPr fontAlgn="auto">
              <a:lnSpc>
                <a:spcPct val="150000"/>
              </a:lnSpc>
              <a:spcAft>
                <a:spcPts val="0"/>
              </a:spcAft>
              <a:buFont typeface="Wingdings 2"/>
              <a:buNone/>
              <a:defRPr/>
            </a:pPr>
            <a:r>
              <a:rPr lang="zh-CN" altLang="en-US" sz="4200" dirty="0" smtClean="0">
                <a:solidFill>
                  <a:srgbClr val="000000"/>
                </a:solidFill>
                <a:latin typeface="+mn-ea"/>
              </a:rPr>
              <a:t>（</a:t>
            </a:r>
            <a:r>
              <a:rPr lang="en-US" altLang="zh-CN" sz="4200" dirty="0" smtClean="0">
                <a:solidFill>
                  <a:srgbClr val="000000"/>
                </a:solidFill>
                <a:latin typeface="+mn-ea"/>
              </a:rPr>
              <a:t>4</a:t>
            </a:r>
            <a:r>
              <a:rPr lang="zh-CN" altLang="en-US" sz="4200" dirty="0" smtClean="0">
                <a:solidFill>
                  <a:srgbClr val="000000"/>
                </a:solidFill>
                <a:latin typeface="+mn-ea"/>
              </a:rPr>
              <a:t>）</a:t>
            </a:r>
            <a:r>
              <a:rPr kumimoji="1" lang="zh-CN" altLang="en-US" sz="4200" dirty="0" smtClean="0">
                <a:solidFill>
                  <a:srgbClr val="000000"/>
                </a:solidFill>
                <a:latin typeface="+mn-ea"/>
              </a:rPr>
              <a:t>移动牛顿环仪，使牛顿环圆心与十字叉丝中心重合</a:t>
            </a:r>
            <a:r>
              <a:rPr kumimoji="1" lang="en-US" altLang="zh-CN" sz="4200" dirty="0" smtClean="0">
                <a:solidFill>
                  <a:srgbClr val="000000"/>
                </a:solidFill>
                <a:latin typeface="+mn-ea"/>
              </a:rPr>
              <a:t>,</a:t>
            </a:r>
            <a:r>
              <a:rPr lang="zh-CN" altLang="en-US" sz="4200" dirty="0" smtClean="0">
                <a:solidFill>
                  <a:srgbClr val="000000"/>
                </a:solidFill>
                <a:latin typeface="+mn-ea"/>
              </a:rPr>
              <a:t>纵丝应与各暗环相切</a:t>
            </a:r>
            <a:r>
              <a:rPr kumimoji="1" lang="zh-CN" altLang="en-US" sz="4200" dirty="0" smtClean="0">
                <a:solidFill>
                  <a:srgbClr val="000000"/>
                </a:solidFill>
                <a:latin typeface="+mn-ea"/>
              </a:rPr>
              <a:t>。</a:t>
            </a:r>
          </a:p>
          <a:p>
            <a:pPr fontAlgn="auto">
              <a:lnSpc>
                <a:spcPct val="150000"/>
              </a:lnSpc>
              <a:spcAft>
                <a:spcPts val="0"/>
              </a:spcAft>
              <a:buFont typeface="Wingdings" pitchFamily="2" charset="2"/>
              <a:buNone/>
              <a:defRPr/>
            </a:pPr>
            <a:endParaRPr lang="en-US" altLang="zh-CN" sz="6000" dirty="0">
              <a:solidFill>
                <a:schemeClr val="bg1"/>
              </a:solidFill>
              <a:latin typeface="楷体_GB2312" pitchFamily="49" charset="-122"/>
              <a:ea typeface="楷体_GB2312" pitchFamily="49" charset="-122"/>
            </a:endParaRPr>
          </a:p>
        </p:txBody>
      </p:sp>
      <p:grpSp>
        <p:nvGrpSpPr>
          <p:cNvPr id="32771" name="Group 42"/>
          <p:cNvGrpSpPr>
            <a:grpSpLocks/>
          </p:cNvGrpSpPr>
          <p:nvPr/>
        </p:nvGrpSpPr>
        <p:grpSpPr bwMode="auto">
          <a:xfrm>
            <a:off x="2465388" y="3022600"/>
            <a:ext cx="4770437" cy="3359150"/>
            <a:chOff x="1514" y="2184"/>
            <a:chExt cx="3005" cy="2116"/>
          </a:xfrm>
        </p:grpSpPr>
        <p:sp>
          <p:nvSpPr>
            <p:cNvPr id="32772" name="Line 40"/>
            <p:cNvSpPr>
              <a:spLocks noChangeShapeType="1"/>
            </p:cNvSpPr>
            <p:nvPr/>
          </p:nvSpPr>
          <p:spPr bwMode="auto">
            <a:xfrm>
              <a:off x="1514" y="3161"/>
              <a:ext cx="3005" cy="5"/>
            </a:xfrm>
            <a:prstGeom prst="line">
              <a:avLst/>
            </a:prstGeom>
            <a:noFill/>
            <a:ln w="28575">
              <a:solidFill>
                <a:srgbClr val="000000"/>
              </a:solidFill>
              <a:prstDash val="dash"/>
              <a:round/>
              <a:headEnd/>
              <a:tailEnd/>
            </a:ln>
          </p:spPr>
          <p:txBody>
            <a:bodyPr/>
            <a:lstStyle/>
            <a:p>
              <a:endParaRPr lang="zh-CN" altLang="en-US"/>
            </a:p>
          </p:txBody>
        </p:sp>
        <p:sp>
          <p:nvSpPr>
            <p:cNvPr id="32773" name="Line 41"/>
            <p:cNvSpPr>
              <a:spLocks noChangeShapeType="1"/>
            </p:cNvSpPr>
            <p:nvPr/>
          </p:nvSpPr>
          <p:spPr bwMode="auto">
            <a:xfrm>
              <a:off x="2835" y="2184"/>
              <a:ext cx="6" cy="2116"/>
            </a:xfrm>
            <a:prstGeom prst="line">
              <a:avLst/>
            </a:prstGeom>
            <a:noFill/>
            <a:ln w="28575">
              <a:solidFill>
                <a:srgbClr val="000000"/>
              </a:solidFill>
              <a:prstDash val="dash"/>
              <a:round/>
              <a:headEnd/>
              <a:tailEnd/>
            </a:ln>
          </p:spPr>
          <p:txBody>
            <a:bodyPr/>
            <a:lstStyle/>
            <a:p>
              <a:endParaRPr lang="zh-CN" altLang="en-US"/>
            </a:p>
          </p:txBody>
        </p:sp>
      </p:gr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3" name="Group 8"/>
          <p:cNvGrpSpPr>
            <a:grpSpLocks/>
          </p:cNvGrpSpPr>
          <p:nvPr/>
        </p:nvGrpSpPr>
        <p:grpSpPr bwMode="auto">
          <a:xfrm>
            <a:off x="3276600" y="2924175"/>
            <a:ext cx="3167063" cy="3168650"/>
            <a:chOff x="3888" y="1728"/>
            <a:chExt cx="1440" cy="1440"/>
          </a:xfrm>
        </p:grpSpPr>
        <p:sp>
          <p:nvSpPr>
            <p:cNvPr id="33804" name="Oval 9"/>
            <p:cNvSpPr>
              <a:spLocks noChangeArrowheads="1"/>
            </p:cNvSpPr>
            <p:nvPr/>
          </p:nvSpPr>
          <p:spPr bwMode="auto">
            <a:xfrm>
              <a:off x="3888" y="1728"/>
              <a:ext cx="1440" cy="144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3805" name="Oval 10"/>
            <p:cNvSpPr>
              <a:spLocks noChangeArrowheads="1"/>
            </p:cNvSpPr>
            <p:nvPr/>
          </p:nvSpPr>
          <p:spPr bwMode="auto">
            <a:xfrm>
              <a:off x="3920" y="1761"/>
              <a:ext cx="1376" cy="137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3806" name="Oval 11"/>
            <p:cNvSpPr>
              <a:spLocks noChangeArrowheads="1"/>
            </p:cNvSpPr>
            <p:nvPr/>
          </p:nvSpPr>
          <p:spPr bwMode="auto">
            <a:xfrm>
              <a:off x="3953" y="1793"/>
              <a:ext cx="1310" cy="131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3807" name="Oval 12"/>
            <p:cNvSpPr>
              <a:spLocks noChangeArrowheads="1"/>
            </p:cNvSpPr>
            <p:nvPr/>
          </p:nvSpPr>
          <p:spPr bwMode="auto">
            <a:xfrm>
              <a:off x="3985" y="1826"/>
              <a:ext cx="1246" cy="124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3808" name="Oval 13"/>
            <p:cNvSpPr>
              <a:spLocks noChangeArrowheads="1"/>
            </p:cNvSpPr>
            <p:nvPr/>
          </p:nvSpPr>
          <p:spPr bwMode="auto">
            <a:xfrm>
              <a:off x="4018" y="1858"/>
              <a:ext cx="1180" cy="118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3809" name="Oval 14"/>
            <p:cNvSpPr>
              <a:spLocks noChangeArrowheads="1"/>
            </p:cNvSpPr>
            <p:nvPr/>
          </p:nvSpPr>
          <p:spPr bwMode="auto">
            <a:xfrm>
              <a:off x="4051" y="1891"/>
              <a:ext cx="1114" cy="111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3810" name="Oval 15"/>
            <p:cNvSpPr>
              <a:spLocks noChangeArrowheads="1"/>
            </p:cNvSpPr>
            <p:nvPr/>
          </p:nvSpPr>
          <p:spPr bwMode="auto">
            <a:xfrm>
              <a:off x="4085" y="1925"/>
              <a:ext cx="1046" cy="1046"/>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3811" name="Oval 16"/>
            <p:cNvSpPr>
              <a:spLocks noChangeArrowheads="1"/>
            </p:cNvSpPr>
            <p:nvPr/>
          </p:nvSpPr>
          <p:spPr bwMode="auto">
            <a:xfrm>
              <a:off x="4151" y="1990"/>
              <a:ext cx="914" cy="916"/>
            </a:xfrm>
            <a:prstGeom prst="ellipse">
              <a:avLst/>
            </a:prstGeom>
            <a:solidFill>
              <a:schemeClr val="bg1"/>
            </a:solidFill>
            <a:ln w="9525">
              <a:noFill/>
              <a:round/>
              <a:headEnd/>
              <a:tailEnd/>
            </a:ln>
          </p:spPr>
          <p:txBody>
            <a:bodyPr wrap="none" anchor="ctr"/>
            <a:lstStyle/>
            <a:p>
              <a:endParaRPr lang="zh-CN" altLang="en-US">
                <a:latin typeface="Franklin Gothic Book"/>
                <a:ea typeface="黑体" pitchFamily="2" charset="-122"/>
              </a:endParaRPr>
            </a:p>
          </p:txBody>
        </p:sp>
        <p:sp>
          <p:nvSpPr>
            <p:cNvPr id="33812" name="Oval 17"/>
            <p:cNvSpPr>
              <a:spLocks noChangeArrowheads="1"/>
            </p:cNvSpPr>
            <p:nvPr/>
          </p:nvSpPr>
          <p:spPr bwMode="auto">
            <a:xfrm>
              <a:off x="4118" y="1958"/>
              <a:ext cx="980" cy="980"/>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3813" name="Oval 18"/>
            <p:cNvSpPr>
              <a:spLocks noChangeArrowheads="1"/>
            </p:cNvSpPr>
            <p:nvPr/>
          </p:nvSpPr>
          <p:spPr bwMode="auto">
            <a:xfrm>
              <a:off x="4165" y="2006"/>
              <a:ext cx="886" cy="884"/>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3814" name="Oval 19"/>
            <p:cNvSpPr>
              <a:spLocks noChangeArrowheads="1"/>
            </p:cNvSpPr>
            <p:nvPr/>
          </p:nvSpPr>
          <p:spPr bwMode="auto">
            <a:xfrm>
              <a:off x="4216" y="2055"/>
              <a:ext cx="784" cy="786"/>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3815" name="Oval 20"/>
            <p:cNvSpPr>
              <a:spLocks noChangeArrowheads="1"/>
            </p:cNvSpPr>
            <p:nvPr/>
          </p:nvSpPr>
          <p:spPr bwMode="auto">
            <a:xfrm>
              <a:off x="4280" y="2121"/>
              <a:ext cx="656" cy="654"/>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33816" name="Oval 21"/>
            <p:cNvSpPr>
              <a:spLocks noChangeArrowheads="1"/>
            </p:cNvSpPr>
            <p:nvPr/>
          </p:nvSpPr>
          <p:spPr bwMode="auto">
            <a:xfrm>
              <a:off x="4331" y="2170"/>
              <a:ext cx="554" cy="556"/>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33817" name="Oval 22"/>
            <p:cNvSpPr>
              <a:spLocks noChangeArrowheads="1"/>
            </p:cNvSpPr>
            <p:nvPr/>
          </p:nvSpPr>
          <p:spPr bwMode="auto">
            <a:xfrm>
              <a:off x="4400" y="2239"/>
              <a:ext cx="416" cy="418"/>
            </a:xfrm>
            <a:prstGeom prst="ellipse">
              <a:avLst/>
            </a:prstGeom>
            <a:solidFill>
              <a:srgbClr val="FFCC00"/>
            </a:solidFill>
            <a:ln w="12700">
              <a:solidFill>
                <a:srgbClr val="FFCC00"/>
              </a:solidFill>
              <a:round/>
              <a:headEnd/>
              <a:tailEnd/>
            </a:ln>
          </p:spPr>
          <p:txBody>
            <a:bodyPr wrap="none" anchor="ctr"/>
            <a:lstStyle/>
            <a:p>
              <a:endParaRPr lang="zh-CN" altLang="en-US">
                <a:latin typeface="Franklin Gothic Book"/>
                <a:ea typeface="黑体" pitchFamily="2" charset="-122"/>
              </a:endParaRPr>
            </a:p>
          </p:txBody>
        </p:sp>
        <p:sp>
          <p:nvSpPr>
            <p:cNvPr id="33818" name="Oval 23"/>
            <p:cNvSpPr>
              <a:spLocks noChangeArrowheads="1"/>
            </p:cNvSpPr>
            <p:nvPr/>
          </p:nvSpPr>
          <p:spPr bwMode="auto">
            <a:xfrm>
              <a:off x="4478" y="2318"/>
              <a:ext cx="260" cy="260"/>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grpSp>
      <p:sp>
        <p:nvSpPr>
          <p:cNvPr id="95235" name="Rectangle 3"/>
          <p:cNvSpPr>
            <a:spLocks noGrp="1" noRot="1" noChangeArrowheads="1"/>
          </p:cNvSpPr>
          <p:nvPr>
            <p:ph idx="1"/>
          </p:nvPr>
        </p:nvSpPr>
        <p:spPr>
          <a:xfrm>
            <a:off x="539750" y="260350"/>
            <a:ext cx="8353425" cy="2447925"/>
          </a:xfrm>
        </p:spPr>
        <p:txBody>
          <a:bodyPr rtlCol="0">
            <a:normAutofit/>
          </a:bodyPr>
          <a:lstStyle/>
          <a:p>
            <a:pPr fontAlgn="auto">
              <a:lnSpc>
                <a:spcPct val="150000"/>
              </a:lnSpc>
              <a:spcAft>
                <a:spcPts val="0"/>
              </a:spcAft>
              <a:buFont typeface="Wingdings" pitchFamily="2" charset="2"/>
              <a:buNone/>
              <a:defRPr/>
            </a:pPr>
            <a:r>
              <a:rPr lang="zh-CN" altLang="en-US" sz="2000" dirty="0" smtClean="0">
                <a:solidFill>
                  <a:srgbClr val="000000"/>
                </a:solidFill>
                <a:latin typeface="+mn-ea"/>
              </a:rPr>
              <a:t>（</a:t>
            </a:r>
            <a:r>
              <a:rPr lang="en-US" altLang="zh-CN" sz="2000" dirty="0" smtClean="0">
                <a:solidFill>
                  <a:srgbClr val="000000"/>
                </a:solidFill>
                <a:latin typeface="+mn-ea"/>
              </a:rPr>
              <a:t>5</a:t>
            </a:r>
            <a:r>
              <a:rPr lang="zh-CN" altLang="en-US" sz="2000" dirty="0" smtClean="0">
                <a:solidFill>
                  <a:srgbClr val="000000"/>
                </a:solidFill>
                <a:latin typeface="+mn-ea"/>
              </a:rPr>
              <a:t>）转动测微鼓轮，先使纵丝由牛顿环中心向左移动，顺序数到第</a:t>
            </a:r>
            <a:r>
              <a:rPr lang="en-US" altLang="zh-CN" sz="2000" dirty="0" smtClean="0">
                <a:solidFill>
                  <a:srgbClr val="000000"/>
                </a:solidFill>
                <a:latin typeface="+mn-ea"/>
              </a:rPr>
              <a:t>27</a:t>
            </a:r>
            <a:r>
              <a:rPr lang="zh-CN" altLang="en-US" sz="2000" dirty="0" smtClean="0">
                <a:solidFill>
                  <a:srgbClr val="000000"/>
                </a:solidFill>
                <a:latin typeface="+mn-ea"/>
              </a:rPr>
              <a:t>个暗环，再反向移动到与第</a:t>
            </a:r>
            <a:r>
              <a:rPr lang="en-US" altLang="zh-CN" sz="2000" dirty="0" smtClean="0">
                <a:solidFill>
                  <a:srgbClr val="000000"/>
                </a:solidFill>
                <a:latin typeface="+mn-ea"/>
              </a:rPr>
              <a:t>25</a:t>
            </a:r>
            <a:r>
              <a:rPr lang="zh-CN" altLang="en-US" sz="2000" dirty="0" smtClean="0">
                <a:solidFill>
                  <a:srgbClr val="000000"/>
                </a:solidFill>
                <a:latin typeface="+mn-ea"/>
              </a:rPr>
              <a:t>暗环外切时并记录，依次记录</a:t>
            </a:r>
            <a:r>
              <a:rPr lang="en-US" altLang="zh-CN" sz="2000" dirty="0" smtClean="0">
                <a:solidFill>
                  <a:srgbClr val="000000"/>
                </a:solidFill>
                <a:latin typeface="+mn-ea"/>
              </a:rPr>
              <a:t>25-21</a:t>
            </a:r>
            <a:r>
              <a:rPr lang="zh-CN" altLang="en-US" sz="2000" dirty="0" smtClean="0">
                <a:solidFill>
                  <a:srgbClr val="000000"/>
                </a:solidFill>
                <a:latin typeface="+mn-ea"/>
              </a:rPr>
              <a:t>、</a:t>
            </a:r>
            <a:r>
              <a:rPr lang="en-US" altLang="zh-CN" sz="2000" dirty="0" smtClean="0">
                <a:solidFill>
                  <a:srgbClr val="000000"/>
                </a:solidFill>
                <a:latin typeface="+mn-ea"/>
              </a:rPr>
              <a:t>15-11</a:t>
            </a:r>
            <a:r>
              <a:rPr lang="zh-CN" altLang="en-US" sz="2000" dirty="0" smtClean="0">
                <a:solidFill>
                  <a:srgbClr val="000000"/>
                </a:solidFill>
                <a:latin typeface="+mn-ea"/>
              </a:rPr>
              <a:t>的暗环位置的读数。再继续向右移动，使十字叉丝经过圆心再依次记录与右侧第</a:t>
            </a:r>
            <a:r>
              <a:rPr lang="en-US" altLang="zh-CN" sz="2000" dirty="0" smtClean="0">
                <a:solidFill>
                  <a:srgbClr val="000000"/>
                </a:solidFill>
                <a:latin typeface="+mn-ea"/>
              </a:rPr>
              <a:t>11-15</a:t>
            </a:r>
            <a:r>
              <a:rPr lang="zh-CN" altLang="en-US" sz="2000" dirty="0" smtClean="0">
                <a:solidFill>
                  <a:srgbClr val="000000"/>
                </a:solidFill>
                <a:latin typeface="+mn-ea"/>
              </a:rPr>
              <a:t>、</a:t>
            </a:r>
            <a:r>
              <a:rPr lang="en-US" altLang="zh-CN" sz="2000" dirty="0" smtClean="0">
                <a:solidFill>
                  <a:srgbClr val="000000"/>
                </a:solidFill>
                <a:latin typeface="+mn-ea"/>
              </a:rPr>
              <a:t>21-25</a:t>
            </a:r>
            <a:r>
              <a:rPr lang="zh-CN" altLang="en-US" sz="2000" dirty="0" smtClean="0">
                <a:solidFill>
                  <a:srgbClr val="000000"/>
                </a:solidFill>
                <a:latin typeface="+mn-ea"/>
              </a:rPr>
              <a:t>暗环外切时位置的读数。将数据填入表一中。</a:t>
            </a:r>
            <a:endParaRPr lang="zh-CN" altLang="en-US" sz="2400" b="1" i="1" dirty="0" smtClean="0">
              <a:solidFill>
                <a:srgbClr val="000000"/>
              </a:solidFill>
              <a:latin typeface="楷体_GB2312" pitchFamily="49" charset="-122"/>
              <a:ea typeface="楷体_GB2312" pitchFamily="49" charset="-122"/>
            </a:endParaRPr>
          </a:p>
          <a:p>
            <a:pPr fontAlgn="auto">
              <a:spcAft>
                <a:spcPts val="0"/>
              </a:spcAft>
              <a:buFont typeface="Wingdings" pitchFamily="2" charset="2"/>
              <a:buNone/>
              <a:defRPr/>
            </a:pPr>
            <a:endParaRPr lang="en-US" altLang="zh-CN" sz="1800" b="1" dirty="0">
              <a:solidFill>
                <a:srgbClr val="000000"/>
              </a:solidFill>
            </a:endParaRPr>
          </a:p>
        </p:txBody>
      </p:sp>
      <p:grpSp>
        <p:nvGrpSpPr>
          <p:cNvPr id="3" name="Group 20"/>
          <p:cNvGrpSpPr>
            <a:grpSpLocks noChangeAspect="1"/>
          </p:cNvGrpSpPr>
          <p:nvPr/>
        </p:nvGrpSpPr>
        <p:grpSpPr bwMode="auto">
          <a:xfrm>
            <a:off x="3132138" y="2709863"/>
            <a:ext cx="3960812" cy="3814762"/>
            <a:chOff x="902" y="582"/>
            <a:chExt cx="4992" cy="4812"/>
          </a:xfrm>
        </p:grpSpPr>
        <p:sp>
          <p:nvSpPr>
            <p:cNvPr id="33802" name="Line 13"/>
            <p:cNvSpPr>
              <a:spLocks noChangeAspect="1" noChangeShapeType="1"/>
            </p:cNvSpPr>
            <p:nvPr/>
          </p:nvSpPr>
          <p:spPr bwMode="auto">
            <a:xfrm>
              <a:off x="902" y="2825"/>
              <a:ext cx="4992" cy="0"/>
            </a:xfrm>
            <a:prstGeom prst="line">
              <a:avLst/>
            </a:prstGeom>
            <a:noFill/>
            <a:ln w="28575">
              <a:solidFill>
                <a:srgbClr val="000000"/>
              </a:solidFill>
              <a:prstDash val="dash"/>
              <a:round/>
              <a:headEnd/>
              <a:tailEnd/>
            </a:ln>
          </p:spPr>
          <p:txBody>
            <a:bodyPr/>
            <a:lstStyle/>
            <a:p>
              <a:endParaRPr lang="zh-CN" altLang="en-US"/>
            </a:p>
          </p:txBody>
        </p:sp>
        <p:sp>
          <p:nvSpPr>
            <p:cNvPr id="33803" name="Line 14"/>
            <p:cNvSpPr>
              <a:spLocks noChangeAspect="1" noChangeShapeType="1"/>
            </p:cNvSpPr>
            <p:nvPr/>
          </p:nvSpPr>
          <p:spPr bwMode="auto">
            <a:xfrm>
              <a:off x="3049" y="582"/>
              <a:ext cx="0" cy="4812"/>
            </a:xfrm>
            <a:prstGeom prst="line">
              <a:avLst/>
            </a:prstGeom>
            <a:noFill/>
            <a:ln w="28575">
              <a:solidFill>
                <a:srgbClr val="000000"/>
              </a:solidFill>
              <a:prstDash val="dash"/>
              <a:round/>
              <a:headEnd/>
              <a:tailEnd/>
            </a:ln>
          </p:spPr>
          <p:txBody>
            <a:bodyPr/>
            <a:lstStyle/>
            <a:p>
              <a:endParaRPr lang="zh-CN" altLang="en-US"/>
            </a:p>
          </p:txBody>
        </p:sp>
      </p:grpSp>
      <p:grpSp>
        <p:nvGrpSpPr>
          <p:cNvPr id="4" name="Group 21"/>
          <p:cNvGrpSpPr>
            <a:grpSpLocks noChangeAspect="1"/>
          </p:cNvGrpSpPr>
          <p:nvPr/>
        </p:nvGrpSpPr>
        <p:grpSpPr bwMode="auto">
          <a:xfrm>
            <a:off x="1619250" y="2709863"/>
            <a:ext cx="2454275" cy="3743325"/>
            <a:chOff x="1093" y="600"/>
            <a:chExt cx="3093" cy="4721"/>
          </a:xfrm>
        </p:grpSpPr>
        <p:sp>
          <p:nvSpPr>
            <p:cNvPr id="33800" name="Line 22"/>
            <p:cNvSpPr>
              <a:spLocks noChangeAspect="1" noChangeShapeType="1"/>
            </p:cNvSpPr>
            <p:nvPr/>
          </p:nvSpPr>
          <p:spPr bwMode="auto">
            <a:xfrm>
              <a:off x="1093" y="2825"/>
              <a:ext cx="3093" cy="0"/>
            </a:xfrm>
            <a:prstGeom prst="line">
              <a:avLst/>
            </a:prstGeom>
            <a:noFill/>
            <a:ln w="28575">
              <a:solidFill>
                <a:srgbClr val="000000"/>
              </a:solidFill>
              <a:prstDash val="dash"/>
              <a:round/>
              <a:headEnd/>
              <a:tailEnd/>
            </a:ln>
          </p:spPr>
          <p:txBody>
            <a:bodyPr/>
            <a:lstStyle/>
            <a:p>
              <a:endParaRPr lang="zh-CN" altLang="en-US"/>
            </a:p>
          </p:txBody>
        </p:sp>
        <p:sp>
          <p:nvSpPr>
            <p:cNvPr id="33801" name="Line 23"/>
            <p:cNvSpPr>
              <a:spLocks noChangeAspect="1" noChangeShapeType="1"/>
            </p:cNvSpPr>
            <p:nvPr/>
          </p:nvSpPr>
          <p:spPr bwMode="auto">
            <a:xfrm>
              <a:off x="3049" y="600"/>
              <a:ext cx="0" cy="4721"/>
            </a:xfrm>
            <a:prstGeom prst="line">
              <a:avLst/>
            </a:prstGeom>
            <a:noFill/>
            <a:ln w="28575">
              <a:solidFill>
                <a:srgbClr val="000000"/>
              </a:solidFill>
              <a:prstDash val="dash"/>
              <a:round/>
              <a:headEnd/>
              <a:tailEnd/>
            </a:ln>
          </p:spPr>
          <p:txBody>
            <a:bodyPr/>
            <a:lstStyle/>
            <a:p>
              <a:endParaRPr lang="zh-CN" altLang="en-US"/>
            </a:p>
          </p:txBody>
        </p:sp>
      </p:grpSp>
      <p:grpSp>
        <p:nvGrpSpPr>
          <p:cNvPr id="5" name="Group 24"/>
          <p:cNvGrpSpPr>
            <a:grpSpLocks noChangeAspect="1"/>
          </p:cNvGrpSpPr>
          <p:nvPr/>
        </p:nvGrpSpPr>
        <p:grpSpPr bwMode="auto">
          <a:xfrm>
            <a:off x="2562225" y="2709863"/>
            <a:ext cx="1835150" cy="3743325"/>
            <a:chOff x="1873" y="600"/>
            <a:chExt cx="2313" cy="4721"/>
          </a:xfrm>
        </p:grpSpPr>
        <p:sp>
          <p:nvSpPr>
            <p:cNvPr id="33798" name="Line 25"/>
            <p:cNvSpPr>
              <a:spLocks noChangeAspect="1" noChangeShapeType="1"/>
            </p:cNvSpPr>
            <p:nvPr/>
          </p:nvSpPr>
          <p:spPr bwMode="auto">
            <a:xfrm>
              <a:off x="1873" y="2825"/>
              <a:ext cx="2313" cy="0"/>
            </a:xfrm>
            <a:prstGeom prst="line">
              <a:avLst/>
            </a:prstGeom>
            <a:noFill/>
            <a:ln w="28575">
              <a:solidFill>
                <a:srgbClr val="000000"/>
              </a:solidFill>
              <a:prstDash val="dash"/>
              <a:round/>
              <a:headEnd/>
              <a:tailEnd/>
            </a:ln>
          </p:spPr>
          <p:txBody>
            <a:bodyPr/>
            <a:lstStyle/>
            <a:p>
              <a:endParaRPr lang="zh-CN" altLang="en-US"/>
            </a:p>
          </p:txBody>
        </p:sp>
        <p:sp>
          <p:nvSpPr>
            <p:cNvPr id="33799" name="Line 26"/>
            <p:cNvSpPr>
              <a:spLocks noChangeAspect="1" noChangeShapeType="1"/>
            </p:cNvSpPr>
            <p:nvPr/>
          </p:nvSpPr>
          <p:spPr bwMode="auto">
            <a:xfrm>
              <a:off x="3049" y="600"/>
              <a:ext cx="0" cy="4721"/>
            </a:xfrm>
            <a:prstGeom prst="line">
              <a:avLst/>
            </a:prstGeom>
            <a:noFill/>
            <a:ln w="28575">
              <a:solidFill>
                <a:srgbClr val="000000"/>
              </a:solidFill>
              <a:prstDash val="dash"/>
              <a:round/>
              <a:headEnd/>
              <a:tailEnd/>
            </a:ln>
          </p:spPr>
          <p:txBody>
            <a:bodyPr/>
            <a:lstStyle/>
            <a:p>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94444E-6 -4.85549E-6 L -0.17986 -4.85549E-6 " pathEditMode="relative" rAng="0" ptsTypes="AA">
                                      <p:cBhvr>
                                        <p:cTn id="6" dur="5000" fill="hold"/>
                                        <p:tgtEl>
                                          <p:spTgt spid="3"/>
                                        </p:tgtEl>
                                        <p:attrNameLst>
                                          <p:attrName>ppt_x</p:attrName>
                                          <p:attrName>ppt_y</p:attrName>
                                        </p:attrNameLst>
                                      </p:cBhvr>
                                      <p:rCtr x="-90" y="0"/>
                                    </p:animMotion>
                                  </p:childTnLst>
                                </p:cTn>
                              </p:par>
                            </p:childTnLst>
                          </p:cTn>
                        </p:par>
                        <p:par>
                          <p:cTn id="7" fill="hold">
                            <p:stCondLst>
                              <p:cond delay="5000"/>
                            </p:stCondLst>
                            <p:childTnLst>
                              <p:par>
                                <p:cTn id="8" presetID="1" presetClass="exit" presetSubtype="0" fill="hold" nodeType="afterEffect">
                                  <p:stCondLst>
                                    <p:cond delay="0"/>
                                  </p:stCondLst>
                                  <p:childTnLst>
                                    <p:set>
                                      <p:cBhvr>
                                        <p:cTn id="9" dur="1" fill="hold">
                                          <p:stCondLst>
                                            <p:cond delay="0"/>
                                          </p:stCondLst>
                                        </p:cTn>
                                        <p:tgtEl>
                                          <p:spTgt spid="3"/>
                                        </p:tgtEl>
                                        <p:attrNameLst>
                                          <p:attrName>style.visibility</p:attrName>
                                        </p:attrNameLst>
                                      </p:cBhvr>
                                      <p:to>
                                        <p:strVal val="hidden"/>
                                      </p:to>
                                    </p:set>
                                  </p:childTnLst>
                                </p:cTn>
                              </p:par>
                            </p:childTnLst>
                          </p:cTn>
                        </p:par>
                        <p:par>
                          <p:cTn id="10" fill="hold">
                            <p:stCondLst>
                              <p:cond delay="5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0.00208 0.00208 L 0.03437 0.00208 " pathEditMode="relative" rAng="0" ptsTypes="AA">
                                      <p:cBhvr>
                                        <p:cTn id="16" dur="5000" fill="hold"/>
                                        <p:tgtEl>
                                          <p:spTgt spid="4"/>
                                        </p:tgtEl>
                                        <p:attrNameLst>
                                          <p:attrName>ppt_x</p:attrName>
                                          <p:attrName>ppt_y</p:attrName>
                                        </p:attrNameLst>
                                      </p:cBhvr>
                                      <p:rCtr x="16" y="0"/>
                                    </p:animMotion>
                                  </p:childTnLst>
                                </p:cTn>
                              </p:par>
                            </p:childTnLst>
                          </p:cTn>
                        </p:par>
                        <p:par>
                          <p:cTn id="17" fill="hold">
                            <p:stCondLst>
                              <p:cond delay="5000"/>
                            </p:stCondLst>
                            <p:childTnLst>
                              <p:par>
                                <p:cTn id="18" presetID="1" presetClass="exit" presetSubtype="0" fill="hold" nodeType="afterEffect">
                                  <p:stCondLst>
                                    <p:cond delay="4000"/>
                                  </p:stCondLst>
                                  <p:childTnLst>
                                    <p:set>
                                      <p:cBhvr>
                                        <p:cTn id="19" dur="1" fill="hold">
                                          <p:stCondLst>
                                            <p:cond delay="0"/>
                                          </p:stCondLst>
                                        </p:cTn>
                                        <p:tgtEl>
                                          <p:spTgt spid="4"/>
                                        </p:tgtEl>
                                        <p:attrNameLst>
                                          <p:attrName>style.visibility</p:attrName>
                                        </p:attrNameLst>
                                      </p:cBhvr>
                                      <p:to>
                                        <p:strVal val="hidden"/>
                                      </p:to>
                                    </p:set>
                                  </p:childTnLst>
                                </p:cTn>
                              </p:par>
                            </p:childTnLst>
                          </p:cTn>
                        </p:par>
                        <p:par>
                          <p:cTn id="20" fill="hold">
                            <p:stCondLst>
                              <p:cond delay="9000"/>
                            </p:stCondLst>
                            <p:childTnLst>
                              <p:par>
                                <p:cTn id="21" presetID="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2.22222E-6 -4.45087E-6 L 0.3382 -4.45087E-6 " pathEditMode="relative" rAng="0" ptsTypes="AA">
                                      <p:cBhvr>
                                        <p:cTn id="26" dur="5000" fill="hold"/>
                                        <p:tgtEl>
                                          <p:spTgt spid="5"/>
                                        </p:tgtEl>
                                        <p:attrNameLst>
                                          <p:attrName>ppt_x</p:attrName>
                                          <p:attrName>ppt_y</p:attrName>
                                        </p:attrNameLst>
                                      </p:cBhvr>
                                      <p:rCtr x="1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ChangeArrowheads="1"/>
          </p:cNvSpPr>
          <p:nvPr/>
        </p:nvSpPr>
        <p:spPr bwMode="auto">
          <a:xfrm>
            <a:off x="0" y="447675"/>
            <a:ext cx="9144000" cy="0"/>
          </a:xfrm>
          <a:prstGeom prst="rect">
            <a:avLst/>
          </a:prstGeom>
          <a:noFill/>
          <a:ln w="9525">
            <a:noFill/>
            <a:miter lim="800000"/>
            <a:headEnd/>
            <a:tailEnd/>
          </a:ln>
        </p:spPr>
        <p:txBody>
          <a:bodyPr wrap="none" anchor="ctr">
            <a:spAutoFit/>
          </a:bodyPr>
          <a:lstStyle/>
          <a:p>
            <a:r>
              <a:rPr lang="zh-CN" altLang="zh-CN" sz="800"/>
              <a:t> </a:t>
            </a:r>
            <a:endParaRPr lang="zh-CN" altLang="zh-CN"/>
          </a:p>
        </p:txBody>
      </p:sp>
      <p:pic>
        <p:nvPicPr>
          <p:cNvPr id="34818" name="Picture 9" descr="C:\Documents and Settings\Administrator\Application Data\Tencent\Users\747904942\QQ\WinTemp\RichOle\0G%F{OP53ERVG%QTI{8FBXP.png"/>
          <p:cNvPicPr>
            <a:picLocks noChangeAspect="1" noChangeArrowheads="1"/>
          </p:cNvPicPr>
          <p:nvPr/>
        </p:nvPicPr>
        <p:blipFill>
          <a:blip r:embed="rId2"/>
          <a:srcRect/>
          <a:stretch>
            <a:fillRect/>
          </a:stretch>
        </p:blipFill>
        <p:spPr bwMode="auto">
          <a:xfrm>
            <a:off x="539750" y="692150"/>
            <a:ext cx="7056438" cy="4537075"/>
          </a:xfrm>
          <a:prstGeom prst="rect">
            <a:avLst/>
          </a:prstGeom>
          <a:noFill/>
          <a:ln w="9525">
            <a:noFill/>
            <a:miter lim="800000"/>
            <a:headEnd/>
            <a:tailEnd/>
          </a:ln>
        </p:spPr>
      </p:pic>
      <p:sp>
        <p:nvSpPr>
          <p:cNvPr id="34819" name="Rectangle 10"/>
          <p:cNvSpPr>
            <a:spLocks noChangeArrowheads="1"/>
          </p:cNvSpPr>
          <p:nvPr/>
        </p:nvSpPr>
        <p:spPr bwMode="auto">
          <a:xfrm>
            <a:off x="323850" y="260350"/>
            <a:ext cx="3706813" cy="400050"/>
          </a:xfrm>
          <a:prstGeom prst="rect">
            <a:avLst/>
          </a:prstGeom>
          <a:noFill/>
          <a:ln w="9525">
            <a:noFill/>
            <a:miter lim="800000"/>
            <a:headEnd/>
            <a:tailEnd/>
          </a:ln>
        </p:spPr>
        <p:txBody>
          <a:bodyPr anchor="ctr">
            <a:spAutoFit/>
          </a:bodyPr>
          <a:lstStyle/>
          <a:p>
            <a:r>
              <a:rPr lang="zh-CN" altLang="en-US" sz="2000">
                <a:solidFill>
                  <a:srgbClr val="000000"/>
                </a:solidFill>
                <a:latin typeface="宋体" charset="-122"/>
                <a:cs typeface="黑体" pitchFamily="2" charset="-122"/>
              </a:rPr>
              <a:t>牛顿环仪数据记录和处理 </a:t>
            </a:r>
            <a:endParaRPr lang="zh-CN" altLang="en-US" sz="2000">
              <a:cs typeface="黑体" pitchFamily="2" charset="-122"/>
            </a:endParaRPr>
          </a:p>
        </p:txBody>
      </p:sp>
      <p:sp>
        <p:nvSpPr>
          <p:cNvPr id="34820" name="矩形 16"/>
          <p:cNvSpPr>
            <a:spLocks noChangeArrowheads="1"/>
          </p:cNvSpPr>
          <p:nvPr/>
        </p:nvSpPr>
        <p:spPr bwMode="auto">
          <a:xfrm>
            <a:off x="827088" y="5229225"/>
            <a:ext cx="2724150" cy="369888"/>
          </a:xfrm>
          <a:prstGeom prst="rect">
            <a:avLst/>
          </a:prstGeom>
          <a:noFill/>
          <a:ln w="9525">
            <a:noFill/>
            <a:miter lim="800000"/>
            <a:headEnd/>
            <a:tailEnd/>
          </a:ln>
        </p:spPr>
        <p:txBody>
          <a:bodyPr wrap="none">
            <a:spAutoFit/>
          </a:bodyPr>
          <a:lstStyle/>
          <a:p>
            <a:pPr>
              <a:tabLst>
                <a:tab pos="228600" algn="ctr"/>
              </a:tabLst>
            </a:pPr>
            <a:r>
              <a:rPr lang="en-US" altLang="zh-CN">
                <a:latin typeface="宋体" charset="-122"/>
                <a:cs typeface="Times New Roman" pitchFamily="18" charset="0"/>
              </a:rPr>
              <a:t>1.</a:t>
            </a:r>
            <a:r>
              <a:rPr lang="zh-CN" altLang="en-US">
                <a:latin typeface="宋体" charset="-122"/>
                <a:cs typeface="Times New Roman" pitchFamily="18" charset="0"/>
              </a:rPr>
              <a:t>用逐差法进行数据处理</a:t>
            </a:r>
            <a:endParaRPr lang="en-US" altLang="zh-CN">
              <a:latin typeface="宋体" charset="-122"/>
              <a:cs typeface="Times New Roman" pitchFamily="18" charset="0"/>
            </a:endParaRPr>
          </a:p>
        </p:txBody>
      </p:sp>
      <p:sp>
        <p:nvSpPr>
          <p:cNvPr id="6" name="矩形 5"/>
          <p:cNvSpPr/>
          <p:nvPr/>
        </p:nvSpPr>
        <p:spPr>
          <a:xfrm>
            <a:off x="1187450" y="5732463"/>
            <a:ext cx="2032000" cy="369887"/>
          </a:xfrm>
          <a:prstGeom prst="rect">
            <a:avLst/>
          </a:prstGeom>
        </p:spPr>
        <p:txBody>
          <a:bodyPr wrap="none">
            <a:spAutoFit/>
          </a:bodyPr>
          <a:lstStyle/>
          <a:p>
            <a:pPr>
              <a:defRPr/>
            </a:pPr>
            <a:r>
              <a:rPr lang="zh-CN" altLang="en-US" dirty="0">
                <a:latin typeface="+mn-ea"/>
                <a:ea typeface="+mn-ea"/>
                <a:cs typeface="Times New Roman" pitchFamily="18" charset="0"/>
              </a:rPr>
              <a:t>计算</a:t>
            </a:r>
            <a:r>
              <a:rPr lang="en-US" altLang="zh-CN" dirty="0">
                <a:latin typeface="+mn-ea"/>
                <a:ea typeface="+mn-ea"/>
                <a:cs typeface="Times New Roman" pitchFamily="18" charset="0"/>
              </a:rPr>
              <a:t>R </a:t>
            </a:r>
            <a:r>
              <a:rPr lang="zh-CN" altLang="en-US" dirty="0">
                <a:latin typeface="+mn-ea"/>
                <a:ea typeface="+mn-ea"/>
                <a:cs typeface="Times New Roman" pitchFamily="18" charset="0"/>
              </a:rPr>
              <a:t>的最佳值：</a:t>
            </a:r>
            <a:endParaRPr lang="en-US" altLang="zh-CN" dirty="0">
              <a:latin typeface="+mn-ea"/>
              <a:ea typeface="+mn-ea"/>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8"/>
          <p:cNvSpPr>
            <a:spLocks noChangeArrowheads="1"/>
          </p:cNvSpPr>
          <p:nvPr/>
        </p:nvSpPr>
        <p:spPr bwMode="auto">
          <a:xfrm>
            <a:off x="611188" y="404813"/>
            <a:ext cx="3097212" cy="338137"/>
          </a:xfrm>
          <a:prstGeom prst="rect">
            <a:avLst/>
          </a:prstGeom>
          <a:noFill/>
          <a:ln w="9525">
            <a:noFill/>
            <a:miter lim="800000"/>
            <a:headEnd/>
            <a:tailEnd/>
          </a:ln>
        </p:spPr>
        <p:txBody>
          <a:bodyPr anchor="ctr">
            <a:spAutoFit/>
          </a:bodyPr>
          <a:lstStyle/>
          <a:p>
            <a:pPr eaLnBrk="0" hangingPunct="0">
              <a:tabLst>
                <a:tab pos="228600" algn="ctr"/>
              </a:tabLst>
            </a:pPr>
            <a:r>
              <a:rPr lang="en-US" altLang="zh-CN" sz="1600">
                <a:latin typeface="宋体" charset="-122"/>
                <a:cs typeface="Times New Roman" pitchFamily="18" charset="0"/>
              </a:rPr>
              <a:t>2.</a:t>
            </a:r>
            <a:r>
              <a:rPr lang="zh-CN" altLang="en-US" sz="1600">
                <a:latin typeface="宋体" charset="-122"/>
                <a:cs typeface="Times New Roman" pitchFamily="18" charset="0"/>
              </a:rPr>
              <a:t>等厚干涉不确定度的评定</a:t>
            </a:r>
            <a:endParaRPr lang="zh-CN" altLang="en-US" sz="1600">
              <a:cs typeface="Times New Roman" pitchFamily="18" charset="0"/>
            </a:endParaRPr>
          </a:p>
        </p:txBody>
      </p:sp>
      <p:sp>
        <p:nvSpPr>
          <p:cNvPr id="5" name="Rectangle 6"/>
          <p:cNvSpPr>
            <a:spLocks noChangeArrowheads="1"/>
          </p:cNvSpPr>
          <p:nvPr/>
        </p:nvSpPr>
        <p:spPr bwMode="auto">
          <a:xfrm>
            <a:off x="539750" y="887413"/>
            <a:ext cx="8424863" cy="1077912"/>
          </a:xfrm>
          <a:prstGeom prst="rect">
            <a:avLst/>
          </a:prstGeom>
          <a:noFill/>
          <a:ln w="9525">
            <a:noFill/>
            <a:miter lim="800000"/>
            <a:headEnd/>
            <a:tailEnd/>
          </a:ln>
          <a:effectLst/>
        </p:spPr>
        <p:txBody>
          <a:bodyPr anchor="ctr">
            <a:spAutoFit/>
          </a:bodyPr>
          <a:lstStyle/>
          <a:p>
            <a:endParaRPr lang="en-US" altLang="zh-CN" sz="1600">
              <a:cs typeface="Times New Roman" pitchFamily="18" charset="0"/>
            </a:endParaRPr>
          </a:p>
          <a:p>
            <a:r>
              <a:rPr lang="zh-CN" altLang="en-US" sz="1600">
                <a:cs typeface="Times New Roman" pitchFamily="18" charset="0"/>
              </a:rPr>
              <a:t>根据计算公式                                ，</a:t>
            </a:r>
            <a:r>
              <a:rPr lang="el-GR" altLang="zh-CN" sz="1600">
                <a:cs typeface="Times New Roman" pitchFamily="18" charset="0"/>
              </a:rPr>
              <a:t> λ</a:t>
            </a:r>
            <a:r>
              <a:rPr lang="en-US" altLang="zh-CN" sz="1600">
                <a:cs typeface="Times New Roman" pitchFamily="18" charset="0"/>
              </a:rPr>
              <a:t>  </a:t>
            </a:r>
            <a:r>
              <a:rPr lang="en-US" altLang="zh-CN" sz="1600">
                <a:latin typeface="黑体" pitchFamily="2" charset="-122"/>
                <a:cs typeface="Times New Roman" pitchFamily="18" charset="0"/>
              </a:rPr>
              <a:t>视为常量,</a:t>
            </a:r>
            <a:r>
              <a:rPr lang="zh-CN" altLang="en-US" sz="1600">
                <a:latin typeface="黑体" pitchFamily="2" charset="-122"/>
                <a:cs typeface="Times New Roman" pitchFamily="18" charset="0"/>
              </a:rPr>
              <a:t> （</a:t>
            </a:r>
            <a:r>
              <a:rPr lang="en-US" altLang="zh-CN" sz="1600">
                <a:latin typeface="黑体" pitchFamily="2" charset="-122"/>
                <a:cs typeface="Times New Roman" pitchFamily="18" charset="0"/>
              </a:rPr>
              <a:t> m-n</a:t>
            </a:r>
            <a:r>
              <a:rPr lang="zh-CN" altLang="en-US" sz="1600">
                <a:latin typeface="黑体" pitchFamily="2" charset="-122"/>
                <a:cs typeface="Times New Roman" pitchFamily="18" charset="0"/>
              </a:rPr>
              <a:t>）</a:t>
            </a:r>
            <a:r>
              <a:rPr lang="en-US" altLang="zh-CN" sz="1600">
                <a:latin typeface="黑体" pitchFamily="2" charset="-122"/>
                <a:cs typeface="Times New Roman" pitchFamily="18" charset="0"/>
              </a:rPr>
              <a:t>视为定值, 将D</a:t>
            </a:r>
            <a:r>
              <a:rPr lang="en-US" altLang="zh-CN" sz="1600" baseline="-25000">
                <a:latin typeface="黑体" pitchFamily="2" charset="-122"/>
                <a:cs typeface="Times New Roman" pitchFamily="18" charset="0"/>
              </a:rPr>
              <a:t>m</a:t>
            </a:r>
            <a:r>
              <a:rPr lang="en-US" altLang="zh-CN" sz="1600" baseline="30000">
                <a:latin typeface="黑体" pitchFamily="2" charset="-122"/>
                <a:cs typeface="Times New Roman" pitchFamily="18" charset="0"/>
              </a:rPr>
              <a:t>2</a:t>
            </a:r>
            <a:r>
              <a:rPr lang="en-US" altLang="zh-CN" sz="1600">
                <a:latin typeface="黑体" pitchFamily="2" charset="-122"/>
                <a:cs typeface="Times New Roman" pitchFamily="18" charset="0"/>
              </a:rPr>
              <a:t>-D</a:t>
            </a:r>
            <a:r>
              <a:rPr lang="en-US" altLang="zh-CN" sz="1600" baseline="-25000">
                <a:latin typeface="黑体" pitchFamily="2" charset="-122"/>
                <a:cs typeface="Times New Roman" pitchFamily="18" charset="0"/>
              </a:rPr>
              <a:t>n</a:t>
            </a:r>
            <a:r>
              <a:rPr lang="en-US" altLang="zh-CN" sz="1600" baseline="30000">
                <a:latin typeface="黑体" pitchFamily="2" charset="-122"/>
                <a:cs typeface="Times New Roman" pitchFamily="18" charset="0"/>
              </a:rPr>
              <a:t>2</a:t>
            </a:r>
            <a:r>
              <a:rPr lang="en-US" altLang="zh-CN" sz="1600">
                <a:latin typeface="黑体" pitchFamily="2" charset="-122"/>
                <a:cs typeface="Times New Roman" pitchFamily="18" charset="0"/>
              </a:rPr>
              <a:t> 视为整体。</a:t>
            </a:r>
          </a:p>
          <a:p>
            <a:endParaRPr lang="en-US" altLang="zh-CN" sz="1600">
              <a:cs typeface="Times New Roman" pitchFamily="18" charset="0"/>
            </a:endParaRPr>
          </a:p>
          <a:p>
            <a:r>
              <a:rPr lang="zh-CN" altLang="en-US" sz="1600">
                <a:latin typeface="黑体" pitchFamily="2" charset="-122"/>
                <a:ea typeface="黑体" pitchFamily="2" charset="-122"/>
                <a:cs typeface="Times New Roman" pitchFamily="18" charset="0"/>
              </a:rPr>
              <a:t>不确定度的评定：</a:t>
            </a:r>
            <a:endParaRPr lang="zh-CN" altLang="en-US"/>
          </a:p>
        </p:txBody>
      </p:sp>
      <p:graphicFrame>
        <p:nvGraphicFramePr>
          <p:cNvPr id="39938" name="Picture 59"/>
          <p:cNvGraphicFramePr>
            <a:graphicFrameLocks noChangeAspect="1"/>
          </p:cNvGraphicFramePr>
          <p:nvPr/>
        </p:nvGraphicFramePr>
        <p:xfrm>
          <a:off x="1908175" y="908050"/>
          <a:ext cx="1655763" cy="592138"/>
        </p:xfrm>
        <a:graphic>
          <a:graphicData uri="http://schemas.openxmlformats.org/presentationml/2006/ole">
            <p:oleObj spid="_x0000_s39938" r:id="rId3" imgW="953742" imgH="445080" progId="Equation.3">
              <p:embed/>
            </p:oleObj>
          </a:graphicData>
        </a:graphic>
      </p:graphicFrame>
      <p:pic>
        <p:nvPicPr>
          <p:cNvPr id="39941" name="Picture 4" descr="C:\Documents and Settings\Administrator\Application Data\Tencent\Users\747904942\QQ\WinTemp\RichOle\Z4HSHOEUC[EV$P]NW43KZQ1.png"/>
          <p:cNvPicPr>
            <a:picLocks noChangeAspect="1" noChangeArrowheads="1"/>
          </p:cNvPicPr>
          <p:nvPr/>
        </p:nvPicPr>
        <p:blipFill>
          <a:blip r:embed="rId4"/>
          <a:srcRect/>
          <a:stretch>
            <a:fillRect/>
          </a:stretch>
        </p:blipFill>
        <p:spPr bwMode="auto">
          <a:xfrm>
            <a:off x="468313" y="2060575"/>
            <a:ext cx="806450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323850" y="1844675"/>
            <a:ext cx="8280400" cy="3908425"/>
          </a:xfrm>
          <a:prstGeom prst="rect">
            <a:avLst/>
          </a:prstGeom>
          <a:noFill/>
          <a:ln w="9525">
            <a:noFill/>
            <a:miter lim="800000"/>
            <a:headEnd/>
            <a:tailEnd/>
          </a:ln>
        </p:spPr>
        <p:txBody>
          <a:bodyPr anchor="ctr">
            <a:spAutoFit/>
          </a:bodyPr>
          <a:lstStyle/>
          <a:p>
            <a:pPr>
              <a:tabLst>
                <a:tab pos="647700" algn="l"/>
              </a:tabLst>
            </a:pPr>
            <a:r>
              <a:rPr lang="zh-CN" altLang="en-US" sz="2800" b="1">
                <a:solidFill>
                  <a:srgbClr val="000000"/>
                </a:solidFill>
                <a:latin typeface="宋体" charset="-122"/>
                <a:cs typeface="黑体" pitchFamily="2" charset="-122"/>
              </a:rPr>
              <a:t>要求：</a:t>
            </a:r>
            <a:r>
              <a:rPr lang="en-US" altLang="zh-CN" sz="2200">
                <a:solidFill>
                  <a:srgbClr val="000000"/>
                </a:solidFill>
                <a:latin typeface="宋体" charset="-122"/>
                <a:cs typeface="黑体" pitchFamily="2" charset="-122"/>
              </a:rPr>
              <a:t>1.</a:t>
            </a:r>
            <a:r>
              <a:rPr lang="zh-CN" altLang="en-US" sz="2200">
                <a:solidFill>
                  <a:srgbClr val="000000"/>
                </a:solidFill>
                <a:latin typeface="宋体" charset="-122"/>
                <a:cs typeface="黑体" pitchFamily="2" charset="-122"/>
              </a:rPr>
              <a:t>读懂劈尖 实验原理，详细写出自己的设计实验思路</a:t>
            </a:r>
            <a:endParaRPr lang="en-US" altLang="zh-CN" sz="2200">
              <a:solidFill>
                <a:srgbClr val="000000"/>
              </a:solidFill>
              <a:latin typeface="宋体" charset="-122"/>
              <a:cs typeface="黑体" pitchFamily="2" charset="-122"/>
            </a:endParaRPr>
          </a:p>
          <a:p>
            <a:pPr>
              <a:tabLst>
                <a:tab pos="647700" algn="l"/>
              </a:tabLst>
            </a:pPr>
            <a:endParaRPr lang="zh-CN" altLang="en-US" sz="2200">
              <a:cs typeface="黑体" pitchFamily="2" charset="-122"/>
            </a:endParaRPr>
          </a:p>
          <a:p>
            <a:pPr lvl="1" eaLnBrk="0" hangingPunct="0">
              <a:tabLst>
                <a:tab pos="647700" algn="l"/>
              </a:tabLst>
            </a:pPr>
            <a:r>
              <a:rPr lang="en-US" altLang="zh-CN" sz="2200">
                <a:solidFill>
                  <a:srgbClr val="000000"/>
                </a:solidFill>
                <a:latin typeface="宋体" charset="-122"/>
                <a:cs typeface="黑体" pitchFamily="2" charset="-122"/>
              </a:rPr>
              <a:t>    2.</a:t>
            </a:r>
            <a:r>
              <a:rPr lang="zh-CN" altLang="en-US" sz="2200">
                <a:solidFill>
                  <a:srgbClr val="000000"/>
                </a:solidFill>
                <a:latin typeface="宋体" charset="-122"/>
                <a:cs typeface="黑体" pitchFamily="2" charset="-122"/>
              </a:rPr>
              <a:t>设计实验步骤（选用仪器、测量方法、测量次数）</a:t>
            </a:r>
            <a:endParaRPr lang="en-US" altLang="zh-CN" sz="2200">
              <a:solidFill>
                <a:srgbClr val="000000"/>
              </a:solidFill>
              <a:latin typeface="宋体" charset="-122"/>
              <a:cs typeface="黑体" pitchFamily="2" charset="-122"/>
            </a:endParaRPr>
          </a:p>
          <a:p>
            <a:pPr lvl="1" eaLnBrk="0" hangingPunct="0">
              <a:tabLst>
                <a:tab pos="647700" algn="l"/>
              </a:tabLst>
            </a:pPr>
            <a:endParaRPr lang="zh-CN" altLang="en-US" sz="2200"/>
          </a:p>
          <a:p>
            <a:pPr lvl="1" eaLnBrk="0" hangingPunct="0">
              <a:tabLst>
                <a:tab pos="647700" algn="l"/>
              </a:tabLst>
            </a:pPr>
            <a:r>
              <a:rPr lang="en-US" altLang="zh-CN" sz="2200">
                <a:solidFill>
                  <a:srgbClr val="000000"/>
                </a:solidFill>
                <a:latin typeface="宋体" charset="-122"/>
              </a:rPr>
              <a:t>    3.</a:t>
            </a:r>
            <a:r>
              <a:rPr lang="zh-CN" altLang="en-US" sz="2200">
                <a:solidFill>
                  <a:srgbClr val="000000"/>
                </a:solidFill>
                <a:latin typeface="宋体" charset="-122"/>
              </a:rPr>
              <a:t>记录实验数据表格 </a:t>
            </a:r>
            <a:endParaRPr lang="en-US" altLang="zh-CN" sz="2200">
              <a:solidFill>
                <a:srgbClr val="000000"/>
              </a:solidFill>
              <a:latin typeface="宋体" charset="-122"/>
            </a:endParaRPr>
          </a:p>
          <a:p>
            <a:pPr lvl="1" eaLnBrk="0" hangingPunct="0">
              <a:tabLst>
                <a:tab pos="647700" algn="l"/>
              </a:tabLst>
            </a:pPr>
            <a:endParaRPr lang="en-US" altLang="zh-CN" sz="2200">
              <a:solidFill>
                <a:srgbClr val="000000"/>
              </a:solidFill>
              <a:latin typeface="宋体" charset="-122"/>
            </a:endParaRPr>
          </a:p>
          <a:p>
            <a:pPr lvl="1" eaLnBrk="0" hangingPunct="0">
              <a:tabLst>
                <a:tab pos="647700" algn="l"/>
              </a:tabLst>
            </a:pPr>
            <a:r>
              <a:rPr lang="en-US" altLang="zh-CN" sz="2200">
                <a:solidFill>
                  <a:srgbClr val="000000"/>
                </a:solidFill>
                <a:latin typeface="宋体" charset="-122"/>
              </a:rPr>
              <a:t>    4.</a:t>
            </a:r>
            <a:r>
              <a:rPr lang="zh-CN" altLang="en-US" sz="2200">
                <a:solidFill>
                  <a:srgbClr val="000000"/>
                </a:solidFill>
                <a:latin typeface="宋体" charset="-122"/>
              </a:rPr>
              <a:t>用逐差法进行处理数据</a:t>
            </a:r>
            <a:endParaRPr lang="en-US" altLang="zh-CN" sz="2200">
              <a:solidFill>
                <a:srgbClr val="000000"/>
              </a:solidFill>
              <a:latin typeface="宋体" charset="-122"/>
            </a:endParaRPr>
          </a:p>
          <a:p>
            <a:pPr lvl="1" eaLnBrk="0" hangingPunct="0">
              <a:tabLst>
                <a:tab pos="647700" algn="l"/>
              </a:tabLst>
            </a:pPr>
            <a:endParaRPr lang="en-US" altLang="zh-CN" sz="2200">
              <a:solidFill>
                <a:srgbClr val="000000"/>
              </a:solidFill>
              <a:latin typeface="宋体" charset="-122"/>
            </a:endParaRPr>
          </a:p>
          <a:p>
            <a:pPr lvl="1" eaLnBrk="0" hangingPunct="0">
              <a:tabLst>
                <a:tab pos="647700" algn="l"/>
              </a:tabLst>
            </a:pPr>
            <a:r>
              <a:rPr lang="en-US" altLang="zh-CN" sz="2200">
                <a:solidFill>
                  <a:srgbClr val="000000"/>
                </a:solidFill>
                <a:latin typeface="宋体" charset="-122"/>
              </a:rPr>
              <a:t>    5.</a:t>
            </a:r>
            <a:r>
              <a:rPr lang="zh-CN" altLang="en-US" sz="2200">
                <a:solidFill>
                  <a:srgbClr val="000000"/>
                </a:solidFill>
                <a:latin typeface="宋体" charset="-122"/>
              </a:rPr>
              <a:t>计算细丝直径</a:t>
            </a:r>
            <a:r>
              <a:rPr lang="en-US" altLang="zh-CN" sz="2200">
                <a:solidFill>
                  <a:srgbClr val="000000"/>
                </a:solidFill>
                <a:latin typeface="宋体" charset="-122"/>
              </a:rPr>
              <a:t>d</a:t>
            </a:r>
            <a:r>
              <a:rPr lang="zh-CN" altLang="en-US" sz="2200">
                <a:solidFill>
                  <a:srgbClr val="000000"/>
                </a:solidFill>
                <a:latin typeface="宋体" charset="-122"/>
              </a:rPr>
              <a:t>的最佳值</a:t>
            </a:r>
            <a:endParaRPr lang="en-US" altLang="zh-CN" sz="2200">
              <a:solidFill>
                <a:srgbClr val="000000"/>
              </a:solidFill>
              <a:latin typeface="宋体" charset="-122"/>
            </a:endParaRPr>
          </a:p>
          <a:p>
            <a:pPr lvl="1" eaLnBrk="0" hangingPunct="0">
              <a:tabLst>
                <a:tab pos="647700" algn="l"/>
              </a:tabLst>
            </a:pPr>
            <a:endParaRPr lang="en-US" altLang="zh-CN" sz="2200">
              <a:solidFill>
                <a:srgbClr val="000000"/>
              </a:solidFill>
              <a:latin typeface="宋体" charset="-122"/>
            </a:endParaRPr>
          </a:p>
          <a:p>
            <a:pPr lvl="1" eaLnBrk="0" hangingPunct="0">
              <a:tabLst>
                <a:tab pos="647700" algn="l"/>
              </a:tabLst>
            </a:pPr>
            <a:r>
              <a:rPr lang="en-US" altLang="zh-CN" sz="2200">
                <a:solidFill>
                  <a:srgbClr val="000000"/>
                </a:solidFill>
                <a:latin typeface="宋体" charset="-122"/>
              </a:rPr>
              <a:t>    6.</a:t>
            </a:r>
            <a:r>
              <a:rPr lang="zh-CN" altLang="en-US" sz="2200">
                <a:solidFill>
                  <a:srgbClr val="000000"/>
                </a:solidFill>
                <a:latin typeface="宋体" charset="-122"/>
              </a:rPr>
              <a:t>推出</a:t>
            </a:r>
            <a:r>
              <a:rPr lang="en-US" altLang="zh-CN" sz="2200">
                <a:solidFill>
                  <a:srgbClr val="000000"/>
                </a:solidFill>
                <a:latin typeface="宋体" charset="-122"/>
              </a:rPr>
              <a:t>d</a:t>
            </a:r>
            <a:r>
              <a:rPr lang="zh-CN" altLang="en-US" sz="2200">
                <a:solidFill>
                  <a:srgbClr val="000000"/>
                </a:solidFill>
                <a:latin typeface="宋体" charset="-122"/>
              </a:rPr>
              <a:t>不确定度的传递关系式</a:t>
            </a:r>
          </a:p>
        </p:txBody>
      </p:sp>
      <p:sp>
        <p:nvSpPr>
          <p:cNvPr id="40962" name="矩形 4"/>
          <p:cNvSpPr>
            <a:spLocks noChangeArrowheads="1"/>
          </p:cNvSpPr>
          <p:nvPr/>
        </p:nvSpPr>
        <p:spPr bwMode="auto">
          <a:xfrm>
            <a:off x="539750" y="692150"/>
            <a:ext cx="7632700" cy="646113"/>
          </a:xfrm>
          <a:prstGeom prst="rect">
            <a:avLst/>
          </a:prstGeom>
          <a:noFill/>
          <a:ln w="9525">
            <a:noFill/>
            <a:miter lim="800000"/>
            <a:headEnd/>
            <a:tailEnd/>
          </a:ln>
        </p:spPr>
        <p:txBody>
          <a:bodyPr>
            <a:spAutoFit/>
          </a:bodyPr>
          <a:lstStyle/>
          <a:p>
            <a:r>
              <a:rPr kumimoji="1" lang="en-US" altLang="zh-CN" sz="3600" b="1">
                <a:latin typeface="宋体" charset="-122"/>
                <a:ea typeface="黑体" pitchFamily="2" charset="-122"/>
              </a:rPr>
              <a:t>3</a:t>
            </a:r>
            <a:r>
              <a:rPr kumimoji="1" lang="zh-CN" altLang="en-US" sz="3600" b="1">
                <a:latin typeface="宋体" charset="-122"/>
                <a:ea typeface="黑体" pitchFamily="2" charset="-122"/>
              </a:rPr>
              <a:t>．测细丝直径 </a:t>
            </a:r>
            <a:r>
              <a:rPr kumimoji="1" lang="en-US" altLang="zh-CN" sz="3600" b="1">
                <a:latin typeface="宋体" charset="-122"/>
                <a:ea typeface="黑体" pitchFamily="2" charset="-122"/>
              </a:rPr>
              <a:t>d</a:t>
            </a:r>
            <a:r>
              <a:rPr kumimoji="1" lang="zh-CN" altLang="en-US" sz="3600" b="1">
                <a:latin typeface="宋体" charset="-122"/>
                <a:ea typeface="黑体" pitchFamily="2" charset="-122"/>
              </a:rPr>
              <a:t>   </a:t>
            </a:r>
            <a:r>
              <a:rPr kumimoji="1" lang="en-US" altLang="zh-CN" sz="3600" b="1">
                <a:latin typeface="宋体" charset="-122"/>
                <a:ea typeface="黑体" pitchFamily="2" charset="-122"/>
              </a:rPr>
              <a:t>(</a:t>
            </a:r>
            <a:r>
              <a:rPr kumimoji="1" lang="zh-CN" altLang="en-US" sz="3600" b="1">
                <a:latin typeface="宋体" charset="-122"/>
                <a:ea typeface="黑体" pitchFamily="2" charset="-122"/>
              </a:rPr>
              <a:t>设计实验）</a:t>
            </a:r>
            <a:endParaRPr kumimoji="1" lang="en-US" altLang="zh-CN" sz="3600" b="1">
              <a:latin typeface="宋体" charset="-122"/>
              <a:ea typeface="黑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Rot="1" noChangeArrowheads="1"/>
          </p:cNvSpPr>
          <p:nvPr>
            <p:ph idx="1"/>
          </p:nvPr>
        </p:nvSpPr>
        <p:spPr>
          <a:xfrm>
            <a:off x="312738" y="620713"/>
            <a:ext cx="8540750" cy="5832475"/>
          </a:xfrm>
        </p:spPr>
        <p:txBody>
          <a:bodyPr/>
          <a:lstStyle/>
          <a:p>
            <a:pPr algn="ctr">
              <a:buFont typeface="Wingdings" pitchFamily="2" charset="2"/>
              <a:buNone/>
            </a:pPr>
            <a:r>
              <a:rPr lang="zh-CN" altLang="en-US" sz="4400" smtClean="0">
                <a:latin typeface="宋体" charset="-122"/>
                <a:ea typeface="宋体" charset="-122"/>
              </a:rPr>
              <a:t>一、实验目的</a:t>
            </a:r>
          </a:p>
          <a:p>
            <a:pPr>
              <a:buFont typeface="Wingdings" pitchFamily="2" charset="2"/>
              <a:buNone/>
            </a:pPr>
            <a:endParaRPr lang="zh-CN" altLang="en-US" sz="1400" smtClean="0">
              <a:ea typeface="华文行楷"/>
              <a:cs typeface="华文行楷"/>
            </a:endParaRPr>
          </a:p>
          <a:p>
            <a:pPr algn="just">
              <a:buFont typeface="Wingdings" pitchFamily="2" charset="2"/>
              <a:buNone/>
            </a:pPr>
            <a:r>
              <a:rPr lang="en-US" altLang="zh-CN" sz="3600" smtClean="0">
                <a:latin typeface="隶书"/>
                <a:ea typeface="隶书"/>
                <a:cs typeface="隶书"/>
              </a:rPr>
              <a:t>1.</a:t>
            </a:r>
            <a:r>
              <a:rPr lang="zh-CN" altLang="zh-CN" sz="3600" smtClean="0"/>
              <a:t>观察等厚干涉现象，加深对等厚干涉现象的认识</a:t>
            </a:r>
            <a:endParaRPr lang="zh-CN" altLang="en-US" sz="3600" smtClean="0">
              <a:latin typeface="隶书"/>
              <a:ea typeface="隶书"/>
              <a:cs typeface="隶书"/>
            </a:endParaRPr>
          </a:p>
          <a:p>
            <a:pPr algn="just">
              <a:buFont typeface="Wingdings" pitchFamily="2" charset="2"/>
              <a:buNone/>
            </a:pPr>
            <a:r>
              <a:rPr lang="en-US" altLang="zh-CN" sz="3600" smtClean="0">
                <a:latin typeface="隶书"/>
                <a:ea typeface="隶书"/>
                <a:cs typeface="隶书"/>
              </a:rPr>
              <a:t>2.</a:t>
            </a:r>
            <a:r>
              <a:rPr lang="zh-CN" altLang="zh-CN" sz="3600" smtClean="0"/>
              <a:t>掌握测量平凸透镜曲率半径的方法和微小厚度的方法（设计实验） </a:t>
            </a:r>
            <a:endParaRPr lang="en-US" altLang="zh-CN" sz="3600" smtClean="0"/>
          </a:p>
          <a:p>
            <a:pPr algn="just">
              <a:buFont typeface="Wingdings" pitchFamily="2" charset="2"/>
              <a:buNone/>
            </a:pPr>
            <a:r>
              <a:rPr lang="en-US" altLang="zh-CN" sz="3600" smtClean="0">
                <a:latin typeface="隶书"/>
                <a:ea typeface="隶书"/>
                <a:cs typeface="隶书"/>
              </a:rPr>
              <a:t>3.</a:t>
            </a:r>
            <a:r>
              <a:rPr lang="zh-CN" altLang="zh-CN" sz="3600" smtClean="0"/>
              <a:t>熟悉读数显微镜使用</a:t>
            </a:r>
            <a:endParaRPr lang="zh-CN" altLang="en-US" sz="3600" smtClean="0">
              <a:latin typeface="隶书"/>
              <a:ea typeface="隶书"/>
              <a:cs typeface="隶书"/>
            </a:endParaRPr>
          </a:p>
          <a:p>
            <a:pPr algn="just">
              <a:buFont typeface="Wingdings" pitchFamily="2" charset="2"/>
              <a:buNone/>
            </a:pPr>
            <a:r>
              <a:rPr kumimoji="1" lang="en-US" altLang="zh-CN" sz="3600" smtClean="0">
                <a:latin typeface="隶书"/>
                <a:ea typeface="隶书"/>
                <a:cs typeface="隶书"/>
              </a:rPr>
              <a:t>4.</a:t>
            </a:r>
            <a:r>
              <a:rPr lang="zh-CN" altLang="zh-CN" sz="3600" smtClean="0"/>
              <a:t>学习用逐差法处理数据</a:t>
            </a:r>
            <a:endParaRPr lang="zh-CN" altLang="en-US" sz="3600" smtClean="0">
              <a:latin typeface="隶书"/>
              <a:ea typeface="隶书"/>
              <a:cs typeface="隶书"/>
            </a:endParaRPr>
          </a:p>
          <a:p>
            <a:pPr algn="just">
              <a:buFont typeface="Wingdings" pitchFamily="2" charset="2"/>
              <a:buNone/>
            </a:pPr>
            <a:endParaRPr lang="en-US" altLang="zh-CN" sz="3600" smtClean="0">
              <a:solidFill>
                <a:schemeClr val="bg2"/>
              </a:solidFill>
              <a:latin typeface="隶书"/>
              <a:ea typeface="隶书"/>
              <a:cs typeface="隶书"/>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6"/>
          <p:cNvSpPr txBox="1">
            <a:spLocks noChangeArrowheads="1"/>
          </p:cNvSpPr>
          <p:nvPr/>
        </p:nvSpPr>
        <p:spPr bwMode="auto">
          <a:xfrm>
            <a:off x="246063" y="485775"/>
            <a:ext cx="8723312" cy="1631950"/>
          </a:xfrm>
          <a:prstGeom prst="rect">
            <a:avLst/>
          </a:prstGeom>
          <a:noFill/>
          <a:ln w="9525">
            <a:noFill/>
            <a:miter lim="800000"/>
            <a:headEnd/>
            <a:tailEnd/>
          </a:ln>
        </p:spPr>
        <p:txBody>
          <a:bodyPr>
            <a:spAutoFit/>
          </a:bodyPr>
          <a:lstStyle/>
          <a:p>
            <a:r>
              <a:rPr kumimoji="1" lang="zh-CN" altLang="en-US" sz="2800" b="1">
                <a:latin typeface="楷体_GB2312" pitchFamily="49" charset="-122"/>
                <a:ea typeface="楷体_GB2312" pitchFamily="49" charset="-122"/>
              </a:rPr>
              <a:t>提示：</a:t>
            </a:r>
            <a:endParaRPr kumimoji="1" lang="en-US" altLang="zh-CN" sz="2800" b="1">
              <a:latin typeface="楷体_GB2312" pitchFamily="49" charset="-122"/>
              <a:ea typeface="楷体_GB2312" pitchFamily="49" charset="-122"/>
            </a:endParaRPr>
          </a:p>
          <a:p>
            <a:r>
              <a:rPr kumimoji="1" lang="zh-CN" altLang="en-US" sz="2400">
                <a:latin typeface="楷体_GB2312" pitchFamily="49" charset="-122"/>
                <a:ea typeface="楷体_GB2312" pitchFamily="49" charset="-122"/>
              </a:rPr>
              <a:t>（</a:t>
            </a:r>
            <a:r>
              <a:rPr kumimoji="1" lang="en-US" altLang="zh-CN" sz="2400">
                <a:latin typeface="楷体_GB2312" pitchFamily="49" charset="-122"/>
                <a:ea typeface="楷体_GB2312" pitchFamily="49" charset="-122"/>
              </a:rPr>
              <a:t>1</a:t>
            </a:r>
            <a:r>
              <a:rPr kumimoji="1" lang="zh-CN" altLang="en-US" sz="2400">
                <a:latin typeface="楷体_GB2312" pitchFamily="49" charset="-122"/>
                <a:ea typeface="楷体_GB2312" pitchFamily="49" charset="-122"/>
              </a:rPr>
              <a:t>）细丝夹在两块平板玻璃的一端，另一端直接接触，形成劈尖</a:t>
            </a:r>
            <a:r>
              <a:rPr kumimoji="1" lang="en-US" altLang="zh-CN" sz="2400">
                <a:latin typeface="楷体_GB2312" pitchFamily="49" charset="-122"/>
                <a:ea typeface="楷体_GB2312" pitchFamily="49" charset="-122"/>
              </a:rPr>
              <a:t>,</a:t>
            </a:r>
            <a:r>
              <a:rPr kumimoji="1" lang="zh-CN" altLang="en-US" sz="2400">
                <a:latin typeface="楷体_GB2312" pitchFamily="49" charset="-122"/>
                <a:ea typeface="楷体_GB2312" pitchFamily="49" charset="-122"/>
              </a:rPr>
              <a:t>然将被测后置于显微镜的载物台上，将调节螺丝朝下，如下图所示：</a:t>
            </a:r>
          </a:p>
        </p:txBody>
      </p:sp>
      <p:pic>
        <p:nvPicPr>
          <p:cNvPr id="41986" name="Picture 10" descr="DSCF1252"/>
          <p:cNvPicPr>
            <a:picLocks noChangeAspect="1" noChangeArrowheads="1"/>
          </p:cNvPicPr>
          <p:nvPr/>
        </p:nvPicPr>
        <p:blipFill>
          <a:blip r:embed="rId2">
            <a:grayscl/>
          </a:blip>
          <a:srcRect/>
          <a:stretch>
            <a:fillRect/>
          </a:stretch>
        </p:blipFill>
        <p:spPr bwMode="auto">
          <a:xfrm>
            <a:off x="1908175" y="2276475"/>
            <a:ext cx="5472113" cy="338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2039938" y="3127375"/>
            <a:ext cx="5297487" cy="2408238"/>
          </a:xfrm>
          <a:prstGeom prst="rect">
            <a:avLst/>
          </a:prstGeom>
          <a:gradFill rotWithShape="1">
            <a:gsLst>
              <a:gs pos="0">
                <a:srgbClr val="FCFC04"/>
              </a:gs>
              <a:gs pos="100000">
                <a:srgbClr val="8D8D02"/>
              </a:gs>
            </a:gsLst>
            <a:lin ang="0" scaled="1"/>
          </a:gradFill>
          <a:ln w="9525">
            <a:solidFill>
              <a:srgbClr val="000000"/>
            </a:solidFill>
            <a:miter lim="800000"/>
            <a:headEnd/>
            <a:tailEnd/>
          </a:ln>
        </p:spPr>
        <p:txBody>
          <a:bodyPr/>
          <a:lstStyle/>
          <a:p>
            <a:endParaRPr lang="zh-CN" altLang="en-US">
              <a:latin typeface="Franklin Gothic Book"/>
              <a:ea typeface="黑体" pitchFamily="2" charset="-122"/>
            </a:endParaRPr>
          </a:p>
        </p:txBody>
      </p:sp>
      <p:sp>
        <p:nvSpPr>
          <p:cNvPr id="43010" name="Line 4"/>
          <p:cNvSpPr>
            <a:spLocks noChangeShapeType="1"/>
          </p:cNvSpPr>
          <p:nvPr/>
        </p:nvSpPr>
        <p:spPr bwMode="auto">
          <a:xfrm>
            <a:off x="6792913" y="2601913"/>
            <a:ext cx="9525" cy="504825"/>
          </a:xfrm>
          <a:prstGeom prst="line">
            <a:avLst/>
          </a:prstGeom>
          <a:noFill/>
          <a:ln w="28575">
            <a:solidFill>
              <a:srgbClr val="0070C0"/>
            </a:solidFill>
            <a:round/>
            <a:headEnd/>
            <a:tailEnd/>
          </a:ln>
        </p:spPr>
        <p:txBody>
          <a:bodyPr/>
          <a:lstStyle/>
          <a:p>
            <a:endParaRPr lang="zh-CN" altLang="en-US"/>
          </a:p>
        </p:txBody>
      </p:sp>
      <p:grpSp>
        <p:nvGrpSpPr>
          <p:cNvPr id="2" name="Group 5"/>
          <p:cNvGrpSpPr>
            <a:grpSpLocks/>
          </p:cNvGrpSpPr>
          <p:nvPr/>
        </p:nvGrpSpPr>
        <p:grpSpPr bwMode="auto">
          <a:xfrm>
            <a:off x="1403350" y="2611438"/>
            <a:ext cx="6026150" cy="2366962"/>
            <a:chOff x="839" y="1201"/>
            <a:chExt cx="3796" cy="1463"/>
          </a:xfrm>
        </p:grpSpPr>
        <p:sp>
          <p:nvSpPr>
            <p:cNvPr id="43038" name="Line 6"/>
            <p:cNvSpPr>
              <a:spLocks noChangeShapeType="1"/>
            </p:cNvSpPr>
            <p:nvPr/>
          </p:nvSpPr>
          <p:spPr bwMode="auto">
            <a:xfrm>
              <a:off x="1247" y="1344"/>
              <a:ext cx="2994" cy="0"/>
            </a:xfrm>
            <a:prstGeom prst="line">
              <a:avLst/>
            </a:prstGeom>
            <a:noFill/>
            <a:ln w="28575">
              <a:solidFill>
                <a:srgbClr val="0066FF"/>
              </a:solidFill>
              <a:round/>
              <a:headEnd type="arrow" w="med" len="lg"/>
              <a:tailEnd type="arrow" w="med" len="lg"/>
            </a:ln>
          </p:spPr>
          <p:txBody>
            <a:bodyPr/>
            <a:lstStyle/>
            <a:p>
              <a:endParaRPr lang="zh-CN" altLang="en-US"/>
            </a:p>
          </p:txBody>
        </p:sp>
        <p:sp>
          <p:nvSpPr>
            <p:cNvPr id="43039" name="Text Box 7"/>
            <p:cNvSpPr txBox="1">
              <a:spLocks noChangeArrowheads="1"/>
            </p:cNvSpPr>
            <p:nvPr/>
          </p:nvSpPr>
          <p:spPr bwMode="auto">
            <a:xfrm>
              <a:off x="2699" y="1201"/>
              <a:ext cx="234" cy="291"/>
            </a:xfrm>
            <a:prstGeom prst="rect">
              <a:avLst/>
            </a:prstGeom>
            <a:solidFill>
              <a:schemeClr val="accent1"/>
            </a:solidFill>
            <a:ln w="9525">
              <a:noFill/>
              <a:miter lim="800000"/>
              <a:headEnd/>
              <a:tailEnd/>
            </a:ln>
          </p:spPr>
          <p:txBody>
            <a:bodyPr wrap="none">
              <a:spAutoFit/>
            </a:bodyPr>
            <a:lstStyle/>
            <a:p>
              <a:r>
                <a:rPr kumimoji="1" lang="en-US" altLang="zh-CN" sz="2400">
                  <a:latin typeface="Times New Roman" pitchFamily="18" charset="0"/>
                  <a:ea typeface="黑体" pitchFamily="2" charset="-122"/>
                </a:rPr>
                <a:t>L</a:t>
              </a:r>
            </a:p>
          </p:txBody>
        </p:sp>
        <p:sp>
          <p:nvSpPr>
            <p:cNvPr id="43040" name="Text Box 8"/>
            <p:cNvSpPr txBox="1">
              <a:spLocks noChangeArrowheads="1"/>
            </p:cNvSpPr>
            <p:nvPr/>
          </p:nvSpPr>
          <p:spPr bwMode="auto">
            <a:xfrm>
              <a:off x="839" y="1646"/>
              <a:ext cx="346" cy="1018"/>
            </a:xfrm>
            <a:prstGeom prst="rect">
              <a:avLst/>
            </a:prstGeom>
            <a:solidFill>
              <a:schemeClr val="accent1"/>
            </a:solidFill>
            <a:ln w="9525">
              <a:noFill/>
              <a:miter lim="800000"/>
              <a:headEnd/>
              <a:tailEnd/>
            </a:ln>
          </p:spPr>
          <p:txBody>
            <a:bodyPr vert="eaVert" wrap="none">
              <a:spAutoFit/>
            </a:bodyPr>
            <a:lstStyle/>
            <a:p>
              <a:r>
                <a:rPr kumimoji="1" lang="zh-CN" altLang="en-US" sz="2400">
                  <a:latin typeface="Times New Roman" pitchFamily="18" charset="0"/>
                  <a:ea typeface="黑体" pitchFamily="2" charset="-122"/>
                </a:rPr>
                <a:t>玻璃板交线</a:t>
              </a:r>
            </a:p>
          </p:txBody>
        </p:sp>
        <p:sp>
          <p:nvSpPr>
            <p:cNvPr id="43041" name="Text Box 9"/>
            <p:cNvSpPr txBox="1">
              <a:spLocks noChangeArrowheads="1"/>
            </p:cNvSpPr>
            <p:nvPr/>
          </p:nvSpPr>
          <p:spPr bwMode="auto">
            <a:xfrm>
              <a:off x="4286" y="2018"/>
              <a:ext cx="349" cy="438"/>
            </a:xfrm>
            <a:prstGeom prst="rect">
              <a:avLst/>
            </a:prstGeom>
            <a:solidFill>
              <a:schemeClr val="accent1"/>
            </a:solidFill>
            <a:ln w="9525">
              <a:noFill/>
              <a:miter lim="800000"/>
              <a:headEnd/>
              <a:tailEnd/>
            </a:ln>
          </p:spPr>
          <p:txBody>
            <a:bodyPr vert="eaVert" wrap="none">
              <a:spAutoFit/>
            </a:bodyPr>
            <a:lstStyle/>
            <a:p>
              <a:r>
                <a:rPr kumimoji="1" lang="zh-CN" altLang="en-US" sz="2400">
                  <a:latin typeface="Times New Roman" pitchFamily="18" charset="0"/>
                  <a:ea typeface="黑体" pitchFamily="2" charset="-122"/>
                </a:rPr>
                <a:t>细丝</a:t>
              </a:r>
            </a:p>
          </p:txBody>
        </p:sp>
        <p:sp>
          <p:nvSpPr>
            <p:cNvPr id="43042" name="Line 10"/>
            <p:cNvSpPr>
              <a:spLocks noChangeShapeType="1"/>
            </p:cNvSpPr>
            <p:nvPr/>
          </p:nvSpPr>
          <p:spPr bwMode="auto">
            <a:xfrm>
              <a:off x="1247" y="1246"/>
              <a:ext cx="0" cy="267"/>
            </a:xfrm>
            <a:prstGeom prst="line">
              <a:avLst/>
            </a:prstGeom>
            <a:noFill/>
            <a:ln w="28575">
              <a:solidFill>
                <a:srgbClr val="0070C0"/>
              </a:solidFill>
              <a:round/>
              <a:headEnd/>
              <a:tailEnd/>
            </a:ln>
          </p:spPr>
          <p:txBody>
            <a:bodyPr/>
            <a:lstStyle/>
            <a:p>
              <a:endParaRPr lang="zh-CN" altLang="en-US"/>
            </a:p>
          </p:txBody>
        </p:sp>
      </p:grpSp>
      <p:grpSp>
        <p:nvGrpSpPr>
          <p:cNvPr id="43012" name="Group 11"/>
          <p:cNvGrpSpPr>
            <a:grpSpLocks/>
          </p:cNvGrpSpPr>
          <p:nvPr/>
        </p:nvGrpSpPr>
        <p:grpSpPr bwMode="auto">
          <a:xfrm>
            <a:off x="2051050" y="3138488"/>
            <a:ext cx="4552950" cy="2408237"/>
            <a:chOff x="1292" y="1745"/>
            <a:chExt cx="2868" cy="1433"/>
          </a:xfrm>
        </p:grpSpPr>
        <p:sp>
          <p:nvSpPr>
            <p:cNvPr id="43019" name="Line 12"/>
            <p:cNvSpPr>
              <a:spLocks noChangeShapeType="1"/>
            </p:cNvSpPr>
            <p:nvPr/>
          </p:nvSpPr>
          <p:spPr bwMode="auto">
            <a:xfrm>
              <a:off x="1451" y="1745"/>
              <a:ext cx="0" cy="1433"/>
            </a:xfrm>
            <a:prstGeom prst="line">
              <a:avLst/>
            </a:prstGeom>
            <a:noFill/>
            <a:ln w="114300">
              <a:solidFill>
                <a:srgbClr val="808080"/>
              </a:solidFill>
              <a:round/>
              <a:headEnd/>
              <a:tailEnd/>
            </a:ln>
          </p:spPr>
          <p:txBody>
            <a:bodyPr/>
            <a:lstStyle/>
            <a:p>
              <a:endParaRPr lang="zh-CN" altLang="en-US"/>
            </a:p>
          </p:txBody>
        </p:sp>
        <p:sp>
          <p:nvSpPr>
            <p:cNvPr id="43020" name="Line 13"/>
            <p:cNvSpPr>
              <a:spLocks noChangeShapeType="1"/>
            </p:cNvSpPr>
            <p:nvPr/>
          </p:nvSpPr>
          <p:spPr bwMode="auto">
            <a:xfrm>
              <a:off x="1770" y="1745"/>
              <a:ext cx="0" cy="1433"/>
            </a:xfrm>
            <a:prstGeom prst="line">
              <a:avLst/>
            </a:prstGeom>
            <a:noFill/>
            <a:ln w="114300">
              <a:solidFill>
                <a:srgbClr val="808080"/>
              </a:solidFill>
              <a:round/>
              <a:headEnd/>
              <a:tailEnd/>
            </a:ln>
          </p:spPr>
          <p:txBody>
            <a:bodyPr/>
            <a:lstStyle/>
            <a:p>
              <a:endParaRPr lang="zh-CN" altLang="en-US"/>
            </a:p>
          </p:txBody>
        </p:sp>
        <p:sp>
          <p:nvSpPr>
            <p:cNvPr id="43021" name="Line 14"/>
            <p:cNvSpPr>
              <a:spLocks noChangeShapeType="1"/>
            </p:cNvSpPr>
            <p:nvPr/>
          </p:nvSpPr>
          <p:spPr bwMode="auto">
            <a:xfrm>
              <a:off x="1929" y="1745"/>
              <a:ext cx="0" cy="1433"/>
            </a:xfrm>
            <a:prstGeom prst="line">
              <a:avLst/>
            </a:prstGeom>
            <a:noFill/>
            <a:ln w="114300">
              <a:solidFill>
                <a:srgbClr val="808080"/>
              </a:solidFill>
              <a:round/>
              <a:headEnd/>
              <a:tailEnd/>
            </a:ln>
          </p:spPr>
          <p:txBody>
            <a:bodyPr/>
            <a:lstStyle/>
            <a:p>
              <a:endParaRPr lang="zh-CN" altLang="en-US"/>
            </a:p>
          </p:txBody>
        </p:sp>
        <p:sp>
          <p:nvSpPr>
            <p:cNvPr id="43022" name="Line 15"/>
            <p:cNvSpPr>
              <a:spLocks noChangeShapeType="1"/>
            </p:cNvSpPr>
            <p:nvPr/>
          </p:nvSpPr>
          <p:spPr bwMode="auto">
            <a:xfrm>
              <a:off x="2088" y="1745"/>
              <a:ext cx="0" cy="1433"/>
            </a:xfrm>
            <a:prstGeom prst="line">
              <a:avLst/>
            </a:prstGeom>
            <a:noFill/>
            <a:ln w="114300">
              <a:solidFill>
                <a:srgbClr val="808080"/>
              </a:solidFill>
              <a:round/>
              <a:headEnd/>
              <a:tailEnd/>
            </a:ln>
          </p:spPr>
          <p:txBody>
            <a:bodyPr/>
            <a:lstStyle/>
            <a:p>
              <a:endParaRPr lang="zh-CN" altLang="en-US"/>
            </a:p>
          </p:txBody>
        </p:sp>
        <p:sp>
          <p:nvSpPr>
            <p:cNvPr id="43023" name="Line 16"/>
            <p:cNvSpPr>
              <a:spLocks noChangeShapeType="1"/>
            </p:cNvSpPr>
            <p:nvPr/>
          </p:nvSpPr>
          <p:spPr bwMode="auto">
            <a:xfrm>
              <a:off x="2248" y="1745"/>
              <a:ext cx="0" cy="1433"/>
            </a:xfrm>
            <a:prstGeom prst="line">
              <a:avLst/>
            </a:prstGeom>
            <a:noFill/>
            <a:ln w="114300">
              <a:solidFill>
                <a:srgbClr val="808080"/>
              </a:solidFill>
              <a:round/>
              <a:headEnd/>
              <a:tailEnd/>
            </a:ln>
          </p:spPr>
          <p:txBody>
            <a:bodyPr/>
            <a:lstStyle/>
            <a:p>
              <a:endParaRPr lang="zh-CN" altLang="en-US"/>
            </a:p>
          </p:txBody>
        </p:sp>
        <p:sp>
          <p:nvSpPr>
            <p:cNvPr id="43024" name="Line 17"/>
            <p:cNvSpPr>
              <a:spLocks noChangeShapeType="1"/>
            </p:cNvSpPr>
            <p:nvPr/>
          </p:nvSpPr>
          <p:spPr bwMode="auto">
            <a:xfrm>
              <a:off x="2407" y="1745"/>
              <a:ext cx="0" cy="1433"/>
            </a:xfrm>
            <a:prstGeom prst="line">
              <a:avLst/>
            </a:prstGeom>
            <a:noFill/>
            <a:ln w="114300">
              <a:solidFill>
                <a:srgbClr val="808080"/>
              </a:solidFill>
              <a:round/>
              <a:headEnd/>
              <a:tailEnd/>
            </a:ln>
          </p:spPr>
          <p:txBody>
            <a:bodyPr/>
            <a:lstStyle/>
            <a:p>
              <a:endParaRPr lang="zh-CN" altLang="en-US"/>
            </a:p>
          </p:txBody>
        </p:sp>
        <p:sp>
          <p:nvSpPr>
            <p:cNvPr id="43025" name="Line 18"/>
            <p:cNvSpPr>
              <a:spLocks noChangeShapeType="1"/>
            </p:cNvSpPr>
            <p:nvPr/>
          </p:nvSpPr>
          <p:spPr bwMode="auto">
            <a:xfrm>
              <a:off x="2566" y="1745"/>
              <a:ext cx="0" cy="1433"/>
            </a:xfrm>
            <a:prstGeom prst="line">
              <a:avLst/>
            </a:prstGeom>
            <a:noFill/>
            <a:ln w="114300">
              <a:solidFill>
                <a:srgbClr val="808080"/>
              </a:solidFill>
              <a:round/>
              <a:headEnd/>
              <a:tailEnd/>
            </a:ln>
          </p:spPr>
          <p:txBody>
            <a:bodyPr/>
            <a:lstStyle/>
            <a:p>
              <a:endParaRPr lang="zh-CN" altLang="en-US"/>
            </a:p>
          </p:txBody>
        </p:sp>
        <p:sp>
          <p:nvSpPr>
            <p:cNvPr id="43026" name="Line 19"/>
            <p:cNvSpPr>
              <a:spLocks noChangeShapeType="1"/>
            </p:cNvSpPr>
            <p:nvPr/>
          </p:nvSpPr>
          <p:spPr bwMode="auto">
            <a:xfrm>
              <a:off x="2726" y="1745"/>
              <a:ext cx="0" cy="1433"/>
            </a:xfrm>
            <a:prstGeom prst="line">
              <a:avLst/>
            </a:prstGeom>
            <a:noFill/>
            <a:ln w="114300">
              <a:solidFill>
                <a:srgbClr val="808080"/>
              </a:solidFill>
              <a:round/>
              <a:headEnd/>
              <a:tailEnd/>
            </a:ln>
          </p:spPr>
          <p:txBody>
            <a:bodyPr/>
            <a:lstStyle/>
            <a:p>
              <a:endParaRPr lang="zh-CN" altLang="en-US"/>
            </a:p>
          </p:txBody>
        </p:sp>
        <p:sp>
          <p:nvSpPr>
            <p:cNvPr id="43027" name="Line 20"/>
            <p:cNvSpPr>
              <a:spLocks noChangeShapeType="1"/>
            </p:cNvSpPr>
            <p:nvPr/>
          </p:nvSpPr>
          <p:spPr bwMode="auto">
            <a:xfrm>
              <a:off x="2885" y="1745"/>
              <a:ext cx="0" cy="1433"/>
            </a:xfrm>
            <a:prstGeom prst="line">
              <a:avLst/>
            </a:prstGeom>
            <a:noFill/>
            <a:ln w="114300">
              <a:solidFill>
                <a:srgbClr val="808080"/>
              </a:solidFill>
              <a:round/>
              <a:headEnd/>
              <a:tailEnd/>
            </a:ln>
          </p:spPr>
          <p:txBody>
            <a:bodyPr/>
            <a:lstStyle/>
            <a:p>
              <a:endParaRPr lang="zh-CN" altLang="en-US"/>
            </a:p>
          </p:txBody>
        </p:sp>
        <p:sp>
          <p:nvSpPr>
            <p:cNvPr id="43028" name="Line 21"/>
            <p:cNvSpPr>
              <a:spLocks noChangeShapeType="1"/>
            </p:cNvSpPr>
            <p:nvPr/>
          </p:nvSpPr>
          <p:spPr bwMode="auto">
            <a:xfrm>
              <a:off x="3044" y="1745"/>
              <a:ext cx="0" cy="1433"/>
            </a:xfrm>
            <a:prstGeom prst="line">
              <a:avLst/>
            </a:prstGeom>
            <a:noFill/>
            <a:ln w="114300">
              <a:solidFill>
                <a:srgbClr val="808080"/>
              </a:solidFill>
              <a:round/>
              <a:headEnd/>
              <a:tailEnd/>
            </a:ln>
          </p:spPr>
          <p:txBody>
            <a:bodyPr/>
            <a:lstStyle/>
            <a:p>
              <a:endParaRPr lang="zh-CN" altLang="en-US"/>
            </a:p>
          </p:txBody>
        </p:sp>
        <p:sp>
          <p:nvSpPr>
            <p:cNvPr id="43029" name="Line 22"/>
            <p:cNvSpPr>
              <a:spLocks noChangeShapeType="1"/>
            </p:cNvSpPr>
            <p:nvPr/>
          </p:nvSpPr>
          <p:spPr bwMode="auto">
            <a:xfrm>
              <a:off x="3204" y="1745"/>
              <a:ext cx="0" cy="1433"/>
            </a:xfrm>
            <a:prstGeom prst="line">
              <a:avLst/>
            </a:prstGeom>
            <a:noFill/>
            <a:ln w="114300">
              <a:solidFill>
                <a:srgbClr val="808080"/>
              </a:solidFill>
              <a:round/>
              <a:headEnd/>
              <a:tailEnd/>
            </a:ln>
          </p:spPr>
          <p:txBody>
            <a:bodyPr/>
            <a:lstStyle/>
            <a:p>
              <a:endParaRPr lang="zh-CN" altLang="en-US"/>
            </a:p>
          </p:txBody>
        </p:sp>
        <p:sp>
          <p:nvSpPr>
            <p:cNvPr id="43030" name="Line 23"/>
            <p:cNvSpPr>
              <a:spLocks noChangeShapeType="1"/>
            </p:cNvSpPr>
            <p:nvPr/>
          </p:nvSpPr>
          <p:spPr bwMode="auto">
            <a:xfrm>
              <a:off x="3363" y="1745"/>
              <a:ext cx="0" cy="1433"/>
            </a:xfrm>
            <a:prstGeom prst="line">
              <a:avLst/>
            </a:prstGeom>
            <a:noFill/>
            <a:ln w="114300">
              <a:solidFill>
                <a:srgbClr val="808080"/>
              </a:solidFill>
              <a:round/>
              <a:headEnd/>
              <a:tailEnd/>
            </a:ln>
          </p:spPr>
          <p:txBody>
            <a:bodyPr/>
            <a:lstStyle/>
            <a:p>
              <a:endParaRPr lang="zh-CN" altLang="en-US"/>
            </a:p>
          </p:txBody>
        </p:sp>
        <p:sp>
          <p:nvSpPr>
            <p:cNvPr id="43031" name="Line 24"/>
            <p:cNvSpPr>
              <a:spLocks noChangeShapeType="1"/>
            </p:cNvSpPr>
            <p:nvPr/>
          </p:nvSpPr>
          <p:spPr bwMode="auto">
            <a:xfrm>
              <a:off x="3522" y="1745"/>
              <a:ext cx="0" cy="1433"/>
            </a:xfrm>
            <a:prstGeom prst="line">
              <a:avLst/>
            </a:prstGeom>
            <a:noFill/>
            <a:ln w="114300">
              <a:solidFill>
                <a:srgbClr val="808080"/>
              </a:solidFill>
              <a:round/>
              <a:headEnd/>
              <a:tailEnd/>
            </a:ln>
          </p:spPr>
          <p:txBody>
            <a:bodyPr/>
            <a:lstStyle/>
            <a:p>
              <a:endParaRPr lang="zh-CN" altLang="en-US"/>
            </a:p>
          </p:txBody>
        </p:sp>
        <p:sp>
          <p:nvSpPr>
            <p:cNvPr id="43032" name="Line 25"/>
            <p:cNvSpPr>
              <a:spLocks noChangeShapeType="1"/>
            </p:cNvSpPr>
            <p:nvPr/>
          </p:nvSpPr>
          <p:spPr bwMode="auto">
            <a:xfrm>
              <a:off x="3682" y="1745"/>
              <a:ext cx="0" cy="1433"/>
            </a:xfrm>
            <a:prstGeom prst="line">
              <a:avLst/>
            </a:prstGeom>
            <a:noFill/>
            <a:ln w="114300">
              <a:solidFill>
                <a:srgbClr val="808080"/>
              </a:solidFill>
              <a:round/>
              <a:headEnd/>
              <a:tailEnd/>
            </a:ln>
          </p:spPr>
          <p:txBody>
            <a:bodyPr/>
            <a:lstStyle/>
            <a:p>
              <a:endParaRPr lang="zh-CN" altLang="en-US"/>
            </a:p>
          </p:txBody>
        </p:sp>
        <p:sp>
          <p:nvSpPr>
            <p:cNvPr id="43033" name="Line 26"/>
            <p:cNvSpPr>
              <a:spLocks noChangeShapeType="1"/>
            </p:cNvSpPr>
            <p:nvPr/>
          </p:nvSpPr>
          <p:spPr bwMode="auto">
            <a:xfrm>
              <a:off x="3841" y="1745"/>
              <a:ext cx="0" cy="1433"/>
            </a:xfrm>
            <a:prstGeom prst="line">
              <a:avLst/>
            </a:prstGeom>
            <a:noFill/>
            <a:ln w="114300">
              <a:solidFill>
                <a:srgbClr val="808080"/>
              </a:solidFill>
              <a:round/>
              <a:headEnd/>
              <a:tailEnd/>
            </a:ln>
          </p:spPr>
          <p:txBody>
            <a:bodyPr/>
            <a:lstStyle/>
            <a:p>
              <a:endParaRPr lang="zh-CN" altLang="en-US"/>
            </a:p>
          </p:txBody>
        </p:sp>
        <p:sp>
          <p:nvSpPr>
            <p:cNvPr id="43034" name="Line 27"/>
            <p:cNvSpPr>
              <a:spLocks noChangeShapeType="1"/>
            </p:cNvSpPr>
            <p:nvPr/>
          </p:nvSpPr>
          <p:spPr bwMode="auto">
            <a:xfrm>
              <a:off x="4000" y="1745"/>
              <a:ext cx="0" cy="1433"/>
            </a:xfrm>
            <a:prstGeom prst="line">
              <a:avLst/>
            </a:prstGeom>
            <a:noFill/>
            <a:ln w="114300">
              <a:solidFill>
                <a:srgbClr val="808080"/>
              </a:solidFill>
              <a:round/>
              <a:headEnd/>
              <a:tailEnd/>
            </a:ln>
          </p:spPr>
          <p:txBody>
            <a:bodyPr/>
            <a:lstStyle/>
            <a:p>
              <a:endParaRPr lang="zh-CN" altLang="en-US"/>
            </a:p>
          </p:txBody>
        </p:sp>
        <p:sp>
          <p:nvSpPr>
            <p:cNvPr id="43035" name="Line 28"/>
            <p:cNvSpPr>
              <a:spLocks noChangeShapeType="1"/>
            </p:cNvSpPr>
            <p:nvPr/>
          </p:nvSpPr>
          <p:spPr bwMode="auto">
            <a:xfrm>
              <a:off x="4160" y="1745"/>
              <a:ext cx="0" cy="1433"/>
            </a:xfrm>
            <a:prstGeom prst="line">
              <a:avLst/>
            </a:prstGeom>
            <a:noFill/>
            <a:ln w="114300">
              <a:solidFill>
                <a:srgbClr val="808080"/>
              </a:solidFill>
              <a:round/>
              <a:headEnd/>
              <a:tailEnd/>
            </a:ln>
          </p:spPr>
          <p:txBody>
            <a:bodyPr/>
            <a:lstStyle/>
            <a:p>
              <a:endParaRPr lang="zh-CN" altLang="en-US"/>
            </a:p>
          </p:txBody>
        </p:sp>
        <p:sp>
          <p:nvSpPr>
            <p:cNvPr id="43036" name="Line 29"/>
            <p:cNvSpPr>
              <a:spLocks noChangeShapeType="1"/>
            </p:cNvSpPr>
            <p:nvPr/>
          </p:nvSpPr>
          <p:spPr bwMode="auto">
            <a:xfrm>
              <a:off x="1610" y="1745"/>
              <a:ext cx="0" cy="1433"/>
            </a:xfrm>
            <a:prstGeom prst="line">
              <a:avLst/>
            </a:prstGeom>
            <a:noFill/>
            <a:ln w="114300">
              <a:solidFill>
                <a:srgbClr val="808080"/>
              </a:solidFill>
              <a:round/>
              <a:headEnd/>
              <a:tailEnd/>
            </a:ln>
          </p:spPr>
          <p:txBody>
            <a:bodyPr/>
            <a:lstStyle/>
            <a:p>
              <a:endParaRPr lang="zh-CN" altLang="en-US"/>
            </a:p>
          </p:txBody>
        </p:sp>
        <p:sp>
          <p:nvSpPr>
            <p:cNvPr id="43037" name="Line 30"/>
            <p:cNvSpPr>
              <a:spLocks noChangeShapeType="1"/>
            </p:cNvSpPr>
            <p:nvPr/>
          </p:nvSpPr>
          <p:spPr bwMode="auto">
            <a:xfrm>
              <a:off x="1292" y="1745"/>
              <a:ext cx="0" cy="1433"/>
            </a:xfrm>
            <a:prstGeom prst="line">
              <a:avLst/>
            </a:prstGeom>
            <a:noFill/>
            <a:ln w="38100">
              <a:solidFill>
                <a:srgbClr val="808080"/>
              </a:solidFill>
              <a:round/>
              <a:headEnd/>
              <a:tailEnd/>
            </a:ln>
          </p:spPr>
          <p:txBody>
            <a:bodyPr/>
            <a:lstStyle/>
            <a:p>
              <a:endParaRPr lang="zh-CN" altLang="en-US"/>
            </a:p>
          </p:txBody>
        </p:sp>
      </p:grpSp>
      <p:sp>
        <p:nvSpPr>
          <p:cNvPr id="43013" name="Line 12"/>
          <p:cNvSpPr>
            <a:spLocks noChangeShapeType="1"/>
          </p:cNvSpPr>
          <p:nvPr/>
        </p:nvSpPr>
        <p:spPr bwMode="auto">
          <a:xfrm>
            <a:off x="2101850" y="3124200"/>
            <a:ext cx="0" cy="2408238"/>
          </a:xfrm>
          <a:prstGeom prst="line">
            <a:avLst/>
          </a:prstGeom>
          <a:noFill/>
          <a:ln w="114300">
            <a:solidFill>
              <a:srgbClr val="808080"/>
            </a:solidFill>
            <a:round/>
            <a:headEnd/>
            <a:tailEnd/>
          </a:ln>
        </p:spPr>
        <p:txBody>
          <a:bodyPr/>
          <a:lstStyle/>
          <a:p>
            <a:endParaRPr lang="zh-CN" altLang="en-US"/>
          </a:p>
        </p:txBody>
      </p:sp>
      <p:sp>
        <p:nvSpPr>
          <p:cNvPr id="43014" name="Line 4"/>
          <p:cNvSpPr>
            <a:spLocks noChangeShapeType="1"/>
          </p:cNvSpPr>
          <p:nvPr/>
        </p:nvSpPr>
        <p:spPr bwMode="auto">
          <a:xfrm>
            <a:off x="6804025" y="3127375"/>
            <a:ext cx="0" cy="2376488"/>
          </a:xfrm>
          <a:prstGeom prst="line">
            <a:avLst/>
          </a:prstGeom>
          <a:noFill/>
          <a:ln w="25400">
            <a:solidFill>
              <a:srgbClr val="FF0000"/>
            </a:solidFill>
            <a:round/>
            <a:headEnd/>
            <a:tailEnd/>
          </a:ln>
        </p:spPr>
        <p:txBody>
          <a:bodyPr/>
          <a:lstStyle/>
          <a:p>
            <a:endParaRPr lang="zh-CN" altLang="en-US"/>
          </a:p>
        </p:txBody>
      </p:sp>
      <p:grpSp>
        <p:nvGrpSpPr>
          <p:cNvPr id="4" name="Group 32"/>
          <p:cNvGrpSpPr>
            <a:grpSpLocks/>
          </p:cNvGrpSpPr>
          <p:nvPr/>
        </p:nvGrpSpPr>
        <p:grpSpPr bwMode="auto">
          <a:xfrm>
            <a:off x="304800" y="2095500"/>
            <a:ext cx="4195763" cy="4608513"/>
            <a:chOff x="478" y="1933"/>
            <a:chExt cx="2652" cy="3039"/>
          </a:xfrm>
        </p:grpSpPr>
        <p:sp>
          <p:nvSpPr>
            <p:cNvPr id="43017" name="Line 33"/>
            <p:cNvSpPr>
              <a:spLocks noChangeShapeType="1"/>
            </p:cNvSpPr>
            <p:nvPr/>
          </p:nvSpPr>
          <p:spPr bwMode="auto">
            <a:xfrm>
              <a:off x="478" y="3430"/>
              <a:ext cx="2652" cy="0"/>
            </a:xfrm>
            <a:prstGeom prst="line">
              <a:avLst/>
            </a:prstGeom>
            <a:noFill/>
            <a:ln w="28575">
              <a:solidFill>
                <a:srgbClr val="000000"/>
              </a:solidFill>
              <a:prstDash val="dash"/>
              <a:round/>
              <a:headEnd/>
              <a:tailEnd/>
            </a:ln>
          </p:spPr>
          <p:txBody>
            <a:bodyPr/>
            <a:lstStyle/>
            <a:p>
              <a:endParaRPr lang="zh-CN" altLang="en-US"/>
            </a:p>
          </p:txBody>
        </p:sp>
        <p:sp>
          <p:nvSpPr>
            <p:cNvPr id="43018" name="Line 34"/>
            <p:cNvSpPr>
              <a:spLocks noChangeShapeType="1"/>
            </p:cNvSpPr>
            <p:nvPr/>
          </p:nvSpPr>
          <p:spPr bwMode="auto">
            <a:xfrm flipH="1">
              <a:off x="1570" y="1933"/>
              <a:ext cx="7" cy="3039"/>
            </a:xfrm>
            <a:prstGeom prst="line">
              <a:avLst/>
            </a:prstGeom>
            <a:noFill/>
            <a:ln w="28575">
              <a:solidFill>
                <a:srgbClr val="000000"/>
              </a:solidFill>
              <a:prstDash val="dash"/>
              <a:round/>
              <a:headEnd/>
              <a:tailEnd/>
            </a:ln>
          </p:spPr>
          <p:txBody>
            <a:bodyPr/>
            <a:lstStyle/>
            <a:p>
              <a:endParaRPr lang="zh-CN" altLang="en-US"/>
            </a:p>
          </p:txBody>
        </p:sp>
      </p:grpSp>
      <p:sp>
        <p:nvSpPr>
          <p:cNvPr id="43016" name="矩形 35"/>
          <p:cNvSpPr>
            <a:spLocks noChangeArrowheads="1"/>
          </p:cNvSpPr>
          <p:nvPr/>
        </p:nvSpPr>
        <p:spPr bwMode="auto">
          <a:xfrm>
            <a:off x="827088" y="692150"/>
            <a:ext cx="7416800" cy="831850"/>
          </a:xfrm>
          <a:prstGeom prst="rect">
            <a:avLst/>
          </a:prstGeom>
          <a:noFill/>
          <a:ln w="9525">
            <a:noFill/>
            <a:miter lim="800000"/>
            <a:headEnd/>
            <a:tailEnd/>
          </a:ln>
        </p:spPr>
        <p:txBody>
          <a:bodyPr>
            <a:spAutoFit/>
          </a:bodyPr>
          <a:lstStyle/>
          <a:p>
            <a:pPr>
              <a:buFont typeface="Wingdings" pitchFamily="2" charset="2"/>
              <a:buNone/>
            </a:pPr>
            <a:r>
              <a:rPr kumimoji="1" lang="zh-CN" altLang="en-US" sz="2400" b="1">
                <a:latin typeface="楷体_GB2312" pitchFamily="49" charset="-122"/>
                <a:ea typeface="楷体_GB2312" pitchFamily="49" charset="-122"/>
              </a:rPr>
              <a:t>（</a:t>
            </a:r>
            <a:r>
              <a:rPr kumimoji="1" lang="en-US" altLang="zh-CN" sz="2400">
                <a:latin typeface="楷体_GB2312" pitchFamily="49" charset="-122"/>
                <a:ea typeface="楷体_GB2312" pitchFamily="49" charset="-122"/>
              </a:rPr>
              <a:t>2</a:t>
            </a:r>
            <a:r>
              <a:rPr kumimoji="1" lang="zh-CN" altLang="en-US" sz="2400">
                <a:latin typeface="楷体_GB2312" pitchFamily="49" charset="-122"/>
                <a:ea typeface="楷体_GB2312" pitchFamily="49" charset="-122"/>
              </a:rPr>
              <a:t>）调节显微镜和钠光灯位置，能看清十字叉丝、干涉条纹、玻璃板交线和细丝，如下图所示</a:t>
            </a:r>
            <a:endParaRPr kumimoji="1" lang="en-US" altLang="zh-CN" sz="2400">
              <a:latin typeface="楷体_GB2312" pitchFamily="49" charset="-122"/>
              <a:ea typeface="楷体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0.01181 -2.60116E-6 L 0.05121 -2.60116E-6 " pathEditMode="relative" rAng="0" ptsTypes="AA">
                                      <p:cBhvr>
                                        <p:cTn id="10" dur="2000" fill="hold"/>
                                        <p:tgtEl>
                                          <p:spTgt spid="4"/>
                                        </p:tgtEl>
                                        <p:attrNameLst>
                                          <p:attrName>ppt_x</p:attrName>
                                          <p:attrName>ppt_y</p:attrName>
                                        </p:attrNameLst>
                                      </p:cBhvr>
                                      <p:rCtr x="31"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0.05121 -2.60116E-6 L 0.30121 -2.60116E-6 " pathEditMode="relative" rAng="0" ptsTypes="AA">
                                      <p:cBhvr>
                                        <p:cTn id="14" dur="5000" fill="hold"/>
                                        <p:tgtEl>
                                          <p:spTgt spid="4"/>
                                        </p:tgtEl>
                                        <p:attrNameLst>
                                          <p:attrName>ppt_x</p:attrName>
                                          <p:attrName>ppt_y</p:attrName>
                                        </p:attrNameLst>
                                      </p:cBhvr>
                                      <p:rCtr x="1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900113" y="620713"/>
            <a:ext cx="7010400" cy="838200"/>
          </a:xfrm>
        </p:spPr>
        <p:txBody>
          <a:bodyPr/>
          <a:lstStyle/>
          <a:p>
            <a:r>
              <a:rPr lang="zh-CN" altLang="en-US" b="1" smtClean="0">
                <a:latin typeface="宋体" charset="-122"/>
                <a:ea typeface="宋体" charset="-122"/>
              </a:rPr>
              <a:t>四、注 意 事 项</a:t>
            </a:r>
          </a:p>
        </p:txBody>
      </p:sp>
      <p:sp>
        <p:nvSpPr>
          <p:cNvPr id="11267" name="Rectangle 3"/>
          <p:cNvSpPr>
            <a:spLocks noGrp="1" noChangeArrowheads="1"/>
          </p:cNvSpPr>
          <p:nvPr>
            <p:ph type="subTitle" idx="1"/>
          </p:nvPr>
        </p:nvSpPr>
        <p:spPr>
          <a:xfrm>
            <a:off x="468313" y="1844675"/>
            <a:ext cx="7991475" cy="4392613"/>
          </a:xfrm>
        </p:spPr>
        <p:txBody>
          <a:bodyPr rtlCol="0">
            <a:normAutofit/>
          </a:bodyPr>
          <a:lstStyle/>
          <a:p>
            <a:pPr algn="just" fontAlgn="auto">
              <a:spcAft>
                <a:spcPts val="0"/>
              </a:spcAft>
              <a:buFont typeface="Wingdings 2"/>
              <a:buNone/>
              <a:defRPr/>
            </a:pPr>
            <a:r>
              <a:rPr lang="en-US" altLang="zh-CN" sz="2400" dirty="0" smtClean="0">
                <a:solidFill>
                  <a:schemeClr val="tx1"/>
                </a:solidFill>
                <a:latin typeface="+mn-ea"/>
              </a:rPr>
              <a:t>1.</a:t>
            </a:r>
            <a:r>
              <a:rPr lang="zh-CN" altLang="zh-CN" sz="2400" dirty="0" smtClean="0">
                <a:solidFill>
                  <a:schemeClr val="tx1"/>
                </a:solidFill>
                <a:latin typeface="+mn-ea"/>
              </a:rPr>
              <a:t>调节</a:t>
            </a:r>
            <a:r>
              <a:rPr lang="zh-CN" altLang="en-US" sz="2400" dirty="0" smtClean="0">
                <a:solidFill>
                  <a:schemeClr val="tx1"/>
                </a:solidFill>
                <a:latin typeface="+mn-ea"/>
              </a:rPr>
              <a:t>薄膜</a:t>
            </a:r>
            <a:r>
              <a:rPr lang="zh-CN" altLang="zh-CN" sz="2400" dirty="0" smtClean="0">
                <a:solidFill>
                  <a:schemeClr val="tx1"/>
                </a:solidFill>
                <a:latin typeface="+mn-ea"/>
              </a:rPr>
              <a:t>厚度时，螺旋不可旋得过紧，以免接触</a:t>
            </a:r>
            <a:r>
              <a:rPr lang="zh-CN" altLang="en-US" sz="2400" dirty="0" smtClean="0">
                <a:solidFill>
                  <a:schemeClr val="tx1"/>
                </a:solidFill>
                <a:latin typeface="+mn-ea"/>
              </a:rPr>
              <a:t>点</a:t>
            </a:r>
            <a:r>
              <a:rPr lang="zh-CN" altLang="zh-CN" sz="2400" dirty="0" smtClean="0">
                <a:solidFill>
                  <a:schemeClr val="tx1"/>
                </a:solidFill>
                <a:latin typeface="+mn-ea"/>
              </a:rPr>
              <a:t>压力</a:t>
            </a:r>
            <a:r>
              <a:rPr lang="en-US" altLang="zh-CN" sz="2400" dirty="0" smtClean="0">
                <a:solidFill>
                  <a:schemeClr val="tx1"/>
                </a:solidFill>
                <a:latin typeface="+mn-ea"/>
              </a:rPr>
              <a:t> </a:t>
            </a:r>
            <a:r>
              <a:rPr lang="zh-CN" altLang="zh-CN" sz="2400" dirty="0" smtClean="0">
                <a:solidFill>
                  <a:schemeClr val="tx1"/>
                </a:solidFill>
                <a:latin typeface="+mn-ea"/>
              </a:rPr>
              <a:t>过大引起</a:t>
            </a:r>
            <a:r>
              <a:rPr lang="zh-CN" altLang="en-US" sz="2400" dirty="0" smtClean="0">
                <a:solidFill>
                  <a:schemeClr val="tx1"/>
                </a:solidFill>
                <a:latin typeface="+mn-ea"/>
              </a:rPr>
              <a:t>镜面</a:t>
            </a:r>
            <a:r>
              <a:rPr lang="zh-CN" altLang="zh-CN" sz="2400" dirty="0" smtClean="0">
                <a:solidFill>
                  <a:schemeClr val="tx1"/>
                </a:solidFill>
                <a:latin typeface="+mn-ea"/>
              </a:rPr>
              <a:t>弹性形变</a:t>
            </a:r>
            <a:endParaRPr lang="en-US" altLang="zh-CN" sz="2400" dirty="0" smtClean="0">
              <a:solidFill>
                <a:schemeClr val="tx1"/>
              </a:solidFill>
              <a:latin typeface="+mn-ea"/>
            </a:endParaRPr>
          </a:p>
          <a:p>
            <a:pPr algn="just" fontAlgn="auto">
              <a:spcAft>
                <a:spcPts val="0"/>
              </a:spcAft>
              <a:buFont typeface="Wingdings 2"/>
              <a:buNone/>
              <a:defRPr/>
            </a:pPr>
            <a:endParaRPr lang="en-US" altLang="zh-CN" sz="2400" dirty="0" smtClean="0">
              <a:solidFill>
                <a:schemeClr val="tx1"/>
              </a:solidFill>
              <a:latin typeface="+mn-ea"/>
            </a:endParaRPr>
          </a:p>
          <a:p>
            <a:pPr algn="just" fontAlgn="auto">
              <a:spcAft>
                <a:spcPts val="0"/>
              </a:spcAft>
              <a:buFont typeface="Wingdings 2"/>
              <a:buNone/>
              <a:defRPr/>
            </a:pPr>
            <a:r>
              <a:rPr lang="en-US" altLang="zh-CN" sz="2400" dirty="0" smtClean="0">
                <a:solidFill>
                  <a:schemeClr val="tx1"/>
                </a:solidFill>
                <a:latin typeface="+mn-ea"/>
              </a:rPr>
              <a:t>2.</a:t>
            </a:r>
            <a:r>
              <a:rPr lang="zh-CN" altLang="zh-CN" sz="2400" dirty="0" smtClean="0">
                <a:solidFill>
                  <a:schemeClr val="tx1"/>
                </a:solidFill>
                <a:latin typeface="+mn-ea"/>
              </a:rPr>
              <a:t>调焦过程中应该先将读数显微镜调下，然后向上调焦，以免压坏牛顿环</a:t>
            </a:r>
            <a:r>
              <a:rPr lang="zh-CN" altLang="en-US" sz="2400" dirty="0" smtClean="0">
                <a:solidFill>
                  <a:schemeClr val="tx1"/>
                </a:solidFill>
                <a:latin typeface="+mn-ea"/>
              </a:rPr>
              <a:t>仪</a:t>
            </a:r>
            <a:r>
              <a:rPr lang="zh-CN" altLang="zh-CN" sz="2400" dirty="0" smtClean="0">
                <a:solidFill>
                  <a:schemeClr val="tx1"/>
                </a:solidFill>
                <a:latin typeface="+mn-ea"/>
              </a:rPr>
              <a:t>和劈尖。</a:t>
            </a:r>
            <a:r>
              <a:rPr lang="en-US" altLang="zh-CN" sz="2400" dirty="0" smtClean="0">
                <a:solidFill>
                  <a:schemeClr val="tx1"/>
                </a:solidFill>
                <a:latin typeface="+mn-ea"/>
              </a:rPr>
              <a:t> </a:t>
            </a:r>
          </a:p>
          <a:p>
            <a:pPr algn="just" fontAlgn="auto">
              <a:spcAft>
                <a:spcPts val="0"/>
              </a:spcAft>
              <a:buFont typeface="Wingdings 2"/>
              <a:buNone/>
              <a:defRPr/>
            </a:pPr>
            <a:endParaRPr lang="en-US" altLang="zh-CN" sz="2400" dirty="0" smtClean="0">
              <a:solidFill>
                <a:schemeClr val="tx1"/>
              </a:solidFill>
              <a:latin typeface="+mn-ea"/>
            </a:endParaRPr>
          </a:p>
          <a:p>
            <a:pPr algn="just" fontAlgn="auto">
              <a:spcAft>
                <a:spcPts val="0"/>
              </a:spcAft>
              <a:buFont typeface="Wingdings 2"/>
              <a:buNone/>
              <a:defRPr/>
            </a:pPr>
            <a:r>
              <a:rPr lang="en-US" altLang="zh-CN" sz="2400" dirty="0" smtClean="0">
                <a:solidFill>
                  <a:schemeClr val="tx1"/>
                </a:solidFill>
                <a:latin typeface="+mn-ea"/>
              </a:rPr>
              <a:t>3.</a:t>
            </a:r>
            <a:r>
              <a:rPr lang="zh-CN" altLang="zh-CN" sz="2400" dirty="0" smtClean="0">
                <a:solidFill>
                  <a:schemeClr val="tx1"/>
                </a:solidFill>
                <a:latin typeface="+mn-ea"/>
              </a:rPr>
              <a:t>在测量劈尖干涉条纹的间距</a:t>
            </a:r>
            <a:r>
              <a:rPr lang="zh-CN" altLang="en-US" sz="2400" dirty="0" smtClean="0">
                <a:solidFill>
                  <a:schemeClr val="tx1"/>
                </a:solidFill>
                <a:latin typeface="+mn-ea"/>
              </a:rPr>
              <a:t>（或垂直距离）</a:t>
            </a:r>
            <a:r>
              <a:rPr lang="en-US" altLang="zh-CN" sz="2400" i="1" dirty="0" smtClean="0">
                <a:solidFill>
                  <a:schemeClr val="tx1"/>
                </a:solidFill>
                <a:latin typeface="+mn-ea"/>
              </a:rPr>
              <a:t>L</a:t>
            </a:r>
            <a:r>
              <a:rPr lang="en-US" altLang="zh-CN" sz="2400" baseline="-25000" dirty="0" smtClean="0">
                <a:solidFill>
                  <a:schemeClr val="tx1"/>
                </a:solidFill>
                <a:latin typeface="+mn-ea"/>
              </a:rPr>
              <a:t>0</a:t>
            </a:r>
            <a:r>
              <a:rPr lang="zh-CN" altLang="zh-CN" sz="2400" dirty="0" smtClean="0">
                <a:solidFill>
                  <a:schemeClr val="tx1"/>
                </a:solidFill>
                <a:latin typeface="+mn-ea"/>
              </a:rPr>
              <a:t>时，纵丝每次应与明、暗条纹的交界线重合；测量劈尖长度</a:t>
            </a:r>
            <a:r>
              <a:rPr lang="en-US" altLang="zh-CN" sz="2400" i="1" dirty="0" smtClean="0">
                <a:solidFill>
                  <a:schemeClr val="tx1"/>
                </a:solidFill>
                <a:latin typeface="+mn-ea"/>
              </a:rPr>
              <a:t>L</a:t>
            </a:r>
            <a:r>
              <a:rPr lang="zh-CN" altLang="zh-CN" sz="2400" dirty="0" smtClean="0">
                <a:solidFill>
                  <a:schemeClr val="tx1"/>
                </a:solidFill>
                <a:latin typeface="+mn-ea"/>
              </a:rPr>
              <a:t>时，劈尖棱边和纸片处均以内侧位置为准。 </a:t>
            </a:r>
          </a:p>
          <a:p>
            <a:pPr fontAlgn="auto">
              <a:spcAft>
                <a:spcPts val="0"/>
              </a:spcAft>
              <a:buFont typeface="Wingdings 2"/>
              <a:buNone/>
              <a:defRPr/>
            </a:pPr>
            <a:endParaRPr lang="zh-CN" altLang="en-US" sz="2400" b="1" dirty="0">
              <a:latin typeface="宋体" charset="-122"/>
            </a:endParaRPr>
          </a:p>
        </p:txBody>
      </p:sp>
    </p:spTree>
  </p:cSld>
  <p:clrMapOvr>
    <a:masterClrMapping/>
  </p:clrMapOvr>
  <p:transition spd="med">
    <p:split dir="in"/>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188" y="981075"/>
            <a:ext cx="7489825" cy="4892675"/>
          </a:xfrm>
          <a:prstGeom prst="rect">
            <a:avLst/>
          </a:prstGeom>
        </p:spPr>
        <p:txBody>
          <a:bodyPr>
            <a:spAutoFit/>
          </a:bodyPr>
          <a:lstStyle/>
          <a:p>
            <a:pPr fontAlgn="auto">
              <a:spcBef>
                <a:spcPts val="0"/>
              </a:spcBef>
              <a:spcAft>
                <a:spcPts val="0"/>
              </a:spcAft>
              <a:defRPr/>
            </a:pPr>
            <a:r>
              <a:rPr lang="en-US" altLang="zh-CN" sz="2400" dirty="0">
                <a:latin typeface="+mn-ea"/>
                <a:ea typeface="+mn-ea"/>
              </a:rPr>
              <a:t>4.</a:t>
            </a:r>
            <a:r>
              <a:rPr lang="zh-CN" altLang="zh-CN" sz="2400" dirty="0">
                <a:latin typeface="+mn-ea"/>
                <a:ea typeface="+mn-ea"/>
              </a:rPr>
              <a:t> 读数显微镜的量程较短（</a:t>
            </a:r>
            <a:r>
              <a:rPr lang="en-US" altLang="zh-CN" sz="2400" dirty="0">
                <a:latin typeface="+mn-ea"/>
                <a:ea typeface="+mn-ea"/>
              </a:rPr>
              <a:t>5cm</a:t>
            </a:r>
            <a:r>
              <a:rPr lang="zh-CN" altLang="zh-CN" sz="2400" dirty="0">
                <a:latin typeface="+mn-ea"/>
                <a:ea typeface="+mn-ea"/>
              </a:rPr>
              <a:t>左右），每次测量前均应将显微镜镜筒放置在主刻度尺的适当位置，以避免未测量完成而镜筒却已移到了主刻度尺的端头</a:t>
            </a:r>
            <a:r>
              <a:rPr lang="zh-CN" altLang="en-US" sz="2400" dirty="0">
                <a:latin typeface="+mn-ea"/>
                <a:ea typeface="+mn-ea"/>
              </a:rPr>
              <a:t>。</a:t>
            </a:r>
            <a:endParaRPr lang="en-US" altLang="zh-CN" sz="2400" dirty="0">
              <a:latin typeface="+mn-ea"/>
              <a:ea typeface="+mn-ea"/>
            </a:endParaRPr>
          </a:p>
          <a:p>
            <a:pPr fontAlgn="auto">
              <a:spcBef>
                <a:spcPts val="0"/>
              </a:spcBef>
              <a:spcAft>
                <a:spcPts val="0"/>
              </a:spcAft>
              <a:defRPr/>
            </a:pPr>
            <a:endParaRPr lang="en-US" altLang="zh-CN" sz="2400" dirty="0">
              <a:latin typeface="+mn-ea"/>
              <a:ea typeface="+mn-ea"/>
            </a:endParaRPr>
          </a:p>
          <a:p>
            <a:pPr algn="just" fontAlgn="auto">
              <a:spcBef>
                <a:spcPts val="0"/>
              </a:spcBef>
              <a:spcAft>
                <a:spcPts val="0"/>
              </a:spcAft>
              <a:defRPr/>
            </a:pPr>
            <a:r>
              <a:rPr lang="en-US" altLang="zh-CN" sz="2400" dirty="0">
                <a:latin typeface="+mn-ea"/>
                <a:ea typeface="+mn-ea"/>
              </a:rPr>
              <a:t>5.</a:t>
            </a:r>
            <a:r>
              <a:rPr lang="zh-CN" altLang="en-US" sz="2400" dirty="0">
                <a:latin typeface="+mn-ea"/>
                <a:ea typeface="+mn-ea"/>
              </a:rPr>
              <a:t>测量读数时，为避免转动部件的螺纹间隙产生的空程误差，测微鼓轮只能向一个方向旋转，中途不可倒转。</a:t>
            </a:r>
            <a:endParaRPr lang="en-US" altLang="zh-CN" sz="2400" dirty="0">
              <a:latin typeface="+mn-ea"/>
              <a:ea typeface="+mn-ea"/>
            </a:endParaRPr>
          </a:p>
          <a:p>
            <a:pPr algn="just" fontAlgn="auto">
              <a:spcBef>
                <a:spcPts val="0"/>
              </a:spcBef>
              <a:spcAft>
                <a:spcPts val="0"/>
              </a:spcAft>
              <a:defRPr/>
            </a:pPr>
            <a:endParaRPr lang="zh-CN" altLang="en-US" sz="2400" dirty="0">
              <a:latin typeface="+mn-ea"/>
              <a:ea typeface="+mn-ea"/>
            </a:endParaRPr>
          </a:p>
          <a:p>
            <a:pPr algn="just" fontAlgn="auto">
              <a:spcBef>
                <a:spcPts val="0"/>
              </a:spcBef>
              <a:spcAft>
                <a:spcPts val="0"/>
              </a:spcAft>
              <a:defRPr/>
            </a:pPr>
            <a:r>
              <a:rPr lang="en-US" altLang="zh-CN" sz="2400" dirty="0">
                <a:latin typeface="+mn-ea"/>
                <a:ea typeface="+mn-ea"/>
              </a:rPr>
              <a:t>6.</a:t>
            </a:r>
            <a:r>
              <a:rPr lang="zh-CN" altLang="en-US" sz="2400" dirty="0">
                <a:latin typeface="+mn-ea"/>
                <a:ea typeface="+mn-ea"/>
              </a:rPr>
              <a:t>在数条纹的过程中发现条纹数错，必须重测。</a:t>
            </a:r>
          </a:p>
          <a:p>
            <a:pPr fontAlgn="auto">
              <a:spcBef>
                <a:spcPts val="0"/>
              </a:spcBef>
              <a:spcAft>
                <a:spcPts val="0"/>
              </a:spcAft>
              <a:defRPr/>
            </a:pPr>
            <a:endParaRPr lang="en-US" altLang="zh-CN" sz="2400" dirty="0">
              <a:latin typeface="+mn-ea"/>
              <a:ea typeface="+mn-ea"/>
            </a:endParaRPr>
          </a:p>
          <a:p>
            <a:pPr fontAlgn="auto">
              <a:spcBef>
                <a:spcPts val="0"/>
              </a:spcBef>
              <a:spcAft>
                <a:spcPts val="0"/>
              </a:spcAft>
              <a:defRPr/>
            </a:pPr>
            <a:r>
              <a:rPr lang="en-US" altLang="zh-CN" sz="2400" dirty="0">
                <a:latin typeface="+mn-ea"/>
                <a:ea typeface="+mn-ea"/>
              </a:rPr>
              <a:t>7.</a:t>
            </a:r>
            <a:r>
              <a:rPr lang="zh-CN" altLang="zh-CN" sz="2400" dirty="0">
                <a:latin typeface="+mn-ea"/>
                <a:ea typeface="+mn-ea"/>
              </a:rPr>
              <a:t>实验完毕应将牛顿环仪</a:t>
            </a:r>
            <a:r>
              <a:rPr lang="zh-CN" altLang="en-US" sz="2400" dirty="0">
                <a:latin typeface="+mn-ea"/>
                <a:ea typeface="+mn-ea"/>
              </a:rPr>
              <a:t>和劈尖</a:t>
            </a:r>
            <a:r>
              <a:rPr lang="zh-CN" altLang="zh-CN" sz="2400" dirty="0">
                <a:latin typeface="+mn-ea"/>
                <a:ea typeface="+mn-ea"/>
              </a:rPr>
              <a:t>上的螺旋松开，以免</a:t>
            </a:r>
            <a:r>
              <a:rPr lang="zh-CN" altLang="en-US" sz="2400" dirty="0">
                <a:latin typeface="+mn-ea"/>
                <a:ea typeface="+mn-ea"/>
              </a:rPr>
              <a:t>发生</a:t>
            </a:r>
            <a:r>
              <a:rPr lang="zh-CN" altLang="zh-CN" sz="2400" dirty="0">
                <a:latin typeface="+mn-ea"/>
                <a:ea typeface="+mn-ea"/>
              </a:rPr>
              <a:t>变形。 </a:t>
            </a:r>
          </a:p>
          <a:p>
            <a:pPr fontAlgn="auto">
              <a:spcBef>
                <a:spcPts val="0"/>
              </a:spcBef>
              <a:spcAft>
                <a:spcPts val="0"/>
              </a:spcAft>
              <a:defRPr/>
            </a:pPr>
            <a:endParaRPr lang="zh-CN" altLang="zh-CN" sz="2400" dirty="0">
              <a:latin typeface="+mn-ea"/>
              <a:ea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1"/>
          <p:cNvSpPr>
            <a:spLocks noChangeArrowheads="1"/>
          </p:cNvSpPr>
          <p:nvPr/>
        </p:nvSpPr>
        <p:spPr bwMode="auto">
          <a:xfrm>
            <a:off x="3059113" y="620713"/>
            <a:ext cx="3287712" cy="769937"/>
          </a:xfrm>
          <a:prstGeom prst="rect">
            <a:avLst/>
          </a:prstGeom>
          <a:noFill/>
          <a:ln w="9525">
            <a:noFill/>
            <a:miter lim="800000"/>
            <a:headEnd/>
            <a:tailEnd/>
          </a:ln>
        </p:spPr>
        <p:txBody>
          <a:bodyPr>
            <a:spAutoFit/>
          </a:bodyPr>
          <a:lstStyle/>
          <a:p>
            <a:r>
              <a:rPr lang="zh-CN" altLang="en-US" sz="4400" b="1">
                <a:latin typeface="宋体" charset="-122"/>
              </a:rPr>
              <a:t>五、</a:t>
            </a:r>
            <a:r>
              <a:rPr lang="zh-CN" altLang="zh-CN" sz="4400" b="1">
                <a:latin typeface="宋体" charset="-122"/>
              </a:rPr>
              <a:t>思考题 </a:t>
            </a:r>
            <a:endParaRPr lang="zh-CN" altLang="en-US" sz="4400">
              <a:latin typeface="宋体" charset="-122"/>
            </a:endParaRPr>
          </a:p>
        </p:txBody>
      </p:sp>
      <p:sp>
        <p:nvSpPr>
          <p:cNvPr id="46082" name="Rectangle 1"/>
          <p:cNvSpPr>
            <a:spLocks noChangeArrowheads="1"/>
          </p:cNvSpPr>
          <p:nvPr/>
        </p:nvSpPr>
        <p:spPr bwMode="auto">
          <a:xfrm>
            <a:off x="468313" y="1792288"/>
            <a:ext cx="7920037" cy="3416300"/>
          </a:xfrm>
          <a:prstGeom prst="rect">
            <a:avLst/>
          </a:prstGeom>
          <a:noFill/>
          <a:ln w="9525">
            <a:noFill/>
            <a:miter lim="800000"/>
            <a:headEnd/>
            <a:tailEnd/>
          </a:ln>
        </p:spPr>
        <p:txBody>
          <a:bodyPr anchor="ctr">
            <a:spAutoFit/>
          </a:bodyPr>
          <a:lstStyle/>
          <a:p>
            <a:pPr indent="228600"/>
            <a:r>
              <a:rPr lang="en-US" altLang="zh-CN" sz="2400">
                <a:solidFill>
                  <a:srgbClr val="000000"/>
                </a:solidFill>
                <a:cs typeface="Times New Roman" pitchFamily="18" charset="0"/>
              </a:rPr>
              <a:t>1</a:t>
            </a:r>
            <a:r>
              <a:rPr lang="zh-CN" altLang="en-US" sz="2400">
                <a:solidFill>
                  <a:srgbClr val="000000"/>
                </a:solidFill>
                <a:latin typeface="宋体" charset="-122"/>
                <a:cs typeface="黑体" pitchFamily="2" charset="-122"/>
              </a:rPr>
              <a:t>．从牛顿环仪透射出到环底的光能形成干涉条纹吗？如果能形成干涉环，则与反射光形成的条纹有何不同？ </a:t>
            </a:r>
            <a:endParaRPr lang="en-US" altLang="zh-CN" sz="2400">
              <a:solidFill>
                <a:srgbClr val="000000"/>
              </a:solidFill>
              <a:latin typeface="宋体" charset="-122"/>
              <a:cs typeface="黑体" pitchFamily="2" charset="-122"/>
            </a:endParaRPr>
          </a:p>
          <a:p>
            <a:pPr indent="228600"/>
            <a:endParaRPr lang="zh-CN" altLang="en-US" sz="2400"/>
          </a:p>
          <a:p>
            <a:pPr indent="228600" eaLnBrk="0" hangingPunct="0"/>
            <a:r>
              <a:rPr lang="en-US" altLang="zh-CN" sz="2400">
                <a:solidFill>
                  <a:srgbClr val="000000"/>
                </a:solidFill>
              </a:rPr>
              <a:t>2</a:t>
            </a:r>
            <a:r>
              <a:rPr lang="zh-CN" altLang="en-US" sz="2400">
                <a:solidFill>
                  <a:srgbClr val="000000"/>
                </a:solidFill>
                <a:latin typeface="宋体" charset="-122"/>
              </a:rPr>
              <a:t>．实验中为什么要测牛顿环直径，而不测其半径？ </a:t>
            </a:r>
            <a:endParaRPr lang="en-US" altLang="zh-CN" sz="2400">
              <a:solidFill>
                <a:srgbClr val="000000"/>
              </a:solidFill>
              <a:latin typeface="宋体" charset="-122"/>
            </a:endParaRPr>
          </a:p>
          <a:p>
            <a:pPr indent="228600" eaLnBrk="0" hangingPunct="0"/>
            <a:endParaRPr lang="zh-CN" altLang="en-US" sz="2400"/>
          </a:p>
          <a:p>
            <a:pPr indent="228600" eaLnBrk="0" hangingPunct="0"/>
            <a:r>
              <a:rPr lang="en-US" altLang="zh-CN" sz="2400">
                <a:solidFill>
                  <a:srgbClr val="000000"/>
                </a:solidFill>
              </a:rPr>
              <a:t>3</a:t>
            </a:r>
            <a:r>
              <a:rPr lang="zh-CN" altLang="en-US" sz="2400">
                <a:solidFill>
                  <a:srgbClr val="000000"/>
                </a:solidFill>
                <a:latin typeface="宋体" charset="-122"/>
              </a:rPr>
              <a:t>．在使用读数显微镜时，怎样判断是否消除了视差？使用时最主要的注意事项是什么？ </a:t>
            </a:r>
            <a:endParaRPr lang="en-US" altLang="zh-CN" sz="2400">
              <a:solidFill>
                <a:srgbClr val="000000"/>
              </a:solidFill>
              <a:latin typeface="宋体" charset="-122"/>
            </a:endParaRPr>
          </a:p>
          <a:p>
            <a:pPr indent="228600" eaLnBrk="0" hangingPunct="0"/>
            <a:endParaRPr lang="zh-CN" altLang="en-US" sz="2400"/>
          </a:p>
          <a:p>
            <a:pPr indent="228600" eaLnBrk="0" hangingPunct="0"/>
            <a:r>
              <a:rPr lang="en-US" altLang="zh-CN" sz="2400">
                <a:latin typeface="宋体" charset="-122"/>
              </a:rPr>
              <a:t>4</a:t>
            </a:r>
            <a:r>
              <a:rPr lang="zh-CN" altLang="en-US" sz="2400">
                <a:latin typeface="宋体" charset="-122"/>
              </a:rPr>
              <a:t>．如何用劈尖干涉检验光学平面的表面质量？</a:t>
            </a:r>
            <a:endParaRPr lang="zh-CN" alt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188" y="476250"/>
            <a:ext cx="8229600" cy="1143000"/>
          </a:xfrm>
        </p:spPr>
        <p:txBody>
          <a:bodyPr rtlCol="0">
            <a:normAutofit/>
          </a:bodyPr>
          <a:lstStyle/>
          <a:p>
            <a:pPr fontAlgn="auto">
              <a:spcAft>
                <a:spcPts val="0"/>
              </a:spcAft>
              <a:defRPr/>
            </a:pPr>
            <a:r>
              <a:rPr lang="zh-CN" altLang="en-US" b="1" dirty="0" smtClean="0">
                <a:latin typeface="宋体" pitchFamily="2" charset="-122"/>
                <a:ea typeface="宋体" pitchFamily="2" charset="-122"/>
                <a:cs typeface="+mn-cs"/>
              </a:rPr>
              <a:t>二、实验原理</a:t>
            </a:r>
            <a:endParaRPr lang="zh-CN" altLang="en-US" b="1" dirty="0">
              <a:latin typeface="宋体" pitchFamily="2" charset="-122"/>
              <a:ea typeface="宋体" pitchFamily="2" charset="-122"/>
              <a:cs typeface="+mn-cs"/>
            </a:endParaRPr>
          </a:p>
        </p:txBody>
      </p:sp>
      <p:sp>
        <p:nvSpPr>
          <p:cNvPr id="7" name="矩形 6"/>
          <p:cNvSpPr/>
          <p:nvPr/>
        </p:nvSpPr>
        <p:spPr>
          <a:xfrm>
            <a:off x="1619250" y="2133600"/>
            <a:ext cx="5256213" cy="3286125"/>
          </a:xfrm>
          <a:prstGeom prst="rect">
            <a:avLst/>
          </a:prstGeom>
        </p:spPr>
        <p:txBody>
          <a:bodyPr>
            <a:spAutoFit/>
          </a:bodyPr>
          <a:lstStyle/>
          <a:p>
            <a:pPr fontAlgn="auto">
              <a:spcBef>
                <a:spcPts val="0"/>
              </a:spcBef>
              <a:spcAft>
                <a:spcPts val="0"/>
              </a:spcAft>
              <a:defRPr/>
            </a:pPr>
            <a:r>
              <a:rPr lang="en-US" altLang="zh-CN" sz="2400" b="1" dirty="0">
                <a:latin typeface="宋体" charset="-122"/>
                <a:ea typeface="+mn-ea"/>
              </a:rPr>
              <a:t>1.</a:t>
            </a:r>
            <a:r>
              <a:rPr lang="zh-CN" altLang="en-US" sz="2400" b="1" dirty="0">
                <a:latin typeface="宋体" charset="-122"/>
                <a:ea typeface="+mn-ea"/>
              </a:rPr>
              <a:t>用牛顿环测透镜的曲率半径</a:t>
            </a:r>
            <a:r>
              <a:rPr lang="zh-CN" altLang="en-US" sz="2400" b="1" dirty="0">
                <a:latin typeface="宋体" pitchFamily="2" charset="-122"/>
                <a:ea typeface="+mn-ea"/>
              </a:rPr>
              <a:t>原理</a:t>
            </a:r>
            <a:endParaRPr lang="en-US" altLang="zh-CN" sz="2400" b="1" dirty="0">
              <a:latin typeface="宋体" pitchFamily="2" charset="-122"/>
              <a:ea typeface="+mn-ea"/>
            </a:endParaRPr>
          </a:p>
          <a:p>
            <a:pPr fontAlgn="auto">
              <a:spcBef>
                <a:spcPts val="0"/>
              </a:spcBef>
              <a:spcAft>
                <a:spcPts val="0"/>
              </a:spcAft>
              <a:defRPr/>
            </a:pPr>
            <a:endParaRPr lang="en-US" altLang="zh-CN" sz="2400" b="1" dirty="0">
              <a:latin typeface="宋体" pitchFamily="2" charset="-122"/>
              <a:ea typeface="+mn-ea"/>
            </a:endParaRPr>
          </a:p>
          <a:p>
            <a:pPr fontAlgn="auto">
              <a:spcBef>
                <a:spcPts val="0"/>
              </a:spcBef>
              <a:spcAft>
                <a:spcPts val="0"/>
              </a:spcAft>
              <a:defRPr/>
            </a:pPr>
            <a:endParaRPr lang="en-US" altLang="zh-CN" sz="2400" b="1" dirty="0">
              <a:latin typeface="宋体" pitchFamily="2" charset="-122"/>
              <a:ea typeface="+mn-ea"/>
            </a:endParaRPr>
          </a:p>
          <a:p>
            <a:pPr fontAlgn="auto">
              <a:spcBef>
                <a:spcPts val="0"/>
              </a:spcBef>
              <a:spcAft>
                <a:spcPts val="0"/>
              </a:spcAft>
              <a:defRPr/>
            </a:pPr>
            <a:endParaRPr lang="en-US" altLang="zh-CN" sz="2400" b="1" dirty="0">
              <a:latin typeface="宋体" pitchFamily="2" charset="-122"/>
              <a:ea typeface="+mn-ea"/>
            </a:endParaRPr>
          </a:p>
          <a:p>
            <a:pPr fontAlgn="auto">
              <a:spcBef>
                <a:spcPts val="0"/>
              </a:spcBef>
              <a:spcAft>
                <a:spcPts val="0"/>
              </a:spcAft>
              <a:defRPr/>
            </a:pPr>
            <a:endParaRPr lang="en-US" altLang="zh-CN" sz="2400" b="1" dirty="0">
              <a:latin typeface="宋体" pitchFamily="2" charset="-122"/>
              <a:ea typeface="+mn-ea"/>
            </a:endParaRPr>
          </a:p>
          <a:p>
            <a:pPr fontAlgn="auto">
              <a:spcBef>
                <a:spcPts val="0"/>
              </a:spcBef>
              <a:spcAft>
                <a:spcPts val="0"/>
              </a:spcAft>
              <a:defRPr/>
            </a:pPr>
            <a:endParaRPr lang="en-US" altLang="zh-CN" sz="2400" b="1" dirty="0">
              <a:latin typeface="宋体" pitchFamily="2" charset="-122"/>
              <a:ea typeface="+mn-ea"/>
            </a:endParaRPr>
          </a:p>
          <a:p>
            <a:pPr fontAlgn="auto">
              <a:spcBef>
                <a:spcPts val="0"/>
              </a:spcBef>
              <a:spcAft>
                <a:spcPts val="0"/>
              </a:spcAft>
              <a:defRPr/>
            </a:pPr>
            <a:r>
              <a:rPr kumimoji="1" lang="en-US" altLang="zh-CN" sz="2400" b="1" dirty="0">
                <a:latin typeface="宋体" charset="-122"/>
                <a:ea typeface="+mn-ea"/>
              </a:rPr>
              <a:t>2.</a:t>
            </a:r>
            <a:r>
              <a:rPr kumimoji="1" lang="zh-CN" altLang="en-US" sz="2400" b="1" dirty="0">
                <a:latin typeface="宋体" charset="-122"/>
                <a:ea typeface="+mn-ea"/>
              </a:rPr>
              <a:t>用劈尖测细丝直径原理</a:t>
            </a:r>
            <a:endParaRPr lang="zh-CN" altLang="en-US" sz="2400" dirty="0">
              <a:latin typeface="+mn-lt"/>
              <a:ea typeface="+mn-ea"/>
            </a:endParaRPr>
          </a:p>
          <a:p>
            <a:pPr marL="342900" indent="-342900" fontAlgn="auto">
              <a:lnSpc>
                <a:spcPct val="90000"/>
              </a:lnSpc>
              <a:spcBef>
                <a:spcPct val="20000"/>
              </a:spcBef>
              <a:spcAft>
                <a:spcPts val="0"/>
              </a:spcAft>
              <a:defRPr/>
            </a:pPr>
            <a:endParaRPr lang="en-US" altLang="zh-CN" b="1" dirty="0">
              <a:latin typeface="宋体" pitchFamily="2" charset="-122"/>
              <a:ea typeface="+mn-ea"/>
            </a:endParaRPr>
          </a:p>
          <a:p>
            <a:pPr marL="342900" indent="-342900" fontAlgn="auto">
              <a:lnSpc>
                <a:spcPct val="90000"/>
              </a:lnSpc>
              <a:spcBef>
                <a:spcPct val="20000"/>
              </a:spcBef>
              <a:spcAft>
                <a:spcPts val="0"/>
              </a:spcAft>
              <a:defRPr/>
            </a:pPr>
            <a:endParaRPr lang="zh-CN" altLang="en-US" b="1" dirty="0">
              <a:latin typeface="宋体" pitchFamily="2" charset="-122"/>
              <a:ea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Rot="1" noChangeArrowheads="1"/>
          </p:cNvSpPr>
          <p:nvPr>
            <p:ph type="title"/>
          </p:nvPr>
        </p:nvSpPr>
        <p:spPr/>
        <p:txBody>
          <a:bodyPr rtlCol="0">
            <a:normAutofit/>
          </a:bodyPr>
          <a:lstStyle/>
          <a:p>
            <a:pPr marL="342900" indent="-342900" algn="l" fontAlgn="auto">
              <a:lnSpc>
                <a:spcPct val="90000"/>
              </a:lnSpc>
              <a:spcBef>
                <a:spcPct val="20000"/>
              </a:spcBef>
              <a:spcAft>
                <a:spcPts val="0"/>
              </a:spcAft>
              <a:defRPr/>
            </a:pPr>
            <a:r>
              <a:rPr lang="en-US" altLang="zh-CN" sz="3200" b="1" dirty="0" smtClean="0">
                <a:latin typeface="宋体" pitchFamily="2" charset="-122"/>
                <a:ea typeface="宋体" pitchFamily="2" charset="-122"/>
                <a:cs typeface="+mj-cs"/>
              </a:rPr>
              <a:t>1.</a:t>
            </a:r>
            <a:r>
              <a:rPr lang="zh-CN" altLang="en-US" sz="3200" b="1" dirty="0" smtClean="0">
                <a:latin typeface="宋体" pitchFamily="2" charset="-122"/>
                <a:ea typeface="宋体" pitchFamily="2" charset="-122"/>
                <a:cs typeface="+mj-cs"/>
              </a:rPr>
              <a:t>用牛顿环测透镜的曲率半径</a:t>
            </a:r>
            <a:r>
              <a:rPr lang="zh-CN" altLang="en-US" sz="3200" b="1" dirty="0" smtClean="0">
                <a:latin typeface="宋体" pitchFamily="2" charset="-122"/>
                <a:ea typeface="宋体" pitchFamily="2" charset="-122"/>
                <a:cs typeface="+mn-cs"/>
              </a:rPr>
              <a:t>原理</a:t>
            </a:r>
            <a:endParaRPr lang="zh-CN" altLang="en-US" sz="3200" b="1" dirty="0">
              <a:latin typeface="宋体" pitchFamily="2" charset="-122"/>
              <a:ea typeface="宋体" pitchFamily="2" charset="-122"/>
              <a:cs typeface="+mn-cs"/>
            </a:endParaRPr>
          </a:p>
        </p:txBody>
      </p:sp>
      <p:sp>
        <p:nvSpPr>
          <p:cNvPr id="17410" name="Text Box 2"/>
          <p:cNvSpPr txBox="1">
            <a:spLocks noChangeArrowheads="1"/>
          </p:cNvSpPr>
          <p:nvPr/>
        </p:nvSpPr>
        <p:spPr bwMode="auto">
          <a:xfrm>
            <a:off x="323850" y="1484313"/>
            <a:ext cx="8064500" cy="1262062"/>
          </a:xfrm>
          <a:prstGeom prst="rect">
            <a:avLst/>
          </a:prstGeom>
          <a:noFill/>
          <a:ln w="9525">
            <a:noFill/>
            <a:miter lim="800000"/>
            <a:headEnd/>
            <a:tailEnd/>
          </a:ln>
        </p:spPr>
        <p:txBody>
          <a:bodyPr>
            <a:spAutoFit/>
          </a:bodyPr>
          <a:lstStyle/>
          <a:p>
            <a:pPr algn="just">
              <a:spcBef>
                <a:spcPct val="50000"/>
              </a:spcBef>
            </a:pPr>
            <a:r>
              <a:rPr lang="zh-CN" altLang="en-US" sz="2800" b="1">
                <a:latin typeface="宋体" charset="-122"/>
                <a:ea typeface="黑体" pitchFamily="2" charset="-122"/>
              </a:rPr>
              <a:t>   </a:t>
            </a:r>
            <a:r>
              <a:rPr lang="zh-CN" altLang="en-US" sz="2400" b="1">
                <a:latin typeface="宋体" charset="-122"/>
                <a:ea typeface="黑体" pitchFamily="2" charset="-122"/>
              </a:rPr>
              <a:t>牛顿环仪是由一个曲率半径很大的平凸透镜的凸面与一个平面玻璃接触在一起构成，平凸透镜的凸面与玻璃片之间的空气层厚度从中心接触点到边缘逐渐增加。</a:t>
            </a:r>
            <a:endParaRPr lang="zh-CN" altLang="en-US" sz="2400">
              <a:latin typeface="Franklin Gothic Book"/>
              <a:ea typeface="黑体" pitchFamily="2" charset="-122"/>
            </a:endParaRPr>
          </a:p>
        </p:txBody>
      </p:sp>
      <p:pic>
        <p:nvPicPr>
          <p:cNvPr id="17411" name="Picture 125" descr="E:\课件\牛顿环1.jpg"/>
          <p:cNvPicPr>
            <a:picLocks noChangeAspect="1" noChangeArrowheads="1"/>
          </p:cNvPicPr>
          <p:nvPr/>
        </p:nvPicPr>
        <p:blipFill>
          <a:blip r:embed="rId2"/>
          <a:srcRect/>
          <a:stretch>
            <a:fillRect/>
          </a:stretch>
        </p:blipFill>
        <p:spPr bwMode="auto">
          <a:xfrm>
            <a:off x="900113" y="2924175"/>
            <a:ext cx="3240087" cy="2808288"/>
          </a:xfrm>
          <a:prstGeom prst="rect">
            <a:avLst/>
          </a:prstGeom>
          <a:noFill/>
          <a:ln w="9525">
            <a:noFill/>
            <a:miter lim="800000"/>
            <a:headEnd/>
            <a:tailEnd/>
          </a:ln>
        </p:spPr>
      </p:pic>
      <p:sp>
        <p:nvSpPr>
          <p:cNvPr id="17412" name="Text Box 122"/>
          <p:cNvSpPr txBox="1">
            <a:spLocks noChangeArrowheads="1"/>
          </p:cNvSpPr>
          <p:nvPr/>
        </p:nvSpPr>
        <p:spPr bwMode="auto">
          <a:xfrm>
            <a:off x="1692275" y="5876925"/>
            <a:ext cx="1524000" cy="457200"/>
          </a:xfrm>
          <a:prstGeom prst="rect">
            <a:avLst/>
          </a:prstGeom>
          <a:solidFill>
            <a:srgbClr val="CCFFCC"/>
          </a:solidFill>
          <a:ln w="9525">
            <a:noFill/>
            <a:miter lim="800000"/>
            <a:headEnd/>
            <a:tailEnd/>
          </a:ln>
        </p:spPr>
        <p:txBody>
          <a:bodyPr>
            <a:spAutoFit/>
          </a:bodyPr>
          <a:lstStyle/>
          <a:p>
            <a:pPr algn="ctr">
              <a:spcBef>
                <a:spcPct val="50000"/>
              </a:spcBef>
            </a:pPr>
            <a:r>
              <a:rPr lang="zh-CN" altLang="en-US" b="1">
                <a:latin typeface="Franklin Gothic Book"/>
                <a:ea typeface="黑体" pitchFamily="2" charset="-122"/>
              </a:rPr>
              <a:t>牛顿环仪</a:t>
            </a:r>
          </a:p>
        </p:txBody>
      </p:sp>
      <p:grpSp>
        <p:nvGrpSpPr>
          <p:cNvPr id="17413" name="组合 7"/>
          <p:cNvGrpSpPr>
            <a:grpSpLocks/>
          </p:cNvGrpSpPr>
          <p:nvPr/>
        </p:nvGrpSpPr>
        <p:grpSpPr bwMode="auto">
          <a:xfrm>
            <a:off x="5076825" y="3933825"/>
            <a:ext cx="3527425" cy="773113"/>
            <a:chOff x="5292080" y="4869160"/>
            <a:chExt cx="3528392" cy="774403"/>
          </a:xfrm>
        </p:grpSpPr>
        <p:sp>
          <p:nvSpPr>
            <p:cNvPr id="17414" name="Rectangle 4"/>
            <p:cNvSpPr>
              <a:spLocks noChangeArrowheads="1"/>
            </p:cNvSpPr>
            <p:nvPr/>
          </p:nvSpPr>
          <p:spPr bwMode="auto">
            <a:xfrm>
              <a:off x="5334000" y="5301208"/>
              <a:ext cx="3486472" cy="342355"/>
            </a:xfrm>
            <a:prstGeom prst="rect">
              <a:avLst/>
            </a:prstGeom>
            <a:noFill/>
            <a:ln w="12700">
              <a:solidFill>
                <a:srgbClr val="000000"/>
              </a:solidFill>
              <a:miter lim="800000"/>
              <a:headEnd/>
              <a:tailEnd/>
            </a:ln>
          </p:spPr>
          <p:txBody>
            <a:bodyPr/>
            <a:lstStyle/>
            <a:p>
              <a:endParaRPr lang="zh-CN" altLang="en-US">
                <a:latin typeface="Franklin Gothic Book"/>
                <a:ea typeface="黑体" pitchFamily="2" charset="-122"/>
              </a:endParaRPr>
            </a:p>
          </p:txBody>
        </p:sp>
        <p:sp>
          <p:nvSpPr>
            <p:cNvPr id="17415" name="Freeform 5"/>
            <p:cNvSpPr>
              <a:spLocks/>
            </p:cNvSpPr>
            <p:nvPr/>
          </p:nvSpPr>
          <p:spPr bwMode="auto">
            <a:xfrm>
              <a:off x="5292080" y="4869160"/>
              <a:ext cx="3456384" cy="558503"/>
            </a:xfrm>
            <a:custGeom>
              <a:avLst/>
              <a:gdLst>
                <a:gd name="T0" fmla="*/ 390 w 390"/>
                <a:gd name="T1" fmla="*/ 2 h 62"/>
                <a:gd name="T2" fmla="*/ 0 w 390"/>
                <a:gd name="T3" fmla="*/ 0 h 62"/>
                <a:gd name="T4" fmla="*/ 0 60000 65536"/>
                <a:gd name="T5" fmla="*/ 0 60000 65536"/>
                <a:gd name="T6" fmla="*/ 0 w 390"/>
                <a:gd name="T7" fmla="*/ 0 h 62"/>
                <a:gd name="T8" fmla="*/ 390 w 390"/>
                <a:gd name="T9" fmla="*/ 62 h 62"/>
              </a:gdLst>
              <a:ahLst/>
              <a:cxnLst>
                <a:cxn ang="T4">
                  <a:pos x="T0" y="T1"/>
                </a:cxn>
                <a:cxn ang="T5">
                  <a:pos x="T2" y="T3"/>
                </a:cxn>
              </a:cxnLst>
              <a:rect l="T6" t="T7" r="T8" b="T9"/>
              <a:pathLst>
                <a:path w="390" h="62">
                  <a:moveTo>
                    <a:pt x="390" y="2"/>
                  </a:moveTo>
                  <a:cubicBezTo>
                    <a:pt x="271" y="62"/>
                    <a:pt x="127" y="61"/>
                    <a:pt x="0" y="0"/>
                  </a:cubicBezTo>
                </a:path>
              </a:pathLst>
            </a:custGeom>
            <a:noFill/>
            <a:ln w="6350">
              <a:solidFill>
                <a:srgbClr val="000000"/>
              </a:solidFill>
              <a:prstDash val="solid"/>
              <a:round/>
              <a:headEnd/>
              <a:tailEnd/>
            </a:ln>
          </p:spPr>
          <p:txBody>
            <a:bodyPr/>
            <a:lstStyle/>
            <a:p>
              <a:endParaRPr lang="zh-CN" altLang="en-US"/>
            </a:p>
          </p:txBody>
        </p:sp>
        <p:sp>
          <p:nvSpPr>
            <p:cNvPr id="17416" name="Line 6"/>
            <p:cNvSpPr>
              <a:spLocks noChangeShapeType="1"/>
            </p:cNvSpPr>
            <p:nvPr/>
          </p:nvSpPr>
          <p:spPr bwMode="auto">
            <a:xfrm flipV="1">
              <a:off x="5292080" y="4869160"/>
              <a:ext cx="3456384" cy="0"/>
            </a:xfrm>
            <a:prstGeom prst="line">
              <a:avLst/>
            </a:prstGeom>
            <a:noFill/>
            <a:ln w="12700">
              <a:solidFill>
                <a:srgbClr val="000000"/>
              </a:solidFill>
              <a:round/>
              <a:headEnd/>
              <a:tailEnd/>
            </a:ln>
          </p:spPr>
          <p:txBody>
            <a:bodyPr/>
            <a:lstStyle/>
            <a:p>
              <a:endParaRPr lang="zh-CN" altLang="en-US"/>
            </a:p>
          </p:txBody>
        </p:sp>
        <p:sp>
          <p:nvSpPr>
            <p:cNvPr id="17417" name="Line 76"/>
            <p:cNvSpPr>
              <a:spLocks noChangeShapeType="1"/>
            </p:cNvSpPr>
            <p:nvPr/>
          </p:nvSpPr>
          <p:spPr bwMode="auto">
            <a:xfrm>
              <a:off x="5423842" y="4941168"/>
              <a:ext cx="12254" cy="360040"/>
            </a:xfrm>
            <a:prstGeom prst="line">
              <a:avLst/>
            </a:prstGeom>
            <a:noFill/>
            <a:ln w="6350">
              <a:solidFill>
                <a:srgbClr val="FF0000"/>
              </a:solidFill>
              <a:prstDash val="dash"/>
              <a:round/>
              <a:headEnd/>
              <a:tailEnd/>
            </a:ln>
          </p:spPr>
          <p:txBody>
            <a:bodyPr/>
            <a:lstStyle/>
            <a:p>
              <a:endParaRPr lang="zh-CN" altLang="en-US"/>
            </a:p>
          </p:txBody>
        </p:sp>
        <p:sp>
          <p:nvSpPr>
            <p:cNvPr id="17418" name="Line 80"/>
            <p:cNvSpPr>
              <a:spLocks noChangeShapeType="1"/>
            </p:cNvSpPr>
            <p:nvPr/>
          </p:nvSpPr>
          <p:spPr bwMode="auto">
            <a:xfrm>
              <a:off x="6084168" y="5157192"/>
              <a:ext cx="0" cy="144016"/>
            </a:xfrm>
            <a:prstGeom prst="line">
              <a:avLst/>
            </a:prstGeom>
            <a:noFill/>
            <a:ln w="6350">
              <a:solidFill>
                <a:srgbClr val="FF0000"/>
              </a:solidFill>
              <a:prstDash val="dash"/>
              <a:round/>
              <a:headEnd/>
              <a:tailEnd/>
            </a:ln>
          </p:spPr>
          <p:txBody>
            <a:bodyPr/>
            <a:lstStyle/>
            <a:p>
              <a:endParaRPr lang="zh-CN" altLang="en-US"/>
            </a:p>
          </p:txBody>
        </p:sp>
        <p:sp>
          <p:nvSpPr>
            <p:cNvPr id="17419" name="Line 82"/>
            <p:cNvSpPr>
              <a:spLocks noChangeShapeType="1"/>
            </p:cNvSpPr>
            <p:nvPr/>
          </p:nvSpPr>
          <p:spPr bwMode="auto">
            <a:xfrm>
              <a:off x="5783882" y="5085184"/>
              <a:ext cx="12253" cy="216024"/>
            </a:xfrm>
            <a:prstGeom prst="line">
              <a:avLst/>
            </a:prstGeom>
            <a:noFill/>
            <a:ln w="6350">
              <a:solidFill>
                <a:srgbClr val="FF0000"/>
              </a:solidFill>
              <a:prstDash val="dash"/>
              <a:round/>
              <a:headEnd/>
              <a:tailEnd/>
            </a:ln>
          </p:spPr>
          <p:txBody>
            <a:bodyPr/>
            <a:lstStyle/>
            <a:p>
              <a:endParaRPr lang="zh-CN" altLang="en-US"/>
            </a:p>
          </p:txBody>
        </p:sp>
        <p:sp>
          <p:nvSpPr>
            <p:cNvPr id="17420" name="Line 85"/>
            <p:cNvSpPr>
              <a:spLocks noChangeShapeType="1"/>
            </p:cNvSpPr>
            <p:nvPr/>
          </p:nvSpPr>
          <p:spPr bwMode="auto">
            <a:xfrm flipH="1">
              <a:off x="8460432" y="5013176"/>
              <a:ext cx="0" cy="275778"/>
            </a:xfrm>
            <a:prstGeom prst="line">
              <a:avLst/>
            </a:prstGeom>
            <a:noFill/>
            <a:ln w="6350">
              <a:solidFill>
                <a:srgbClr val="FF0000"/>
              </a:solidFill>
              <a:prstDash val="dash"/>
              <a:round/>
              <a:headEnd/>
              <a:tailEnd/>
            </a:ln>
          </p:spPr>
          <p:txBody>
            <a:bodyPr/>
            <a:lstStyle/>
            <a:p>
              <a:endParaRPr lang="zh-CN" altLang="en-US"/>
            </a:p>
          </p:txBody>
        </p:sp>
        <p:sp>
          <p:nvSpPr>
            <p:cNvPr id="17421" name="Line 90"/>
            <p:cNvSpPr>
              <a:spLocks noChangeShapeType="1"/>
            </p:cNvSpPr>
            <p:nvPr/>
          </p:nvSpPr>
          <p:spPr bwMode="auto">
            <a:xfrm>
              <a:off x="6438874" y="5301209"/>
              <a:ext cx="5333" cy="0"/>
            </a:xfrm>
            <a:prstGeom prst="line">
              <a:avLst/>
            </a:prstGeom>
            <a:noFill/>
            <a:ln w="6350">
              <a:solidFill>
                <a:srgbClr val="000000"/>
              </a:solidFill>
              <a:round/>
              <a:headEnd/>
              <a:tailEnd/>
            </a:ln>
          </p:spPr>
          <p:txBody>
            <a:bodyPr/>
            <a:lstStyle/>
            <a:p>
              <a:endParaRPr lang="zh-CN" altLang="en-US"/>
            </a:p>
          </p:txBody>
        </p:sp>
        <p:sp>
          <p:nvSpPr>
            <p:cNvPr id="17422" name="Line 95"/>
            <p:cNvSpPr>
              <a:spLocks noChangeShapeType="1"/>
            </p:cNvSpPr>
            <p:nvPr/>
          </p:nvSpPr>
          <p:spPr bwMode="auto">
            <a:xfrm flipH="1">
              <a:off x="8676456" y="4930017"/>
              <a:ext cx="0" cy="360040"/>
            </a:xfrm>
            <a:prstGeom prst="line">
              <a:avLst/>
            </a:prstGeom>
            <a:noFill/>
            <a:ln w="6350">
              <a:solidFill>
                <a:srgbClr val="FF0000"/>
              </a:solidFill>
              <a:prstDash val="dash"/>
              <a:round/>
              <a:headEnd/>
              <a:tailEnd/>
            </a:ln>
          </p:spPr>
          <p:txBody>
            <a:bodyPr/>
            <a:lstStyle/>
            <a:p>
              <a:endParaRPr lang="zh-CN" altLang="en-US"/>
            </a:p>
          </p:txBody>
        </p:sp>
        <p:sp>
          <p:nvSpPr>
            <p:cNvPr id="17423" name="Line 101"/>
            <p:cNvSpPr>
              <a:spLocks noChangeShapeType="1"/>
            </p:cNvSpPr>
            <p:nvPr/>
          </p:nvSpPr>
          <p:spPr bwMode="auto">
            <a:xfrm>
              <a:off x="8021463" y="5157192"/>
              <a:ext cx="6921" cy="0"/>
            </a:xfrm>
            <a:prstGeom prst="line">
              <a:avLst/>
            </a:prstGeom>
            <a:noFill/>
            <a:ln w="6350">
              <a:solidFill>
                <a:srgbClr val="000000"/>
              </a:solidFill>
              <a:round/>
              <a:headEnd/>
              <a:tailEnd/>
            </a:ln>
          </p:spPr>
          <p:txBody>
            <a:bodyPr/>
            <a:lstStyle/>
            <a:p>
              <a:endParaRPr lang="zh-CN" altLang="en-US"/>
            </a:p>
          </p:txBody>
        </p:sp>
        <p:sp>
          <p:nvSpPr>
            <p:cNvPr id="17424" name="Rectangle 107"/>
            <p:cNvSpPr>
              <a:spLocks noChangeArrowheads="1"/>
            </p:cNvSpPr>
            <p:nvPr/>
          </p:nvSpPr>
          <p:spPr bwMode="auto">
            <a:xfrm>
              <a:off x="7020272" y="5301208"/>
              <a:ext cx="72008" cy="144016"/>
            </a:xfrm>
            <a:prstGeom prst="rect">
              <a:avLst/>
            </a:prstGeom>
            <a:noFill/>
            <a:ln w="9525">
              <a:noFill/>
              <a:miter lim="800000"/>
              <a:headEnd/>
              <a:tailEnd/>
            </a:ln>
          </p:spPr>
          <p:txBody>
            <a:bodyPr lIns="0" tIns="0" rIns="0" bIns="0">
              <a:spAutoFit/>
            </a:bodyPr>
            <a:lstStyle/>
            <a:p>
              <a:r>
                <a:rPr lang="en-US" altLang="zh-CN" sz="900">
                  <a:solidFill>
                    <a:srgbClr val="000000"/>
                  </a:solidFill>
                  <a:latin typeface="Franklin Gothic Book"/>
                  <a:ea typeface="黑体" pitchFamily="2" charset="-122"/>
                </a:rPr>
                <a:t>O</a:t>
              </a:r>
              <a:endParaRPr lang="en-US" altLang="zh-CN">
                <a:latin typeface="Franklin Gothic Book"/>
                <a:ea typeface="黑体" pitchFamily="2" charset="-122"/>
              </a:endParaRPr>
            </a:p>
          </p:txBody>
        </p:sp>
        <p:sp>
          <p:nvSpPr>
            <p:cNvPr id="17425" name="Line 77"/>
            <p:cNvSpPr>
              <a:spLocks noChangeShapeType="1"/>
            </p:cNvSpPr>
            <p:nvPr/>
          </p:nvSpPr>
          <p:spPr bwMode="auto">
            <a:xfrm flipH="1">
              <a:off x="8028384" y="5157192"/>
              <a:ext cx="0" cy="144016"/>
            </a:xfrm>
            <a:prstGeom prst="line">
              <a:avLst/>
            </a:prstGeom>
            <a:noFill/>
            <a:ln w="6350">
              <a:solidFill>
                <a:srgbClr val="FF0000"/>
              </a:solidFill>
              <a:prstDash val="dash"/>
              <a:round/>
              <a:headEnd/>
              <a:tailEnd/>
            </a:ln>
          </p:spPr>
          <p:txBody>
            <a:bodyPr/>
            <a:lstStyle/>
            <a:p>
              <a:endParaRPr lang="zh-CN" alt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矩形 55"/>
          <p:cNvSpPr>
            <a:spLocks noChangeArrowheads="1"/>
          </p:cNvSpPr>
          <p:nvPr/>
        </p:nvSpPr>
        <p:spPr bwMode="auto">
          <a:xfrm>
            <a:off x="755650" y="692150"/>
            <a:ext cx="5040313" cy="5694363"/>
          </a:xfrm>
          <a:prstGeom prst="rect">
            <a:avLst/>
          </a:prstGeom>
          <a:noFill/>
          <a:ln w="9525">
            <a:noFill/>
            <a:miter lim="800000"/>
            <a:headEnd/>
            <a:tailEnd/>
          </a:ln>
        </p:spPr>
        <p:txBody>
          <a:bodyPr>
            <a:spAutoFit/>
          </a:bodyPr>
          <a:lstStyle/>
          <a:p>
            <a:r>
              <a:rPr lang="en-US" altLang="zh-CN" sz="2800" b="1">
                <a:latin typeface="Franklin Gothic Book"/>
                <a:ea typeface="黑体" pitchFamily="2" charset="-122"/>
              </a:rPr>
              <a:t> </a:t>
            </a:r>
            <a:r>
              <a:rPr lang="zh-CN" altLang="en-US" sz="2400">
                <a:latin typeface="Franklin Gothic Book"/>
                <a:ea typeface="黑体" pitchFamily="2" charset="-122"/>
              </a:rPr>
              <a:t>当用平行单色光垂直照射到牛顿环仪上时，一部分光线在空气层的下表面反射，一部分光线在空气层的上表面反射，这两部分光有光程差，它们在平凸透镜的凸面附近相遇而发生干涉。</a:t>
            </a:r>
            <a:endParaRPr lang="en-US" altLang="zh-CN" sz="2400">
              <a:latin typeface="Franklin Gothic Book"/>
              <a:ea typeface="黑体" pitchFamily="2" charset="-122"/>
            </a:endParaRPr>
          </a:p>
          <a:p>
            <a:r>
              <a:rPr lang="zh-CN" altLang="en-US" sz="2400">
                <a:latin typeface="Franklin Gothic Book"/>
                <a:ea typeface="黑体" pitchFamily="2" charset="-122"/>
              </a:rPr>
              <a:t>当我们用显微镜</a:t>
            </a:r>
            <a:r>
              <a:rPr lang="zh-CN" altLang="zh-CN" sz="2400">
                <a:latin typeface="Franklin Gothic Book"/>
                <a:ea typeface="黑体" pitchFamily="2" charset="-122"/>
              </a:rPr>
              <a:t>从反射方向</a:t>
            </a:r>
            <a:r>
              <a:rPr lang="zh-CN" altLang="en-US" sz="2400">
                <a:latin typeface="Franklin Gothic Book"/>
                <a:ea typeface="黑体" pitchFamily="2" charset="-122"/>
              </a:rPr>
              <a:t>观察时，可清楚地看到中心是一暗圆斑，而周围是明暗相间、间隔逐渐减小的同心环，称为牛顿环。</a:t>
            </a:r>
            <a:endParaRPr lang="en-US" altLang="zh-CN" sz="2400">
              <a:latin typeface="Franklin Gothic Book"/>
              <a:ea typeface="黑体" pitchFamily="2" charset="-122"/>
            </a:endParaRPr>
          </a:p>
          <a:p>
            <a:endParaRPr lang="en-US" altLang="zh-CN" sz="2400" b="1">
              <a:latin typeface="Franklin Gothic Book"/>
              <a:ea typeface="黑体" pitchFamily="2" charset="-122"/>
            </a:endParaRPr>
          </a:p>
          <a:p>
            <a:r>
              <a:rPr lang="zh-CN" altLang="en-US" sz="2400">
                <a:solidFill>
                  <a:srgbClr val="A50021"/>
                </a:solidFill>
                <a:latin typeface="Bookman Old Style" pitchFamily="18" charset="0"/>
              </a:rPr>
              <a:t>由于这里空气薄膜厚度的等厚轨迹是以接触点为圆心的一系列同心圆环，所以在其上可观察到一组明暗相间的同心圆的等厚干涉条纹</a:t>
            </a:r>
            <a:endParaRPr lang="zh-CN" altLang="en-US" sz="2400">
              <a:latin typeface="Franklin Gothic Book"/>
              <a:ea typeface="黑体" pitchFamily="2" charset="-122"/>
            </a:endParaRPr>
          </a:p>
        </p:txBody>
      </p:sp>
      <p:pic>
        <p:nvPicPr>
          <p:cNvPr id="18434" name="Picture 1" descr="C:\Documents and Settings\Administrator\Application Data\Tencent\Users\747904942\QQ\WinTemp\RichOle\)E0(N3MD%VO0QAP%S99V9OJ.png"/>
          <p:cNvPicPr>
            <a:picLocks noChangeAspect="1" noChangeArrowheads="1"/>
          </p:cNvPicPr>
          <p:nvPr/>
        </p:nvPicPr>
        <p:blipFill>
          <a:blip r:embed="rId3"/>
          <a:srcRect/>
          <a:stretch>
            <a:fillRect/>
          </a:stretch>
        </p:blipFill>
        <p:spPr bwMode="auto">
          <a:xfrm>
            <a:off x="5940425" y="836613"/>
            <a:ext cx="2886075" cy="1809750"/>
          </a:xfrm>
          <a:prstGeom prst="rect">
            <a:avLst/>
          </a:prstGeom>
          <a:noFill/>
          <a:ln w="9525">
            <a:noFill/>
            <a:miter lim="800000"/>
            <a:headEnd/>
            <a:tailEnd/>
          </a:ln>
        </p:spPr>
      </p:pic>
      <p:grpSp>
        <p:nvGrpSpPr>
          <p:cNvPr id="58" name="Group 8"/>
          <p:cNvGrpSpPr>
            <a:grpSpLocks/>
          </p:cNvGrpSpPr>
          <p:nvPr/>
        </p:nvGrpSpPr>
        <p:grpSpPr bwMode="auto">
          <a:xfrm>
            <a:off x="6300788" y="3573463"/>
            <a:ext cx="2286000" cy="2286000"/>
            <a:chOff x="3888" y="1728"/>
            <a:chExt cx="1440" cy="1440"/>
          </a:xfrm>
        </p:grpSpPr>
        <p:sp>
          <p:nvSpPr>
            <p:cNvPr id="18438" name="Oval 9"/>
            <p:cNvSpPr>
              <a:spLocks noChangeArrowheads="1"/>
            </p:cNvSpPr>
            <p:nvPr/>
          </p:nvSpPr>
          <p:spPr bwMode="auto">
            <a:xfrm>
              <a:off x="3888" y="1728"/>
              <a:ext cx="1440" cy="144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18439" name="Oval 10"/>
            <p:cNvSpPr>
              <a:spLocks noChangeArrowheads="1"/>
            </p:cNvSpPr>
            <p:nvPr/>
          </p:nvSpPr>
          <p:spPr bwMode="auto">
            <a:xfrm>
              <a:off x="3920" y="1761"/>
              <a:ext cx="1376" cy="137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18440" name="Oval 11"/>
            <p:cNvSpPr>
              <a:spLocks noChangeArrowheads="1"/>
            </p:cNvSpPr>
            <p:nvPr/>
          </p:nvSpPr>
          <p:spPr bwMode="auto">
            <a:xfrm>
              <a:off x="3953" y="1793"/>
              <a:ext cx="1310" cy="131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18441" name="Oval 12"/>
            <p:cNvSpPr>
              <a:spLocks noChangeArrowheads="1"/>
            </p:cNvSpPr>
            <p:nvPr/>
          </p:nvSpPr>
          <p:spPr bwMode="auto">
            <a:xfrm>
              <a:off x="3985" y="1826"/>
              <a:ext cx="1246" cy="124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18442" name="Oval 13"/>
            <p:cNvSpPr>
              <a:spLocks noChangeArrowheads="1"/>
            </p:cNvSpPr>
            <p:nvPr/>
          </p:nvSpPr>
          <p:spPr bwMode="auto">
            <a:xfrm>
              <a:off x="4018" y="1858"/>
              <a:ext cx="1180" cy="1180"/>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18443" name="Oval 14"/>
            <p:cNvSpPr>
              <a:spLocks noChangeArrowheads="1"/>
            </p:cNvSpPr>
            <p:nvPr/>
          </p:nvSpPr>
          <p:spPr bwMode="auto">
            <a:xfrm>
              <a:off x="4051" y="1891"/>
              <a:ext cx="1114" cy="1114"/>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18444" name="Oval 15"/>
            <p:cNvSpPr>
              <a:spLocks noChangeArrowheads="1"/>
            </p:cNvSpPr>
            <p:nvPr/>
          </p:nvSpPr>
          <p:spPr bwMode="auto">
            <a:xfrm>
              <a:off x="4085" y="1925"/>
              <a:ext cx="1046" cy="1046"/>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18445" name="Oval 16"/>
            <p:cNvSpPr>
              <a:spLocks noChangeArrowheads="1"/>
            </p:cNvSpPr>
            <p:nvPr/>
          </p:nvSpPr>
          <p:spPr bwMode="auto">
            <a:xfrm>
              <a:off x="4151" y="1990"/>
              <a:ext cx="914" cy="916"/>
            </a:xfrm>
            <a:prstGeom prst="ellipse">
              <a:avLst/>
            </a:prstGeom>
            <a:solidFill>
              <a:schemeClr val="bg1"/>
            </a:solidFill>
            <a:ln w="9525">
              <a:noFill/>
              <a:round/>
              <a:headEnd/>
              <a:tailEnd/>
            </a:ln>
          </p:spPr>
          <p:txBody>
            <a:bodyPr wrap="none" anchor="ctr"/>
            <a:lstStyle/>
            <a:p>
              <a:endParaRPr lang="zh-CN" altLang="en-US">
                <a:latin typeface="Franklin Gothic Book"/>
                <a:ea typeface="黑体" pitchFamily="2" charset="-122"/>
              </a:endParaRPr>
            </a:p>
          </p:txBody>
        </p:sp>
        <p:sp>
          <p:nvSpPr>
            <p:cNvPr id="18446" name="Oval 17"/>
            <p:cNvSpPr>
              <a:spLocks noChangeArrowheads="1"/>
            </p:cNvSpPr>
            <p:nvPr/>
          </p:nvSpPr>
          <p:spPr bwMode="auto">
            <a:xfrm>
              <a:off x="4118" y="1958"/>
              <a:ext cx="980" cy="980"/>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18447" name="Oval 18"/>
            <p:cNvSpPr>
              <a:spLocks noChangeArrowheads="1"/>
            </p:cNvSpPr>
            <p:nvPr/>
          </p:nvSpPr>
          <p:spPr bwMode="auto">
            <a:xfrm>
              <a:off x="4165" y="2006"/>
              <a:ext cx="886" cy="884"/>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18448" name="Oval 19"/>
            <p:cNvSpPr>
              <a:spLocks noChangeArrowheads="1"/>
            </p:cNvSpPr>
            <p:nvPr/>
          </p:nvSpPr>
          <p:spPr bwMode="auto">
            <a:xfrm>
              <a:off x="4216" y="2055"/>
              <a:ext cx="784" cy="786"/>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18449" name="Oval 20"/>
            <p:cNvSpPr>
              <a:spLocks noChangeArrowheads="1"/>
            </p:cNvSpPr>
            <p:nvPr/>
          </p:nvSpPr>
          <p:spPr bwMode="auto">
            <a:xfrm>
              <a:off x="4280" y="2121"/>
              <a:ext cx="656" cy="654"/>
            </a:xfrm>
            <a:prstGeom prst="ellipse">
              <a:avLst/>
            </a:prstGeom>
            <a:solidFill>
              <a:srgbClr val="FFCC00"/>
            </a:solidFill>
            <a:ln w="9525">
              <a:noFill/>
              <a:round/>
              <a:headEnd/>
              <a:tailEnd/>
            </a:ln>
          </p:spPr>
          <p:txBody>
            <a:bodyPr wrap="none" anchor="ctr"/>
            <a:lstStyle/>
            <a:p>
              <a:endParaRPr lang="zh-CN" altLang="en-US">
                <a:latin typeface="Franklin Gothic Book"/>
                <a:ea typeface="黑体" pitchFamily="2" charset="-122"/>
              </a:endParaRPr>
            </a:p>
          </p:txBody>
        </p:sp>
        <p:sp>
          <p:nvSpPr>
            <p:cNvPr id="18450" name="Oval 21"/>
            <p:cNvSpPr>
              <a:spLocks noChangeArrowheads="1"/>
            </p:cNvSpPr>
            <p:nvPr/>
          </p:nvSpPr>
          <p:spPr bwMode="auto">
            <a:xfrm>
              <a:off x="4331" y="2170"/>
              <a:ext cx="554" cy="556"/>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sp>
          <p:nvSpPr>
            <p:cNvPr id="18451" name="Oval 22"/>
            <p:cNvSpPr>
              <a:spLocks noChangeArrowheads="1"/>
            </p:cNvSpPr>
            <p:nvPr/>
          </p:nvSpPr>
          <p:spPr bwMode="auto">
            <a:xfrm>
              <a:off x="4400" y="2239"/>
              <a:ext cx="416" cy="418"/>
            </a:xfrm>
            <a:prstGeom prst="ellipse">
              <a:avLst/>
            </a:prstGeom>
            <a:solidFill>
              <a:srgbClr val="FFCC00"/>
            </a:solidFill>
            <a:ln w="12700">
              <a:solidFill>
                <a:srgbClr val="FFCC00"/>
              </a:solidFill>
              <a:round/>
              <a:headEnd/>
              <a:tailEnd/>
            </a:ln>
          </p:spPr>
          <p:txBody>
            <a:bodyPr wrap="none" anchor="ctr"/>
            <a:lstStyle/>
            <a:p>
              <a:endParaRPr lang="zh-CN" altLang="en-US">
                <a:latin typeface="Franklin Gothic Book"/>
                <a:ea typeface="黑体" pitchFamily="2" charset="-122"/>
              </a:endParaRPr>
            </a:p>
          </p:txBody>
        </p:sp>
        <p:sp>
          <p:nvSpPr>
            <p:cNvPr id="18452" name="Oval 23"/>
            <p:cNvSpPr>
              <a:spLocks noChangeArrowheads="1"/>
            </p:cNvSpPr>
            <p:nvPr/>
          </p:nvSpPr>
          <p:spPr bwMode="auto">
            <a:xfrm>
              <a:off x="4478" y="2318"/>
              <a:ext cx="260" cy="260"/>
            </a:xfrm>
            <a:prstGeom prst="ellipse">
              <a:avLst/>
            </a:prstGeom>
            <a:solidFill>
              <a:schemeClr val="tx1"/>
            </a:solidFill>
            <a:ln w="9525">
              <a:noFill/>
              <a:round/>
              <a:headEnd/>
              <a:tailEnd/>
            </a:ln>
          </p:spPr>
          <p:txBody>
            <a:bodyPr wrap="none" anchor="ctr"/>
            <a:lstStyle/>
            <a:p>
              <a:endParaRPr lang="zh-CN" altLang="en-US">
                <a:latin typeface="Franklin Gothic Book"/>
                <a:ea typeface="黑体" pitchFamily="2" charset="-122"/>
              </a:endParaRPr>
            </a:p>
          </p:txBody>
        </p:sp>
      </p:grpSp>
      <p:sp>
        <p:nvSpPr>
          <p:cNvPr id="18436" name="TextBox 73"/>
          <p:cNvSpPr txBox="1">
            <a:spLocks noChangeArrowheads="1"/>
          </p:cNvSpPr>
          <p:nvPr/>
        </p:nvSpPr>
        <p:spPr bwMode="auto">
          <a:xfrm>
            <a:off x="7092950" y="2924175"/>
            <a:ext cx="755650" cy="369888"/>
          </a:xfrm>
          <a:prstGeom prst="rect">
            <a:avLst/>
          </a:prstGeom>
          <a:noFill/>
          <a:ln w="9525">
            <a:noFill/>
            <a:miter lim="800000"/>
            <a:headEnd/>
            <a:tailEnd/>
          </a:ln>
        </p:spPr>
        <p:txBody>
          <a:bodyPr wrap="none">
            <a:spAutoFit/>
          </a:bodyPr>
          <a:lstStyle/>
          <a:p>
            <a:r>
              <a:rPr lang="zh-CN" altLang="en-US">
                <a:latin typeface="Franklin Gothic Book"/>
                <a:ea typeface="黑体" pitchFamily="2" charset="-122"/>
              </a:rPr>
              <a:t>（</a:t>
            </a:r>
            <a:r>
              <a:rPr lang="en-US" altLang="zh-CN">
                <a:latin typeface="Franklin Gothic Book"/>
                <a:ea typeface="黑体" pitchFamily="2" charset="-122"/>
              </a:rPr>
              <a:t>a</a:t>
            </a:r>
            <a:r>
              <a:rPr lang="zh-CN" altLang="en-US">
                <a:latin typeface="Franklin Gothic Book"/>
                <a:ea typeface="黑体" pitchFamily="2" charset="-122"/>
              </a:rPr>
              <a:t>）</a:t>
            </a:r>
          </a:p>
        </p:txBody>
      </p:sp>
      <p:sp>
        <p:nvSpPr>
          <p:cNvPr id="18437" name="TextBox 74"/>
          <p:cNvSpPr txBox="1">
            <a:spLocks noChangeArrowheads="1"/>
          </p:cNvSpPr>
          <p:nvPr/>
        </p:nvSpPr>
        <p:spPr bwMode="auto">
          <a:xfrm>
            <a:off x="7164388" y="5949950"/>
            <a:ext cx="768350" cy="368300"/>
          </a:xfrm>
          <a:prstGeom prst="rect">
            <a:avLst/>
          </a:prstGeom>
          <a:noFill/>
          <a:ln w="9525">
            <a:noFill/>
            <a:miter lim="800000"/>
            <a:headEnd/>
            <a:tailEnd/>
          </a:ln>
        </p:spPr>
        <p:txBody>
          <a:bodyPr wrap="none">
            <a:spAutoFit/>
          </a:bodyPr>
          <a:lstStyle/>
          <a:p>
            <a:r>
              <a:rPr lang="zh-CN" altLang="en-US">
                <a:latin typeface="Franklin Gothic Book"/>
                <a:ea typeface="黑体" pitchFamily="2" charset="-122"/>
              </a:rPr>
              <a:t>（</a:t>
            </a:r>
            <a:r>
              <a:rPr lang="en-US" altLang="zh-CN">
                <a:latin typeface="Franklin Gothic Book"/>
                <a:ea typeface="黑体" pitchFamily="2" charset="-122"/>
              </a:rPr>
              <a:t>b</a:t>
            </a:r>
            <a:r>
              <a:rPr lang="zh-CN" altLang="en-US">
                <a:latin typeface="Franklin Gothic Book"/>
                <a:ea typeface="黑体" pitchFamily="2" charset="-122"/>
              </a:rPr>
              <a:t>）</a:t>
            </a:r>
          </a:p>
        </p:txBody>
      </p:sp>
    </p:spTree>
    <p:custDataLst>
      <p:tags r:id="rId1"/>
    </p:custData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ext Box 92"/>
          <p:cNvSpPr txBox="1">
            <a:spLocks noChangeArrowheads="1"/>
          </p:cNvSpPr>
          <p:nvPr/>
        </p:nvSpPr>
        <p:spPr bwMode="auto">
          <a:xfrm>
            <a:off x="6084888" y="1844675"/>
            <a:ext cx="1066800" cy="519113"/>
          </a:xfrm>
          <a:prstGeom prst="rect">
            <a:avLst/>
          </a:prstGeom>
          <a:noFill/>
          <a:ln w="9525">
            <a:noFill/>
            <a:miter lim="800000"/>
            <a:headEnd/>
            <a:tailEnd/>
          </a:ln>
        </p:spPr>
        <p:txBody>
          <a:bodyPr>
            <a:spAutoFit/>
          </a:bodyPr>
          <a:lstStyle/>
          <a:p>
            <a:pPr>
              <a:spcBef>
                <a:spcPct val="50000"/>
              </a:spcBef>
            </a:pPr>
            <a:r>
              <a:rPr kumimoji="1" lang="zh-CN" altLang="en-US" sz="2800">
                <a:latin typeface="Times New Roman" pitchFamily="18" charset="0"/>
                <a:ea typeface="黑体" pitchFamily="2" charset="-122"/>
              </a:rPr>
              <a:t>暗纹</a:t>
            </a:r>
          </a:p>
        </p:txBody>
      </p:sp>
      <p:sp>
        <p:nvSpPr>
          <p:cNvPr id="103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1031" name="Picture 545"/>
          <p:cNvGraphicFramePr>
            <a:graphicFrameLocks noChangeAspect="1"/>
          </p:cNvGraphicFramePr>
          <p:nvPr/>
        </p:nvGraphicFramePr>
        <p:xfrm>
          <a:off x="755650" y="3284538"/>
          <a:ext cx="3960813" cy="720725"/>
        </p:xfrm>
        <a:graphic>
          <a:graphicData uri="http://schemas.openxmlformats.org/presentationml/2006/ole">
            <p:oleObj spid="_x0000_s1031" r:id="rId3" imgW="1272209" imgH="254442" progId="Equation.3">
              <p:embed/>
            </p:oleObj>
          </a:graphicData>
        </a:graphic>
      </p:graphicFrame>
      <p:sp>
        <p:nvSpPr>
          <p:cNvPr id="1037" name="矩形 184"/>
          <p:cNvSpPr>
            <a:spLocks noChangeArrowheads="1"/>
          </p:cNvSpPr>
          <p:nvPr/>
        </p:nvSpPr>
        <p:spPr bwMode="auto">
          <a:xfrm>
            <a:off x="539750" y="4076700"/>
            <a:ext cx="4679950" cy="369888"/>
          </a:xfrm>
          <a:prstGeom prst="rect">
            <a:avLst/>
          </a:prstGeom>
          <a:noFill/>
          <a:ln w="9525">
            <a:noFill/>
            <a:miter lim="800000"/>
            <a:headEnd/>
            <a:tailEnd/>
          </a:ln>
        </p:spPr>
        <p:txBody>
          <a:bodyPr>
            <a:spAutoFit/>
          </a:bodyPr>
          <a:lstStyle/>
          <a:p>
            <a:r>
              <a:rPr lang="zh-CN" altLang="en-US">
                <a:latin typeface="Bookman Old Style" pitchFamily="18" charset="0"/>
              </a:rPr>
              <a:t>因为</a:t>
            </a:r>
            <a:r>
              <a:rPr lang="en-US" altLang="zh-CN" i="1">
                <a:latin typeface="Bookman Old Style" pitchFamily="18" charset="0"/>
              </a:rPr>
              <a:t>h</a:t>
            </a:r>
            <a:r>
              <a:rPr lang="en-US" altLang="zh-CN" i="1" baseline="-25000">
                <a:latin typeface="Bookman Old Style" pitchFamily="18" charset="0"/>
              </a:rPr>
              <a:t>k</a:t>
            </a:r>
            <a:r>
              <a:rPr lang="en-US" altLang="zh-CN">
                <a:latin typeface="Bookman Old Style" pitchFamily="18" charset="0"/>
              </a:rPr>
              <a:t>&lt;&lt;R,r</a:t>
            </a:r>
            <a:r>
              <a:rPr lang="en-US" altLang="zh-CN" baseline="-25000">
                <a:latin typeface="Bookman Old Style" pitchFamily="18" charset="0"/>
              </a:rPr>
              <a:t>k</a:t>
            </a:r>
            <a:r>
              <a:rPr lang="zh-CN" altLang="en-US">
                <a:cs typeface="Times New Roman" pitchFamily="18" charset="0"/>
              </a:rPr>
              <a:t>，可略去二级小量，得</a:t>
            </a:r>
            <a:r>
              <a:rPr lang="zh-CN" altLang="en-US"/>
              <a:t> </a:t>
            </a:r>
          </a:p>
        </p:txBody>
      </p:sp>
      <p:sp>
        <p:nvSpPr>
          <p:cNvPr id="103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1032" name="Picture 549"/>
          <p:cNvGraphicFramePr>
            <a:graphicFrameLocks noChangeAspect="1"/>
          </p:cNvGraphicFramePr>
          <p:nvPr/>
        </p:nvGraphicFramePr>
        <p:xfrm>
          <a:off x="1042988" y="1052513"/>
          <a:ext cx="4824412" cy="1368425"/>
        </p:xfrm>
        <a:graphic>
          <a:graphicData uri="http://schemas.openxmlformats.org/presentationml/2006/ole">
            <p:oleObj spid="_x0000_s1032" r:id="rId4" imgW="2946400" imgH="939800" progId="Equation.3">
              <p:embed/>
            </p:oleObj>
          </a:graphicData>
        </a:graphic>
      </p:graphicFrame>
      <p:sp>
        <p:nvSpPr>
          <p:cNvPr id="1039" name="Text Box 98"/>
          <p:cNvSpPr txBox="1">
            <a:spLocks noChangeArrowheads="1"/>
          </p:cNvSpPr>
          <p:nvPr/>
        </p:nvSpPr>
        <p:spPr bwMode="auto">
          <a:xfrm>
            <a:off x="6084888" y="1196975"/>
            <a:ext cx="1066800" cy="519113"/>
          </a:xfrm>
          <a:prstGeom prst="rect">
            <a:avLst/>
          </a:prstGeom>
          <a:noFill/>
          <a:ln w="9525">
            <a:noFill/>
            <a:miter lim="800000"/>
            <a:headEnd/>
            <a:tailEnd/>
          </a:ln>
        </p:spPr>
        <p:txBody>
          <a:bodyPr>
            <a:spAutoFit/>
          </a:bodyPr>
          <a:lstStyle/>
          <a:p>
            <a:pPr>
              <a:spcBef>
                <a:spcPct val="50000"/>
              </a:spcBef>
            </a:pPr>
            <a:r>
              <a:rPr kumimoji="1" lang="zh-CN" altLang="en-US" sz="2800">
                <a:latin typeface="Times New Roman" pitchFamily="18" charset="0"/>
                <a:ea typeface="黑体" pitchFamily="2" charset="-122"/>
              </a:rPr>
              <a:t>明纹</a:t>
            </a:r>
          </a:p>
        </p:txBody>
      </p:sp>
      <p:sp>
        <p:nvSpPr>
          <p:cNvPr id="1040" name="矩形 45"/>
          <p:cNvSpPr>
            <a:spLocks noChangeArrowheads="1"/>
          </p:cNvSpPr>
          <p:nvPr/>
        </p:nvSpPr>
        <p:spPr bwMode="auto">
          <a:xfrm>
            <a:off x="827088" y="620713"/>
            <a:ext cx="2044700" cy="369887"/>
          </a:xfrm>
          <a:prstGeom prst="rect">
            <a:avLst/>
          </a:prstGeom>
          <a:noFill/>
          <a:ln w="9525">
            <a:noFill/>
            <a:miter lim="800000"/>
            <a:headEnd/>
            <a:tailEnd/>
          </a:ln>
        </p:spPr>
        <p:txBody>
          <a:bodyPr wrap="none">
            <a:spAutoFit/>
          </a:bodyPr>
          <a:lstStyle/>
          <a:p>
            <a:r>
              <a:rPr lang="zh-CN" altLang="en-US" b="1">
                <a:latin typeface="宋体" charset="-122"/>
                <a:ea typeface="黑体" pitchFamily="2" charset="-122"/>
              </a:rPr>
              <a:t>由干涉条件可知：</a:t>
            </a:r>
          </a:p>
        </p:txBody>
      </p:sp>
      <p:sp>
        <p:nvSpPr>
          <p:cNvPr id="1041" name="矩形 46"/>
          <p:cNvSpPr>
            <a:spLocks noChangeArrowheads="1"/>
          </p:cNvSpPr>
          <p:nvPr/>
        </p:nvSpPr>
        <p:spPr bwMode="auto">
          <a:xfrm>
            <a:off x="395288" y="2636838"/>
            <a:ext cx="5616575" cy="646112"/>
          </a:xfrm>
          <a:prstGeom prst="rect">
            <a:avLst/>
          </a:prstGeom>
          <a:noFill/>
          <a:ln w="9525">
            <a:noFill/>
            <a:miter lim="800000"/>
            <a:headEnd/>
            <a:tailEnd/>
          </a:ln>
        </p:spPr>
        <p:txBody>
          <a:bodyPr>
            <a:spAutoFit/>
          </a:bodyPr>
          <a:lstStyle/>
          <a:p>
            <a:pPr>
              <a:spcBef>
                <a:spcPct val="20000"/>
              </a:spcBef>
            </a:pPr>
            <a:r>
              <a:rPr lang="zh-CN" altLang="en-US">
                <a:latin typeface="宋体" charset="-122"/>
                <a:ea typeface="黑体" pitchFamily="2" charset="-122"/>
              </a:rPr>
              <a:t>如图（</a:t>
            </a:r>
            <a:r>
              <a:rPr lang="en-US" altLang="zh-CN">
                <a:latin typeface="宋体" charset="-122"/>
                <a:ea typeface="黑体" pitchFamily="2" charset="-122"/>
              </a:rPr>
              <a:t>c) R</a:t>
            </a:r>
            <a:r>
              <a:rPr lang="zh-CN" altLang="en-US" b="1">
                <a:latin typeface="宋体" charset="-122"/>
                <a:ea typeface="黑体" pitchFamily="2" charset="-122"/>
              </a:rPr>
              <a:t>为透镜的曲率半径，</a:t>
            </a:r>
            <a:r>
              <a:rPr lang="en-US" altLang="zh-CN" b="1">
                <a:latin typeface="宋体" charset="-122"/>
                <a:ea typeface="黑体" pitchFamily="2" charset="-122"/>
              </a:rPr>
              <a:t>r</a:t>
            </a:r>
            <a:r>
              <a:rPr lang="en-US" altLang="zh-CN" b="1" baseline="-25000">
                <a:latin typeface="宋体" charset="-122"/>
                <a:ea typeface="黑体" pitchFamily="2" charset="-122"/>
              </a:rPr>
              <a:t>k</a:t>
            </a:r>
            <a:r>
              <a:rPr lang="zh-CN" altLang="en-US" b="1">
                <a:latin typeface="宋体" charset="-122"/>
                <a:ea typeface="黑体" pitchFamily="2" charset="-122"/>
              </a:rPr>
              <a:t>为第</a:t>
            </a:r>
            <a:r>
              <a:rPr lang="en-US" altLang="zh-CN" b="1">
                <a:latin typeface="宋体" charset="-122"/>
                <a:ea typeface="黑体" pitchFamily="2" charset="-122"/>
              </a:rPr>
              <a:t>k</a:t>
            </a:r>
            <a:r>
              <a:rPr lang="zh-CN" altLang="en-US" b="1">
                <a:latin typeface="宋体" charset="-122"/>
                <a:ea typeface="黑体" pitchFamily="2" charset="-122"/>
              </a:rPr>
              <a:t>级干涉环的半径，由几何关系可得 ：</a:t>
            </a:r>
          </a:p>
        </p:txBody>
      </p:sp>
      <p:pic>
        <p:nvPicPr>
          <p:cNvPr id="1042" name="Picture 1" descr="C:\Documents and Settings\Administrator\Application Data\Tencent\Users\747904942\QQ\WinTemp\RichOle\W]`2HJ86}W)BG5%Q$(63[D0.png"/>
          <p:cNvPicPr>
            <a:picLocks noChangeAspect="1" noChangeArrowheads="1"/>
          </p:cNvPicPr>
          <p:nvPr/>
        </p:nvPicPr>
        <p:blipFill>
          <a:blip r:embed="rId5"/>
          <a:srcRect/>
          <a:stretch>
            <a:fillRect/>
          </a:stretch>
        </p:blipFill>
        <p:spPr bwMode="auto">
          <a:xfrm>
            <a:off x="6011863" y="2565400"/>
            <a:ext cx="2901950" cy="3311525"/>
          </a:xfrm>
          <a:prstGeom prst="rect">
            <a:avLst/>
          </a:prstGeom>
          <a:noFill/>
          <a:ln w="9525">
            <a:noFill/>
            <a:miter lim="800000"/>
            <a:headEnd/>
            <a:tailEnd/>
          </a:ln>
        </p:spPr>
      </p:pic>
      <p:sp>
        <p:nvSpPr>
          <p:cNvPr id="1043" name="TextBox 48"/>
          <p:cNvSpPr txBox="1">
            <a:spLocks noChangeArrowheads="1"/>
          </p:cNvSpPr>
          <p:nvPr/>
        </p:nvSpPr>
        <p:spPr bwMode="auto">
          <a:xfrm>
            <a:off x="7235825" y="5732463"/>
            <a:ext cx="744538" cy="369887"/>
          </a:xfrm>
          <a:prstGeom prst="rect">
            <a:avLst/>
          </a:prstGeom>
          <a:noFill/>
          <a:ln w="9525">
            <a:noFill/>
            <a:miter lim="800000"/>
            <a:headEnd/>
            <a:tailEnd/>
          </a:ln>
        </p:spPr>
        <p:txBody>
          <a:bodyPr wrap="none">
            <a:spAutoFit/>
          </a:bodyPr>
          <a:lstStyle/>
          <a:p>
            <a:r>
              <a:rPr lang="zh-CN" altLang="en-US">
                <a:latin typeface="Franklin Gothic Book"/>
                <a:ea typeface="黑体" pitchFamily="2" charset="-122"/>
              </a:rPr>
              <a:t>（</a:t>
            </a:r>
            <a:r>
              <a:rPr lang="en-US" altLang="zh-CN">
                <a:latin typeface="Franklin Gothic Book"/>
                <a:ea typeface="黑体" pitchFamily="2" charset="-122"/>
              </a:rPr>
              <a:t>c</a:t>
            </a:r>
            <a:r>
              <a:rPr lang="zh-CN" altLang="en-US">
                <a:latin typeface="Franklin Gothic Book"/>
                <a:ea typeface="黑体" pitchFamily="2" charset="-122"/>
              </a:rPr>
              <a:t>）</a:t>
            </a:r>
          </a:p>
        </p:txBody>
      </p:sp>
      <p:sp>
        <p:nvSpPr>
          <p:cNvPr id="1044"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1034" name="Picture 548"/>
          <p:cNvGraphicFramePr>
            <a:graphicFrameLocks noChangeAspect="1"/>
          </p:cNvGraphicFramePr>
          <p:nvPr/>
        </p:nvGraphicFramePr>
        <p:xfrm>
          <a:off x="755650" y="4437063"/>
          <a:ext cx="1223963" cy="936625"/>
        </p:xfrm>
        <a:graphic>
          <a:graphicData uri="http://schemas.openxmlformats.org/presentationml/2006/ole">
            <p:oleObj spid="_x0000_s1034" r:id="rId6" imgW="560259" imgH="420194" progId="Equation.3">
              <p:embed/>
            </p:oleObj>
          </a:graphicData>
        </a:graphic>
      </p:graphicFrame>
      <p:sp>
        <p:nvSpPr>
          <p:cNvPr id="1045" name="Text Box 1033"/>
          <p:cNvSpPr txBox="1">
            <a:spLocks noChangeArrowheads="1"/>
          </p:cNvSpPr>
          <p:nvPr/>
        </p:nvSpPr>
        <p:spPr bwMode="auto">
          <a:xfrm>
            <a:off x="2627313" y="5157788"/>
            <a:ext cx="3673475" cy="1076325"/>
          </a:xfrm>
          <a:prstGeom prst="rect">
            <a:avLst/>
          </a:prstGeom>
          <a:noFill/>
          <a:ln w="9525">
            <a:noFill/>
            <a:miter lim="800000"/>
            <a:headEnd/>
            <a:tailEnd/>
          </a:ln>
        </p:spPr>
        <p:txBody>
          <a:bodyPr>
            <a:spAutoFit/>
          </a:bodyPr>
          <a:lstStyle/>
          <a:p>
            <a:pPr algn="just">
              <a:spcBef>
                <a:spcPct val="20000"/>
              </a:spcBef>
            </a:pPr>
            <a:r>
              <a:rPr lang="zh-CN" altLang="en-US" sz="2000" b="1">
                <a:latin typeface="宋体" charset="-122"/>
                <a:ea typeface="黑体" pitchFamily="2" charset="-122"/>
              </a:rPr>
              <a:t>（此式说明：</a:t>
            </a:r>
            <a:r>
              <a:rPr lang="en-US" altLang="zh-CN" sz="2400" i="1">
                <a:latin typeface="宋体" charset="-122"/>
                <a:ea typeface="黑体" pitchFamily="2" charset="-122"/>
              </a:rPr>
              <a:t>h</a:t>
            </a:r>
            <a:r>
              <a:rPr lang="en-US" altLang="zh-CN" sz="2400" i="1" baseline="-25000">
                <a:latin typeface="宋体" charset="-122"/>
                <a:ea typeface="黑体" pitchFamily="2" charset="-122"/>
              </a:rPr>
              <a:t>k</a:t>
            </a:r>
            <a:r>
              <a:rPr lang="zh-CN" altLang="en-US" sz="2000" b="1">
                <a:latin typeface="宋体" charset="-122"/>
                <a:ea typeface="黑体" pitchFamily="2" charset="-122"/>
              </a:rPr>
              <a:t>与</a:t>
            </a:r>
            <a:r>
              <a:rPr lang="en-US" altLang="zh-CN" sz="2400">
                <a:latin typeface="宋体" charset="-122"/>
                <a:ea typeface="黑体" pitchFamily="2" charset="-122"/>
              </a:rPr>
              <a:t>r</a:t>
            </a:r>
            <a:r>
              <a:rPr lang="en-US" altLang="zh-CN" sz="2400" i="1" baseline="-25000">
                <a:latin typeface="宋体" charset="-122"/>
                <a:ea typeface="黑体" pitchFamily="2" charset="-122"/>
              </a:rPr>
              <a:t>k</a:t>
            </a:r>
            <a:r>
              <a:rPr lang="zh-CN" altLang="en-US" sz="2000" b="1">
                <a:latin typeface="宋体" charset="-122"/>
                <a:ea typeface="黑体" pitchFamily="2" charset="-122"/>
              </a:rPr>
              <a:t>成正比，即离开中心愈远，光程差增加愈快，因此，干涉环愈密。）</a:t>
            </a:r>
            <a:endParaRPr lang="en-US" altLang="zh-CN" sz="2000" b="1">
              <a:latin typeface="Franklin Gothic Book"/>
              <a:ea typeface="黑体" pitchFamily="2" charset="-122"/>
            </a:endParaRPr>
          </a:p>
        </p:txBody>
      </p:sp>
      <p:sp>
        <p:nvSpPr>
          <p:cNvPr id="1046" name="TextBox 53"/>
          <p:cNvSpPr txBox="1">
            <a:spLocks noChangeArrowheads="1"/>
          </p:cNvSpPr>
          <p:nvPr/>
        </p:nvSpPr>
        <p:spPr bwMode="auto">
          <a:xfrm>
            <a:off x="7524750" y="1557338"/>
            <a:ext cx="950913" cy="368300"/>
          </a:xfrm>
          <a:prstGeom prst="rect">
            <a:avLst/>
          </a:prstGeom>
          <a:noFill/>
          <a:ln w="9525">
            <a:noFill/>
            <a:miter lim="800000"/>
            <a:headEnd/>
            <a:tailEnd/>
          </a:ln>
        </p:spPr>
        <p:txBody>
          <a:bodyPr wrap="none">
            <a:spAutoFit/>
          </a:bodyPr>
          <a:lstStyle/>
          <a:p>
            <a:r>
              <a:rPr lang="zh-CN" altLang="en-US">
                <a:latin typeface="Franklin Gothic Book"/>
                <a:ea typeface="黑体" pitchFamily="2" charset="-122"/>
              </a:rPr>
              <a:t>（</a:t>
            </a:r>
            <a:r>
              <a:rPr lang="en-US" altLang="zh-CN">
                <a:latin typeface="Franklin Gothic Book"/>
                <a:ea typeface="黑体" pitchFamily="2" charset="-122"/>
              </a:rPr>
              <a:t>1-1</a:t>
            </a:r>
            <a:r>
              <a:rPr lang="zh-CN" altLang="en-US">
                <a:latin typeface="Franklin Gothic Book"/>
                <a:ea typeface="黑体" pitchFamily="2" charset="-122"/>
              </a:rPr>
              <a:t>）</a:t>
            </a:r>
          </a:p>
        </p:txBody>
      </p:sp>
      <p:sp>
        <p:nvSpPr>
          <p:cNvPr id="1047" name="TextBox 54"/>
          <p:cNvSpPr txBox="1">
            <a:spLocks noChangeArrowheads="1"/>
          </p:cNvSpPr>
          <p:nvPr/>
        </p:nvSpPr>
        <p:spPr bwMode="auto">
          <a:xfrm>
            <a:off x="3779838" y="4652963"/>
            <a:ext cx="950912" cy="369887"/>
          </a:xfrm>
          <a:prstGeom prst="rect">
            <a:avLst/>
          </a:prstGeom>
          <a:noFill/>
          <a:ln w="9525">
            <a:noFill/>
            <a:miter lim="800000"/>
            <a:headEnd/>
            <a:tailEnd/>
          </a:ln>
        </p:spPr>
        <p:txBody>
          <a:bodyPr wrap="none">
            <a:spAutoFit/>
          </a:bodyPr>
          <a:lstStyle/>
          <a:p>
            <a:r>
              <a:rPr lang="zh-CN" altLang="en-US">
                <a:latin typeface="Franklin Gothic Book"/>
                <a:ea typeface="黑体" pitchFamily="2" charset="-122"/>
              </a:rPr>
              <a:t>（</a:t>
            </a:r>
            <a:r>
              <a:rPr lang="en-US" altLang="zh-CN">
                <a:latin typeface="Franklin Gothic Book"/>
                <a:ea typeface="黑体" pitchFamily="2" charset="-122"/>
              </a:rPr>
              <a:t>1-2</a:t>
            </a:r>
            <a:r>
              <a:rPr lang="zh-CN" altLang="en-US">
                <a:latin typeface="Franklin Gothic Book"/>
                <a:ea typeface="黑体" pitchFamily="2" charset="-122"/>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2" name="Text Box 1036"/>
          <p:cNvSpPr txBox="1">
            <a:spLocks noChangeArrowheads="1"/>
          </p:cNvSpPr>
          <p:nvPr/>
        </p:nvSpPr>
        <p:spPr bwMode="auto">
          <a:xfrm>
            <a:off x="250825" y="3068638"/>
            <a:ext cx="8686800" cy="2093912"/>
          </a:xfrm>
          <a:prstGeom prst="rect">
            <a:avLst/>
          </a:prstGeom>
          <a:noFill/>
          <a:ln w="9525">
            <a:noFill/>
            <a:miter lim="800000"/>
            <a:headEnd/>
            <a:tailEnd/>
          </a:ln>
        </p:spPr>
        <p:txBody>
          <a:bodyPr>
            <a:spAutoFit/>
          </a:bodyPr>
          <a:lstStyle/>
          <a:p>
            <a:pPr>
              <a:spcBef>
                <a:spcPct val="50000"/>
              </a:spcBef>
            </a:pPr>
            <a:r>
              <a:rPr lang="zh-CN" altLang="zh-CN" sz="2000">
                <a:latin typeface="Franklin Gothic Book"/>
                <a:ea typeface="黑体" pitchFamily="2" charset="-122"/>
              </a:rPr>
              <a:t>通过</a:t>
            </a:r>
            <a:r>
              <a:rPr lang="zh-CN" altLang="en-US" sz="2000">
                <a:latin typeface="Franklin Gothic Book"/>
                <a:ea typeface="黑体" pitchFamily="2" charset="-122"/>
              </a:rPr>
              <a:t>公式（</a:t>
            </a:r>
            <a:r>
              <a:rPr lang="en-US" altLang="zh-CN" sz="2000">
                <a:latin typeface="Franklin Gothic Book"/>
                <a:ea typeface="黑体" pitchFamily="2" charset="-122"/>
              </a:rPr>
              <a:t>1-3</a:t>
            </a:r>
            <a:r>
              <a:rPr lang="zh-CN" altLang="en-US" sz="2000">
                <a:latin typeface="Franklin Gothic Book"/>
                <a:ea typeface="黑体" pitchFamily="2" charset="-122"/>
              </a:rPr>
              <a:t>）可</a:t>
            </a:r>
            <a:r>
              <a:rPr lang="zh-CN" altLang="zh-CN" sz="2000">
                <a:latin typeface="Franklin Gothic Book"/>
                <a:ea typeface="黑体" pitchFamily="2" charset="-122"/>
              </a:rPr>
              <a:t>知，若入射光波长</a:t>
            </a:r>
            <a:r>
              <a:rPr lang="en-US" altLang="zh-CN" sz="2000">
                <a:latin typeface="Franklin Gothic Book"/>
                <a:ea typeface="黑体" pitchFamily="2" charset="-122"/>
              </a:rPr>
              <a:t>    </a:t>
            </a:r>
            <a:r>
              <a:rPr lang="zh-CN" altLang="zh-CN" sz="2000">
                <a:latin typeface="Franklin Gothic Book"/>
                <a:ea typeface="黑体" pitchFamily="2" charset="-122"/>
              </a:rPr>
              <a:t>已知，</a:t>
            </a:r>
            <a:r>
              <a:rPr lang="zh-CN" altLang="en-US" sz="2000" b="1">
                <a:latin typeface="宋体" charset="-122"/>
                <a:ea typeface="黑体" pitchFamily="2" charset="-122"/>
              </a:rPr>
              <a:t>测出第</a:t>
            </a:r>
            <a:r>
              <a:rPr lang="en-US" altLang="zh-CN" sz="2000" b="1" i="1">
                <a:latin typeface="Franklin Gothic Book"/>
                <a:ea typeface="黑体" pitchFamily="2" charset="-122"/>
              </a:rPr>
              <a:t>k</a:t>
            </a:r>
            <a:r>
              <a:rPr lang="zh-CN" altLang="en-US" sz="2000" b="1">
                <a:latin typeface="宋体" charset="-122"/>
                <a:ea typeface="黑体" pitchFamily="2" charset="-122"/>
              </a:rPr>
              <a:t>级暗条纹的半径</a:t>
            </a:r>
            <a:r>
              <a:rPr lang="en-US" altLang="zh-CN" sz="2000" b="1" i="1">
                <a:latin typeface="宋体" charset="-122"/>
                <a:ea typeface="黑体" pitchFamily="2" charset="-122"/>
              </a:rPr>
              <a:t>r</a:t>
            </a:r>
            <a:r>
              <a:rPr lang="en-US" altLang="zh-CN" sz="2000" b="1" i="1" baseline="-25000">
                <a:latin typeface="宋体" charset="-122"/>
                <a:ea typeface="黑体" pitchFamily="2" charset="-122"/>
              </a:rPr>
              <a:t>k </a:t>
            </a:r>
            <a:r>
              <a:rPr lang="zh-CN" altLang="zh-CN" sz="2000">
                <a:latin typeface="Franklin Gothic Book"/>
                <a:ea typeface="黑体" pitchFamily="2" charset="-122"/>
              </a:rPr>
              <a:t>，则可算出曲率半径</a:t>
            </a:r>
            <a:r>
              <a:rPr lang="en-US" altLang="zh-CN" sz="2000" i="1">
                <a:latin typeface="Franklin Gothic Book"/>
                <a:ea typeface="黑体" pitchFamily="2" charset="-122"/>
              </a:rPr>
              <a:t>R</a:t>
            </a:r>
            <a:r>
              <a:rPr lang="zh-CN" altLang="en-US" sz="2000">
                <a:latin typeface="Franklin Gothic Book"/>
                <a:ea typeface="黑体" pitchFamily="2" charset="-122"/>
              </a:rPr>
              <a:t>。</a:t>
            </a:r>
            <a:endParaRPr lang="zh-CN" altLang="en-US" sz="2000" b="1">
              <a:latin typeface="Franklin Gothic Book"/>
              <a:ea typeface="黑体" pitchFamily="2" charset="-122"/>
            </a:endParaRPr>
          </a:p>
          <a:p>
            <a:pPr>
              <a:spcBef>
                <a:spcPct val="50000"/>
              </a:spcBef>
            </a:pPr>
            <a:endParaRPr lang="zh-CN" altLang="en-US" sz="2000" b="1">
              <a:latin typeface="Franklin Gothic Book"/>
              <a:ea typeface="黑体" pitchFamily="2" charset="-122"/>
            </a:endParaRPr>
          </a:p>
          <a:p>
            <a:pPr>
              <a:spcBef>
                <a:spcPct val="50000"/>
              </a:spcBef>
            </a:pPr>
            <a:endParaRPr lang="zh-CN" altLang="en-US" sz="2000" b="1">
              <a:latin typeface="Franklin Gothic Book"/>
              <a:ea typeface="黑体" pitchFamily="2" charset="-122"/>
            </a:endParaRPr>
          </a:p>
          <a:p>
            <a:pPr>
              <a:spcBef>
                <a:spcPct val="50000"/>
              </a:spcBef>
            </a:pPr>
            <a:endParaRPr lang="zh-CN" altLang="en-US" sz="2000" b="1">
              <a:latin typeface="Franklin Gothic Book"/>
              <a:ea typeface="黑体" pitchFamily="2" charset="-122"/>
            </a:endParaRPr>
          </a:p>
        </p:txBody>
      </p:sp>
      <p:graphicFrame>
        <p:nvGraphicFramePr>
          <p:cNvPr id="19458" name="Object 2"/>
          <p:cNvGraphicFramePr>
            <a:graphicFrameLocks noChangeAspect="1"/>
          </p:cNvGraphicFramePr>
          <p:nvPr/>
        </p:nvGraphicFramePr>
        <p:xfrm>
          <a:off x="3203575" y="3644900"/>
          <a:ext cx="2667000" cy="1125538"/>
        </p:xfrm>
        <a:graphic>
          <a:graphicData uri="http://schemas.openxmlformats.org/presentationml/2006/ole">
            <p:oleObj spid="_x0000_s19458" r:id="rId3" imgW="495085" imgH="418918" progId="Equation.3">
              <p:embed/>
            </p:oleObj>
          </a:graphicData>
        </a:graphic>
      </p:graphicFrame>
      <p:sp>
        <p:nvSpPr>
          <p:cNvPr id="194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sp>
        <p:nvSpPr>
          <p:cNvPr id="19474" name="TextBox 13"/>
          <p:cNvSpPr txBox="1">
            <a:spLocks noChangeArrowheads="1"/>
          </p:cNvSpPr>
          <p:nvPr/>
        </p:nvSpPr>
        <p:spPr bwMode="auto">
          <a:xfrm>
            <a:off x="611188" y="1196975"/>
            <a:ext cx="5184775" cy="369888"/>
          </a:xfrm>
          <a:prstGeom prst="rect">
            <a:avLst/>
          </a:prstGeom>
          <a:noFill/>
          <a:ln w="9525">
            <a:noFill/>
            <a:miter lim="800000"/>
            <a:headEnd/>
            <a:tailEnd/>
          </a:ln>
        </p:spPr>
        <p:txBody>
          <a:bodyPr>
            <a:spAutoFit/>
          </a:bodyPr>
          <a:lstStyle/>
          <a:p>
            <a:r>
              <a:rPr lang="zh-CN" altLang="zh-CN">
                <a:latin typeface="Franklin Gothic Book"/>
                <a:ea typeface="黑体" pitchFamily="2" charset="-122"/>
              </a:rPr>
              <a:t>将式（</a:t>
            </a:r>
            <a:r>
              <a:rPr lang="en-US" altLang="zh-CN">
                <a:latin typeface="Franklin Gothic Book"/>
                <a:ea typeface="黑体" pitchFamily="2" charset="-122"/>
              </a:rPr>
              <a:t>1-2</a:t>
            </a:r>
            <a:r>
              <a:rPr lang="zh-CN" altLang="zh-CN">
                <a:latin typeface="Franklin Gothic Book"/>
                <a:ea typeface="黑体" pitchFamily="2" charset="-122"/>
              </a:rPr>
              <a:t>）代入式（</a:t>
            </a:r>
            <a:r>
              <a:rPr lang="en-US" altLang="zh-CN">
                <a:latin typeface="Franklin Gothic Book"/>
                <a:ea typeface="黑体" pitchFamily="2" charset="-122"/>
              </a:rPr>
              <a:t>1-1</a:t>
            </a:r>
            <a:r>
              <a:rPr lang="zh-CN" altLang="zh-CN">
                <a:latin typeface="Franklin Gothic Book"/>
                <a:ea typeface="黑体" pitchFamily="2" charset="-122"/>
              </a:rPr>
              <a:t>）得第</a:t>
            </a:r>
            <a:r>
              <a:rPr lang="en-US" altLang="zh-CN">
                <a:latin typeface="Franklin Gothic Book"/>
                <a:ea typeface="黑体" pitchFamily="2" charset="-122"/>
              </a:rPr>
              <a:t> k</a:t>
            </a:r>
            <a:r>
              <a:rPr lang="zh-CN" altLang="zh-CN">
                <a:latin typeface="Franklin Gothic Book"/>
                <a:ea typeface="黑体" pitchFamily="2" charset="-122"/>
              </a:rPr>
              <a:t>级暗纹的半径为：</a:t>
            </a:r>
            <a:endParaRPr lang="zh-CN" altLang="en-US">
              <a:latin typeface="Franklin Gothic Book"/>
              <a:ea typeface="黑体" pitchFamily="2" charset="-122"/>
            </a:endParaRPr>
          </a:p>
        </p:txBody>
      </p:sp>
      <p:graphicFrame>
        <p:nvGraphicFramePr>
          <p:cNvPr id="19467" name="Object 11"/>
          <p:cNvGraphicFramePr>
            <a:graphicFrameLocks noChangeAspect="1"/>
          </p:cNvGraphicFramePr>
          <p:nvPr/>
        </p:nvGraphicFramePr>
        <p:xfrm>
          <a:off x="3059113" y="1916113"/>
          <a:ext cx="1657350" cy="360362"/>
        </p:xfrm>
        <a:graphic>
          <a:graphicData uri="http://schemas.openxmlformats.org/presentationml/2006/ole">
            <p:oleObj spid="_x0000_s19467" name="Equation" r:id="rId4" imgW="609336" imgH="241195" progId="">
              <p:embed/>
            </p:oleObj>
          </a:graphicData>
        </a:graphic>
      </p:graphicFrame>
      <p:sp>
        <p:nvSpPr>
          <p:cNvPr id="19475" name="TextBox 15"/>
          <p:cNvSpPr txBox="1">
            <a:spLocks noChangeArrowheads="1"/>
          </p:cNvSpPr>
          <p:nvPr/>
        </p:nvSpPr>
        <p:spPr bwMode="auto">
          <a:xfrm>
            <a:off x="6084888" y="1916113"/>
            <a:ext cx="630237" cy="369887"/>
          </a:xfrm>
          <a:prstGeom prst="rect">
            <a:avLst/>
          </a:prstGeom>
          <a:noFill/>
          <a:ln w="9525">
            <a:noFill/>
            <a:miter lim="800000"/>
            <a:headEnd/>
            <a:tailEnd/>
          </a:ln>
        </p:spPr>
        <p:txBody>
          <a:bodyPr>
            <a:spAutoFit/>
          </a:bodyPr>
          <a:lstStyle/>
          <a:p>
            <a:r>
              <a:rPr lang="en-US" altLang="zh-CN">
                <a:latin typeface="Franklin Gothic Book"/>
                <a:ea typeface="黑体" pitchFamily="2" charset="-122"/>
              </a:rPr>
              <a:t>(1-3)</a:t>
            </a:r>
            <a:endParaRPr lang="zh-CN" altLang="en-US">
              <a:latin typeface="Franklin Gothic Book"/>
              <a:ea typeface="黑体" pitchFamily="2" charset="-122"/>
            </a:endParaRPr>
          </a:p>
        </p:txBody>
      </p:sp>
      <p:sp>
        <p:nvSpPr>
          <p:cNvPr id="1947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latin typeface="Franklin Gothic Book"/>
              <a:ea typeface="黑体" pitchFamily="2" charset="-122"/>
            </a:endParaRPr>
          </a:p>
        </p:txBody>
      </p:sp>
      <p:graphicFrame>
        <p:nvGraphicFramePr>
          <p:cNvPr id="19471" name="Picture 35"/>
          <p:cNvGraphicFramePr>
            <a:graphicFrameLocks noChangeAspect="1"/>
          </p:cNvGraphicFramePr>
          <p:nvPr/>
        </p:nvGraphicFramePr>
        <p:xfrm>
          <a:off x="4500563" y="3141663"/>
          <a:ext cx="358775" cy="287337"/>
        </p:xfrm>
        <a:graphic>
          <a:graphicData uri="http://schemas.openxmlformats.org/presentationml/2006/ole">
            <p:oleObj spid="_x0000_s19471" r:id="rId5" imgW="140985" imgH="179435"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2"/>
          <p:cNvSpPr txBox="1">
            <a:spLocks noChangeArrowheads="1"/>
          </p:cNvSpPr>
          <p:nvPr/>
        </p:nvSpPr>
        <p:spPr bwMode="auto">
          <a:xfrm>
            <a:off x="381000" y="765175"/>
            <a:ext cx="8382000" cy="5478463"/>
          </a:xfrm>
          <a:prstGeom prst="rect">
            <a:avLst/>
          </a:prstGeom>
          <a:noFill/>
          <a:ln w="9525">
            <a:noFill/>
            <a:miter lim="800000"/>
            <a:headEnd/>
            <a:tailEnd/>
          </a:ln>
        </p:spPr>
        <p:txBody>
          <a:bodyPr>
            <a:spAutoFit/>
          </a:bodyPr>
          <a:lstStyle/>
          <a:p>
            <a:pPr algn="just">
              <a:spcBef>
                <a:spcPct val="50000"/>
              </a:spcBef>
            </a:pPr>
            <a:r>
              <a:rPr lang="zh-CN" altLang="en-US" sz="2800">
                <a:latin typeface="Franklin Gothic Book"/>
                <a:ea typeface="黑体" pitchFamily="2" charset="-122"/>
              </a:rPr>
              <a:t>在实验中不能直接用                 公式，</a:t>
            </a:r>
            <a:endParaRPr lang="en-US" altLang="zh-CN" sz="2800">
              <a:latin typeface="Franklin Gothic Book"/>
              <a:ea typeface="黑体" pitchFamily="2" charset="-122"/>
            </a:endParaRPr>
          </a:p>
          <a:p>
            <a:pPr algn="just">
              <a:spcBef>
                <a:spcPct val="50000"/>
              </a:spcBef>
            </a:pPr>
            <a:r>
              <a:rPr lang="zh-CN" altLang="en-US" sz="2800">
                <a:latin typeface="Franklin Gothic Book"/>
                <a:ea typeface="黑体" pitchFamily="2" charset="-122"/>
              </a:rPr>
              <a:t>原因有二：</a:t>
            </a:r>
          </a:p>
          <a:p>
            <a:pPr algn="just">
              <a:spcBef>
                <a:spcPct val="50000"/>
              </a:spcBef>
            </a:pPr>
            <a:r>
              <a:rPr lang="zh-CN" altLang="en-US" sz="2800">
                <a:latin typeface="Franklin Gothic Book"/>
                <a:ea typeface="黑体" pitchFamily="2" charset="-122"/>
              </a:rPr>
              <a:t>①实际观察牛顿环时发现，牛顿环的中心不是一个点，而是一个不甚清晰的暗或亮的圆斑。其原因是透镜与平板玻璃接触时，由于接触压力引起形变，使接触处为一圆面，而圆面的中心很难定准，因此</a:t>
            </a:r>
            <a:r>
              <a:rPr lang="en-US" altLang="zh-CN" sz="2800" i="1">
                <a:latin typeface="Franklin Gothic Book"/>
                <a:ea typeface="黑体" pitchFamily="2" charset="-122"/>
              </a:rPr>
              <a:t>r</a:t>
            </a:r>
            <a:r>
              <a:rPr lang="en-US" altLang="zh-CN" sz="2800" i="1" baseline="-25000">
                <a:latin typeface="Franklin Gothic Book"/>
                <a:ea typeface="黑体" pitchFamily="2" charset="-122"/>
              </a:rPr>
              <a:t>k</a:t>
            </a:r>
            <a:r>
              <a:rPr lang="zh-CN" altLang="en-US" sz="2800">
                <a:latin typeface="Franklin Gothic Book"/>
                <a:ea typeface="黑体" pitchFamily="2" charset="-122"/>
              </a:rPr>
              <a:t>不易测准；</a:t>
            </a:r>
          </a:p>
          <a:p>
            <a:pPr algn="just">
              <a:spcBef>
                <a:spcPct val="50000"/>
              </a:spcBef>
            </a:pPr>
            <a:endParaRPr lang="zh-CN" altLang="en-US" sz="2800">
              <a:latin typeface="Franklin Gothic Book"/>
              <a:ea typeface="黑体" pitchFamily="2" charset="-122"/>
            </a:endParaRPr>
          </a:p>
          <a:p>
            <a:pPr algn="just">
              <a:spcBef>
                <a:spcPct val="50000"/>
              </a:spcBef>
            </a:pPr>
            <a:r>
              <a:rPr lang="zh-CN" altLang="en-US" sz="2800">
                <a:latin typeface="Franklin Gothic Book"/>
                <a:ea typeface="黑体" pitchFamily="2" charset="-122"/>
              </a:rPr>
              <a:t>②镜面上可能有灰尘等存在而引起一个附加厚度，从而形成附加的光程差，这样，绝对级数也不易定准。</a:t>
            </a:r>
          </a:p>
          <a:p>
            <a:pPr>
              <a:spcBef>
                <a:spcPct val="50000"/>
              </a:spcBef>
            </a:pPr>
            <a:endParaRPr lang="en-US" altLang="zh-CN" sz="2800" b="1">
              <a:latin typeface="Franklin Gothic Book"/>
              <a:ea typeface="黑体" pitchFamily="2" charset="-122"/>
            </a:endParaRPr>
          </a:p>
        </p:txBody>
      </p:sp>
      <p:sp>
        <p:nvSpPr>
          <p:cNvPr id="22532" name="Rectangle 4"/>
          <p:cNvSpPr>
            <a:spLocks noChangeArrowheads="1"/>
          </p:cNvSpPr>
          <p:nvPr/>
        </p:nvSpPr>
        <p:spPr bwMode="auto">
          <a:xfrm>
            <a:off x="4324350" y="3219450"/>
            <a:ext cx="9144000" cy="0"/>
          </a:xfrm>
          <a:prstGeom prst="rect">
            <a:avLst/>
          </a:prstGeom>
          <a:noFill/>
          <a:ln w="9525">
            <a:noFill/>
            <a:miter lim="800000"/>
            <a:headEnd/>
            <a:tailEnd/>
          </a:ln>
        </p:spPr>
        <p:txBody>
          <a:bodyPr>
            <a:spAutoFit/>
          </a:bodyPr>
          <a:lstStyle/>
          <a:p>
            <a:endParaRPr lang="zh-CN" altLang="en-US">
              <a:latin typeface="Franklin Gothic Book"/>
              <a:ea typeface="黑体" pitchFamily="2" charset="-122"/>
            </a:endParaRPr>
          </a:p>
        </p:txBody>
      </p:sp>
      <p:graphicFrame>
        <p:nvGraphicFramePr>
          <p:cNvPr id="22530" name="Object 2"/>
          <p:cNvGraphicFramePr>
            <a:graphicFrameLocks noChangeAspect="1"/>
          </p:cNvGraphicFramePr>
          <p:nvPr/>
        </p:nvGraphicFramePr>
        <p:xfrm>
          <a:off x="3635375" y="692150"/>
          <a:ext cx="1371600" cy="720725"/>
        </p:xfrm>
        <a:graphic>
          <a:graphicData uri="http://schemas.openxmlformats.org/presentationml/2006/ole">
            <p:oleObj spid="_x0000_s22530" r:id="rId3" imgW="495085" imgH="418918" progId="Equation.3">
              <p:embed/>
            </p:oleObj>
          </a:graphicData>
        </a:graphic>
      </p:graphicFrame>
      <p:sp>
        <p:nvSpPr>
          <p:cNvPr id="22533" name="Rectangle 7"/>
          <p:cNvSpPr>
            <a:spLocks noChangeArrowheads="1"/>
          </p:cNvSpPr>
          <p:nvPr/>
        </p:nvSpPr>
        <p:spPr bwMode="auto">
          <a:xfrm>
            <a:off x="4286250" y="3314700"/>
            <a:ext cx="9144000" cy="0"/>
          </a:xfrm>
          <a:prstGeom prst="rect">
            <a:avLst/>
          </a:prstGeom>
          <a:noFill/>
          <a:ln w="9525">
            <a:noFill/>
            <a:miter lim="800000"/>
            <a:headEnd/>
            <a:tailEnd/>
          </a:ln>
        </p:spPr>
        <p:txBody>
          <a:bodyPr>
            <a:spAutoFit/>
          </a:bodyPr>
          <a:lstStyle/>
          <a:p>
            <a:endParaRPr lang="zh-CN" altLang="en-US">
              <a:latin typeface="Franklin Gothic Book"/>
              <a:ea typeface="黑体" pitchFamily="2" charset="-122"/>
            </a:endParaRPr>
          </a:p>
        </p:txBody>
      </p:sp>
      <p:sp>
        <p:nvSpPr>
          <p:cNvPr id="22534" name="Rectangle 9"/>
          <p:cNvSpPr>
            <a:spLocks noChangeArrowheads="1"/>
          </p:cNvSpPr>
          <p:nvPr/>
        </p:nvSpPr>
        <p:spPr bwMode="auto">
          <a:xfrm>
            <a:off x="4205288" y="3309938"/>
            <a:ext cx="9144000" cy="0"/>
          </a:xfrm>
          <a:prstGeom prst="rect">
            <a:avLst/>
          </a:prstGeom>
          <a:noFill/>
          <a:ln w="9525">
            <a:noFill/>
            <a:miter lim="800000"/>
            <a:headEnd/>
            <a:tailEnd/>
          </a:ln>
        </p:spPr>
        <p:txBody>
          <a:bodyPr>
            <a:spAutoFit/>
          </a:bodyPr>
          <a:lstStyle/>
          <a:p>
            <a:endParaRPr lang="zh-CN" altLang="en-US">
              <a:latin typeface="Franklin Gothic Book"/>
              <a:ea typeface="黑体" pitchFamily="2" charset="-122"/>
            </a:endParaRPr>
          </a:p>
        </p:txBody>
      </p:sp>
      <p:sp>
        <p:nvSpPr>
          <p:cNvPr id="22535" name="Rectangle 11"/>
          <p:cNvSpPr>
            <a:spLocks noChangeArrowheads="1"/>
          </p:cNvSpPr>
          <p:nvPr/>
        </p:nvSpPr>
        <p:spPr bwMode="auto">
          <a:xfrm>
            <a:off x="4286250" y="3219450"/>
            <a:ext cx="9144000" cy="0"/>
          </a:xfrm>
          <a:prstGeom prst="rect">
            <a:avLst/>
          </a:prstGeom>
          <a:noFill/>
          <a:ln w="9525">
            <a:noFill/>
            <a:miter lim="800000"/>
            <a:headEnd/>
            <a:tailEnd/>
          </a:ln>
        </p:spPr>
        <p:txBody>
          <a:bodyPr>
            <a:spAutoFit/>
          </a:bodyPr>
          <a:lstStyle/>
          <a:p>
            <a:endParaRPr lang="zh-CN" altLang="en-US">
              <a:latin typeface="Franklin Gothic Book"/>
              <a:ea typeface="黑体" pitchFamily="2" charset="-122"/>
            </a:endParaRPr>
          </a:p>
        </p:txBody>
      </p:sp>
      <p:sp>
        <p:nvSpPr>
          <p:cNvPr id="22536" name="Rectangle 13"/>
          <p:cNvSpPr>
            <a:spLocks noChangeArrowheads="1"/>
          </p:cNvSpPr>
          <p:nvPr/>
        </p:nvSpPr>
        <p:spPr bwMode="auto">
          <a:xfrm>
            <a:off x="4176713" y="3309938"/>
            <a:ext cx="9144000" cy="0"/>
          </a:xfrm>
          <a:prstGeom prst="rect">
            <a:avLst/>
          </a:prstGeom>
          <a:noFill/>
          <a:ln w="9525">
            <a:noFill/>
            <a:miter lim="800000"/>
            <a:headEnd/>
            <a:tailEnd/>
          </a:ln>
        </p:spPr>
        <p:txBody>
          <a:bodyPr>
            <a:spAutoFit/>
          </a:bodyPr>
          <a:lstStyle/>
          <a:p>
            <a:endParaRPr lang="zh-CN" altLang="en-US">
              <a:latin typeface="Franklin Gothic Book"/>
              <a:ea typeface="黑体" pitchFamily="2" charset="-122"/>
            </a:endParaRPr>
          </a:p>
        </p:txBody>
      </p:sp>
      <p:sp>
        <p:nvSpPr>
          <p:cNvPr id="22537" name="Rectangle 15"/>
          <p:cNvSpPr>
            <a:spLocks noChangeArrowheads="1"/>
          </p:cNvSpPr>
          <p:nvPr/>
        </p:nvSpPr>
        <p:spPr bwMode="auto">
          <a:xfrm>
            <a:off x="4195763" y="3309938"/>
            <a:ext cx="9144000" cy="0"/>
          </a:xfrm>
          <a:prstGeom prst="rect">
            <a:avLst/>
          </a:prstGeom>
          <a:noFill/>
          <a:ln w="9525">
            <a:noFill/>
            <a:miter lim="800000"/>
            <a:headEnd/>
            <a:tailEnd/>
          </a:ln>
        </p:spPr>
        <p:txBody>
          <a:bodyPr>
            <a:spAutoFit/>
          </a:bodyPr>
          <a:lstStyle/>
          <a:p>
            <a:endParaRPr lang="zh-CN" altLang="en-US">
              <a:latin typeface="Franklin Gothic Book"/>
              <a:ea typeface="黑体" pitchFamily="2" charset="-122"/>
            </a:endParaRPr>
          </a:p>
        </p:txBody>
      </p:sp>
      <p:sp>
        <p:nvSpPr>
          <p:cNvPr id="22538" name="Rectangle 17"/>
          <p:cNvSpPr>
            <a:spLocks noChangeArrowheads="1"/>
          </p:cNvSpPr>
          <p:nvPr/>
        </p:nvSpPr>
        <p:spPr bwMode="auto">
          <a:xfrm>
            <a:off x="4095750" y="3205163"/>
            <a:ext cx="9144000" cy="0"/>
          </a:xfrm>
          <a:prstGeom prst="rect">
            <a:avLst/>
          </a:prstGeom>
          <a:noFill/>
          <a:ln w="9525">
            <a:noFill/>
            <a:miter lim="800000"/>
            <a:headEnd/>
            <a:tailEnd/>
          </a:ln>
        </p:spPr>
        <p:txBody>
          <a:bodyPr>
            <a:spAutoFit/>
          </a:bodyPr>
          <a:lstStyle/>
          <a:p>
            <a:endParaRPr lang="zh-CN" altLang="en-US">
              <a:latin typeface="Franklin Gothic Book"/>
              <a:ea typeface="黑体" pitchFamily="2" charset="-122"/>
            </a:endParaRPr>
          </a:p>
        </p:txBody>
      </p:sp>
    </p:spTree>
  </p:cSld>
  <p:clrMapOvr>
    <a:masterClrMapping/>
  </p:clrMapOvr>
  <p:transition spd="med">
    <p:cover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subTitle" idx="1"/>
          </p:nvPr>
        </p:nvSpPr>
        <p:spPr>
          <a:xfrm>
            <a:off x="457200" y="304800"/>
            <a:ext cx="8305800" cy="5867400"/>
          </a:xfrm>
        </p:spPr>
        <p:txBody>
          <a:bodyPr rtlCol="0">
            <a:normAutofit lnSpcReduction="10000"/>
          </a:bodyPr>
          <a:lstStyle/>
          <a:p>
            <a:pPr algn="l" fontAlgn="auto">
              <a:spcBef>
                <a:spcPct val="50000"/>
              </a:spcBef>
              <a:spcAft>
                <a:spcPts val="0"/>
              </a:spcAft>
              <a:buFont typeface="Wingdings 2"/>
              <a:buNone/>
              <a:defRPr/>
            </a:pPr>
            <a:r>
              <a:rPr lang="en-US" altLang="zh-CN" sz="2400" b="1" dirty="0">
                <a:latin typeface="宋体" charset="-122"/>
              </a:rPr>
              <a:t>   </a:t>
            </a:r>
            <a:r>
              <a:rPr lang="zh-CN" altLang="en-US" sz="2400" dirty="0">
                <a:solidFill>
                  <a:schemeClr val="tx1"/>
                </a:solidFill>
                <a:latin typeface="宋体" charset="-122"/>
              </a:rPr>
              <a:t>为了克服这些困难，</a:t>
            </a:r>
            <a:r>
              <a:rPr lang="zh-CN" altLang="en-US" sz="2400" dirty="0">
                <a:solidFill>
                  <a:schemeClr val="tx1"/>
                </a:solidFill>
              </a:rPr>
              <a:t> 对                 进行处理，</a:t>
            </a:r>
            <a:r>
              <a:rPr lang="zh-CN" altLang="en-US" sz="2400" dirty="0">
                <a:solidFill>
                  <a:schemeClr val="tx1"/>
                </a:solidFill>
                <a:latin typeface="宋体" charset="-122"/>
              </a:rPr>
              <a:t>首先取暗环</a:t>
            </a:r>
          </a:p>
          <a:p>
            <a:pPr algn="l" fontAlgn="auto">
              <a:spcBef>
                <a:spcPct val="50000"/>
              </a:spcBef>
              <a:spcAft>
                <a:spcPts val="0"/>
              </a:spcAft>
              <a:buFont typeface="Wingdings 2"/>
              <a:buNone/>
              <a:defRPr/>
            </a:pPr>
            <a:r>
              <a:rPr lang="zh-CN" altLang="en-US" sz="2400" dirty="0">
                <a:solidFill>
                  <a:schemeClr val="tx1"/>
                </a:solidFill>
                <a:latin typeface="宋体" charset="-122"/>
              </a:rPr>
              <a:t>直径</a:t>
            </a:r>
            <a:r>
              <a:rPr lang="en-US" altLang="zh-CN" sz="2400" i="1" dirty="0" err="1">
                <a:solidFill>
                  <a:schemeClr val="tx1"/>
                </a:solidFill>
                <a:latin typeface="宋体" charset="-122"/>
              </a:rPr>
              <a:t>D</a:t>
            </a:r>
            <a:r>
              <a:rPr lang="en-US" altLang="zh-CN" sz="2400" i="1" baseline="-25000" dirty="0" err="1">
                <a:solidFill>
                  <a:schemeClr val="tx1"/>
                </a:solidFill>
                <a:latin typeface="宋体" charset="-122"/>
              </a:rPr>
              <a:t>k</a:t>
            </a:r>
            <a:r>
              <a:rPr lang="en-US" altLang="zh-CN" sz="2400" i="1" baseline="-25000" dirty="0">
                <a:solidFill>
                  <a:schemeClr val="tx1"/>
                </a:solidFill>
                <a:latin typeface="宋体" charset="-122"/>
              </a:rPr>
              <a:t> </a:t>
            </a:r>
            <a:r>
              <a:rPr lang="zh-CN" altLang="en-US" sz="2400" dirty="0">
                <a:solidFill>
                  <a:schemeClr val="tx1"/>
                </a:solidFill>
                <a:latin typeface="宋体" charset="-122"/>
              </a:rPr>
              <a:t>来替代半径</a:t>
            </a:r>
            <a:r>
              <a:rPr lang="en-US" altLang="zh-CN" sz="2400" i="1" dirty="0" err="1">
                <a:solidFill>
                  <a:schemeClr val="tx1"/>
                </a:solidFill>
                <a:latin typeface="宋体" charset="-122"/>
              </a:rPr>
              <a:t>r</a:t>
            </a:r>
            <a:r>
              <a:rPr lang="en-US" altLang="zh-CN" sz="2400" i="1" baseline="-25000" dirty="0" err="1">
                <a:solidFill>
                  <a:schemeClr val="tx1"/>
                </a:solidFill>
                <a:latin typeface="宋体" charset="-122"/>
              </a:rPr>
              <a:t>k</a:t>
            </a:r>
            <a:r>
              <a:rPr lang="en-US" altLang="zh-CN" sz="2400" i="1" baseline="-25000" dirty="0">
                <a:solidFill>
                  <a:schemeClr val="tx1"/>
                </a:solidFill>
                <a:latin typeface="宋体" charset="-122"/>
              </a:rPr>
              <a:t> </a:t>
            </a:r>
            <a:r>
              <a:rPr lang="zh-CN" altLang="en-US" sz="2400" dirty="0">
                <a:solidFill>
                  <a:schemeClr val="tx1"/>
                </a:solidFill>
                <a:latin typeface="宋体" charset="-122"/>
              </a:rPr>
              <a:t>，</a:t>
            </a:r>
            <a:r>
              <a:rPr lang="zh-CN" altLang="en-US" sz="2400" dirty="0">
                <a:solidFill>
                  <a:schemeClr val="tx1"/>
                </a:solidFill>
              </a:rPr>
              <a:t>                  </a:t>
            </a:r>
            <a:r>
              <a:rPr lang="en-US" altLang="zh-CN" sz="2400" dirty="0">
                <a:solidFill>
                  <a:schemeClr val="tx1"/>
                </a:solidFill>
              </a:rPr>
              <a:t>,</a:t>
            </a:r>
            <a:r>
              <a:rPr lang="zh-CN" altLang="en-US" sz="2400" dirty="0">
                <a:solidFill>
                  <a:schemeClr val="tx1"/>
                </a:solidFill>
                <a:latin typeface="宋体" charset="-122"/>
              </a:rPr>
              <a:t>则可写成：</a:t>
            </a:r>
            <a:r>
              <a:rPr lang="zh-CN" altLang="en-US" sz="2400" dirty="0">
                <a:solidFill>
                  <a:schemeClr val="tx1"/>
                </a:solidFill>
              </a:rPr>
              <a:t>                                             </a:t>
            </a:r>
          </a:p>
          <a:p>
            <a:pPr algn="l" fontAlgn="auto">
              <a:spcBef>
                <a:spcPct val="50000"/>
              </a:spcBef>
              <a:spcAft>
                <a:spcPts val="0"/>
              </a:spcAft>
              <a:buFont typeface="Wingdings 2"/>
              <a:buNone/>
              <a:defRPr/>
            </a:pPr>
            <a:r>
              <a:rPr lang="zh-CN" altLang="en-US" sz="2400" dirty="0">
                <a:solidFill>
                  <a:schemeClr val="tx1"/>
                </a:solidFill>
              </a:rPr>
              <a:t>                                               </a:t>
            </a:r>
          </a:p>
          <a:p>
            <a:pPr algn="l" fontAlgn="auto">
              <a:spcBef>
                <a:spcPct val="50000"/>
              </a:spcBef>
              <a:spcAft>
                <a:spcPts val="0"/>
              </a:spcAft>
              <a:buFont typeface="Wingdings 2"/>
              <a:buNone/>
              <a:defRPr/>
            </a:pPr>
            <a:r>
              <a:rPr lang="zh-CN" altLang="en-US" sz="2400" dirty="0">
                <a:solidFill>
                  <a:schemeClr val="tx1"/>
                </a:solidFill>
              </a:rPr>
              <a:t>再采用逐差法，以消除附加光程差带来的误差，若</a:t>
            </a:r>
            <a:r>
              <a:rPr lang="en-US" altLang="zh-CN" sz="2400" dirty="0">
                <a:solidFill>
                  <a:schemeClr val="tx1"/>
                </a:solidFill>
              </a:rPr>
              <a:t>m</a:t>
            </a:r>
            <a:r>
              <a:rPr lang="zh-CN" altLang="en-US" sz="2400" dirty="0">
                <a:solidFill>
                  <a:schemeClr val="tx1"/>
                </a:solidFill>
              </a:rPr>
              <a:t>与</a:t>
            </a:r>
            <a:r>
              <a:rPr lang="en-US" altLang="zh-CN" sz="2400" dirty="0">
                <a:solidFill>
                  <a:schemeClr val="tx1"/>
                </a:solidFill>
              </a:rPr>
              <a:t>n</a:t>
            </a:r>
            <a:r>
              <a:rPr lang="zh-CN" altLang="en-US" sz="2400" dirty="0">
                <a:solidFill>
                  <a:schemeClr val="tx1"/>
                </a:solidFill>
              </a:rPr>
              <a:t>级暗环直径分别</a:t>
            </a:r>
            <a:r>
              <a:rPr lang="en-US" altLang="zh-CN" sz="2400" i="1" dirty="0">
                <a:solidFill>
                  <a:schemeClr val="tx1"/>
                </a:solidFill>
              </a:rPr>
              <a:t>D</a:t>
            </a:r>
            <a:r>
              <a:rPr lang="en-US" altLang="zh-CN" sz="2400" i="1" baseline="-25000" dirty="0">
                <a:solidFill>
                  <a:schemeClr val="tx1"/>
                </a:solidFill>
              </a:rPr>
              <a:t>m</a:t>
            </a:r>
            <a:r>
              <a:rPr lang="zh-CN" altLang="en-US" sz="2400" dirty="0">
                <a:solidFill>
                  <a:schemeClr val="tx1"/>
                </a:solidFill>
              </a:rPr>
              <a:t>与</a:t>
            </a:r>
            <a:r>
              <a:rPr lang="en-US" altLang="zh-CN" sz="2400" i="1" dirty="0" err="1">
                <a:solidFill>
                  <a:schemeClr val="tx1"/>
                </a:solidFill>
              </a:rPr>
              <a:t>D</a:t>
            </a:r>
            <a:r>
              <a:rPr lang="en-US" altLang="zh-CN" sz="2400" i="1" baseline="-25000" dirty="0" err="1">
                <a:solidFill>
                  <a:schemeClr val="tx1"/>
                </a:solidFill>
              </a:rPr>
              <a:t>n</a:t>
            </a:r>
            <a:r>
              <a:rPr lang="zh-CN" altLang="en-US" sz="2400" dirty="0">
                <a:solidFill>
                  <a:schemeClr val="tx1"/>
                </a:solidFill>
              </a:rPr>
              <a:t>，</a:t>
            </a:r>
          </a:p>
          <a:p>
            <a:pPr algn="l" fontAlgn="auto">
              <a:spcBef>
                <a:spcPct val="50000"/>
              </a:spcBef>
              <a:spcAft>
                <a:spcPts val="0"/>
              </a:spcAft>
              <a:buFont typeface="Wingdings 2"/>
              <a:buNone/>
              <a:defRPr/>
            </a:pPr>
            <a:r>
              <a:rPr lang="zh-CN" altLang="en-US" sz="2400" dirty="0">
                <a:solidFill>
                  <a:schemeClr val="tx1"/>
                </a:solidFill>
              </a:rPr>
              <a:t>则：</a:t>
            </a:r>
          </a:p>
          <a:p>
            <a:pPr algn="l" fontAlgn="auto">
              <a:spcBef>
                <a:spcPct val="50000"/>
              </a:spcBef>
              <a:spcAft>
                <a:spcPts val="0"/>
              </a:spcAft>
              <a:buFont typeface="Wingdings 2"/>
              <a:buNone/>
              <a:defRPr/>
            </a:pPr>
            <a:r>
              <a:rPr lang="zh-CN" altLang="en-US" sz="2400" dirty="0">
                <a:solidFill>
                  <a:schemeClr val="tx1"/>
                </a:solidFill>
              </a:rPr>
              <a:t>两式相减得：</a:t>
            </a:r>
          </a:p>
          <a:p>
            <a:pPr algn="l" fontAlgn="auto">
              <a:spcBef>
                <a:spcPct val="50000"/>
              </a:spcBef>
              <a:spcAft>
                <a:spcPts val="0"/>
              </a:spcAft>
              <a:buFont typeface="Wingdings 2"/>
              <a:buNone/>
              <a:defRPr/>
            </a:pPr>
            <a:endParaRPr lang="zh-CN" altLang="en-US" sz="2400" dirty="0">
              <a:solidFill>
                <a:schemeClr val="tx1"/>
              </a:solidFill>
            </a:endParaRPr>
          </a:p>
          <a:p>
            <a:pPr algn="l" fontAlgn="auto">
              <a:spcBef>
                <a:spcPct val="50000"/>
              </a:spcBef>
              <a:spcAft>
                <a:spcPts val="0"/>
              </a:spcAft>
              <a:buFont typeface="Wingdings 2"/>
              <a:buNone/>
              <a:defRPr/>
            </a:pPr>
            <a:endParaRPr lang="zh-CN" altLang="en-US" sz="2400" dirty="0">
              <a:solidFill>
                <a:schemeClr val="tx1"/>
              </a:solidFill>
            </a:endParaRPr>
          </a:p>
          <a:p>
            <a:pPr algn="l" fontAlgn="auto">
              <a:spcBef>
                <a:spcPct val="50000"/>
              </a:spcBef>
              <a:spcAft>
                <a:spcPts val="0"/>
              </a:spcAft>
              <a:buFont typeface="Wingdings 2"/>
              <a:buNone/>
              <a:defRPr/>
            </a:pPr>
            <a:r>
              <a:rPr lang="zh-CN" altLang="en-US" sz="2400" dirty="0">
                <a:solidFill>
                  <a:schemeClr val="tx1"/>
                </a:solidFill>
                <a:latin typeface="宋体" charset="-122"/>
              </a:rPr>
              <a:t>上式只出现相对级数（</a:t>
            </a:r>
            <a:r>
              <a:rPr lang="en-US" altLang="zh-CN" sz="2400" i="1" dirty="0">
                <a:solidFill>
                  <a:schemeClr val="tx1"/>
                </a:solidFill>
                <a:latin typeface="Arial" charset="0"/>
              </a:rPr>
              <a:t>m-n</a:t>
            </a:r>
            <a:r>
              <a:rPr lang="zh-CN" altLang="en-US" sz="2400" dirty="0">
                <a:solidFill>
                  <a:schemeClr val="tx1"/>
                </a:solidFill>
                <a:latin typeface="宋体" charset="-122"/>
              </a:rPr>
              <a:t>），无需知道待测暗环的绝对级数，而且由于分子是          ，通过几何分析可知，即使牛顿环中心无法定准，也不会影响</a:t>
            </a:r>
            <a:r>
              <a:rPr lang="en-US" altLang="zh-CN" sz="2400" i="1" dirty="0">
                <a:solidFill>
                  <a:schemeClr val="tx1"/>
                </a:solidFill>
                <a:latin typeface="Arial" charset="0"/>
              </a:rPr>
              <a:t>R</a:t>
            </a:r>
            <a:r>
              <a:rPr lang="zh-CN" altLang="en-US" sz="2400" dirty="0">
                <a:solidFill>
                  <a:schemeClr val="tx1"/>
                </a:solidFill>
                <a:latin typeface="宋体" charset="-122"/>
              </a:rPr>
              <a:t>的准确度。</a:t>
            </a:r>
            <a:r>
              <a:rPr lang="zh-CN" altLang="en-US" sz="2400" dirty="0">
                <a:solidFill>
                  <a:schemeClr val="tx1"/>
                </a:solidFill>
              </a:rPr>
              <a:t> </a:t>
            </a:r>
          </a:p>
        </p:txBody>
      </p:sp>
      <p:graphicFrame>
        <p:nvGraphicFramePr>
          <p:cNvPr id="24579" name="Object 3"/>
          <p:cNvGraphicFramePr>
            <a:graphicFrameLocks noChangeAspect="1"/>
          </p:cNvGraphicFramePr>
          <p:nvPr/>
        </p:nvGraphicFramePr>
        <p:xfrm>
          <a:off x="3810000" y="838200"/>
          <a:ext cx="1143000" cy="457200"/>
        </p:xfrm>
        <a:graphic>
          <a:graphicData uri="http://schemas.openxmlformats.org/presentationml/2006/ole">
            <p:oleObj spid="_x0000_s24579" r:id="rId3" imgW="571252" imgH="228501" progId="Equation.3">
              <p:embed/>
            </p:oleObj>
          </a:graphicData>
        </a:graphic>
      </p:graphicFrame>
      <p:graphicFrame>
        <p:nvGraphicFramePr>
          <p:cNvPr id="24580" name="Object 4"/>
          <p:cNvGraphicFramePr>
            <a:graphicFrameLocks noChangeAspect="1"/>
          </p:cNvGraphicFramePr>
          <p:nvPr/>
        </p:nvGraphicFramePr>
        <p:xfrm>
          <a:off x="1676400" y="1295400"/>
          <a:ext cx="1981200" cy="655638"/>
        </p:xfrm>
        <a:graphic>
          <a:graphicData uri="http://schemas.openxmlformats.org/presentationml/2006/ole">
            <p:oleObj spid="_x0000_s24580" name="Equation" r:id="rId4" imgW="723600" imgH="241200" progId="Equation.3">
              <p:embed/>
            </p:oleObj>
          </a:graphicData>
        </a:graphic>
      </p:graphicFrame>
      <p:graphicFrame>
        <p:nvGraphicFramePr>
          <p:cNvPr id="24582" name="Object 6"/>
          <p:cNvGraphicFramePr>
            <a:graphicFrameLocks noChangeAspect="1"/>
          </p:cNvGraphicFramePr>
          <p:nvPr/>
        </p:nvGraphicFramePr>
        <p:xfrm>
          <a:off x="1403350" y="2708275"/>
          <a:ext cx="1905000" cy="573088"/>
        </p:xfrm>
        <a:graphic>
          <a:graphicData uri="http://schemas.openxmlformats.org/presentationml/2006/ole">
            <p:oleObj spid="_x0000_s24582" r:id="rId5" imgW="787400" imgH="241300" progId="Equation.3">
              <p:embed/>
            </p:oleObj>
          </a:graphicData>
        </a:graphic>
      </p:graphicFrame>
      <p:graphicFrame>
        <p:nvGraphicFramePr>
          <p:cNvPr id="24583" name="Object 7"/>
          <p:cNvGraphicFramePr>
            <a:graphicFrameLocks noChangeAspect="1"/>
          </p:cNvGraphicFramePr>
          <p:nvPr/>
        </p:nvGraphicFramePr>
        <p:xfrm>
          <a:off x="4140200" y="2708275"/>
          <a:ext cx="1905000" cy="601663"/>
        </p:xfrm>
        <a:graphic>
          <a:graphicData uri="http://schemas.openxmlformats.org/presentationml/2006/ole">
            <p:oleObj spid="_x0000_s24583" r:id="rId6" imgW="748975" imgH="241195" progId="Equation.3">
              <p:embed/>
            </p:oleObj>
          </a:graphicData>
        </a:graphic>
      </p:graphicFrame>
      <p:graphicFrame>
        <p:nvGraphicFramePr>
          <p:cNvPr id="24584" name="Object 8"/>
          <p:cNvGraphicFramePr>
            <a:graphicFrameLocks noChangeAspect="1"/>
          </p:cNvGraphicFramePr>
          <p:nvPr/>
        </p:nvGraphicFramePr>
        <p:xfrm>
          <a:off x="2555875" y="3357563"/>
          <a:ext cx="2895600" cy="1362075"/>
        </p:xfrm>
        <a:graphic>
          <a:graphicData uri="http://schemas.openxmlformats.org/presentationml/2006/ole">
            <p:oleObj spid="_x0000_s24584" r:id="rId7" imgW="952087" imgH="444307" progId="Equation.3">
              <p:embed/>
            </p:oleObj>
          </a:graphicData>
        </a:graphic>
      </p:graphicFrame>
      <p:sp>
        <p:nvSpPr>
          <p:cNvPr id="24588" name="Rectangle 13"/>
          <p:cNvSpPr>
            <a:spLocks noChangeArrowheads="1"/>
          </p:cNvSpPr>
          <p:nvPr/>
        </p:nvSpPr>
        <p:spPr bwMode="auto">
          <a:xfrm>
            <a:off x="4286250" y="3309938"/>
            <a:ext cx="9144000" cy="0"/>
          </a:xfrm>
          <a:prstGeom prst="rect">
            <a:avLst/>
          </a:prstGeom>
          <a:noFill/>
          <a:ln w="9525">
            <a:noFill/>
            <a:miter lim="800000"/>
            <a:headEnd/>
            <a:tailEnd/>
          </a:ln>
        </p:spPr>
        <p:txBody>
          <a:bodyPr>
            <a:spAutoFit/>
          </a:bodyPr>
          <a:lstStyle/>
          <a:p>
            <a:endParaRPr lang="zh-CN" altLang="en-US">
              <a:latin typeface="Franklin Gothic Book"/>
              <a:ea typeface="黑体" pitchFamily="2" charset="-122"/>
            </a:endParaRPr>
          </a:p>
        </p:txBody>
      </p:sp>
      <p:graphicFrame>
        <p:nvGraphicFramePr>
          <p:cNvPr id="24585" name="Object 9"/>
          <p:cNvGraphicFramePr>
            <a:graphicFrameLocks noChangeAspect="1"/>
          </p:cNvGraphicFramePr>
          <p:nvPr/>
        </p:nvGraphicFramePr>
        <p:xfrm>
          <a:off x="3419475" y="5013325"/>
          <a:ext cx="1219200" cy="508000"/>
        </p:xfrm>
        <a:graphic>
          <a:graphicData uri="http://schemas.openxmlformats.org/presentationml/2006/ole">
            <p:oleObj spid="_x0000_s24585" r:id="rId8" imgW="571252" imgH="241195" progId="Equation.3">
              <p:embed/>
            </p:oleObj>
          </a:graphicData>
        </a:graphic>
      </p:graphicFrame>
      <p:graphicFrame>
        <p:nvGraphicFramePr>
          <p:cNvPr id="24586" name="Object 10"/>
          <p:cNvGraphicFramePr>
            <a:graphicFrameLocks noChangeAspect="1"/>
          </p:cNvGraphicFramePr>
          <p:nvPr/>
        </p:nvGraphicFramePr>
        <p:xfrm>
          <a:off x="4140200" y="260350"/>
          <a:ext cx="1152525" cy="504825"/>
        </p:xfrm>
        <a:graphic>
          <a:graphicData uri="http://schemas.openxmlformats.org/presentationml/2006/ole">
            <p:oleObj spid="_x0000_s24586" name="Equation" r:id="rId9" imgW="609336" imgH="241195" progId="">
              <p:embed/>
            </p:oleObj>
          </a:graphicData>
        </a:graphic>
      </p:graphicFrame>
    </p:spTree>
  </p:cSld>
  <p:clrMapOvr>
    <a:masterClrMapping/>
  </p:clrMapOvr>
  <p:transition spd="med">
    <p:cover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1296</TotalTime>
  <Words>2060</Words>
  <Application>Microsoft Office PowerPoint</Application>
  <PresentationFormat>On-screen Show (4:3)</PresentationFormat>
  <Paragraphs>147</Paragraphs>
  <Slides>24</Slides>
  <Notes>0</Notes>
  <HiddenSlides>0</HiddenSlides>
  <MMClips>0</MMClips>
  <ScaleCrop>false</ScaleCrop>
  <HeadingPairs>
    <vt:vector size="8" baseType="variant">
      <vt:variant>
        <vt:lpstr>已用的字体</vt:lpstr>
      </vt:variant>
      <vt:variant>
        <vt:i4>15</vt:i4>
      </vt:variant>
      <vt:variant>
        <vt:lpstr>演示文稿设计模板</vt:lpstr>
      </vt:variant>
      <vt:variant>
        <vt:i4>12</vt:i4>
      </vt:variant>
      <vt:variant>
        <vt:lpstr>嵌入 OLE 服务器</vt:lpstr>
      </vt:variant>
      <vt:variant>
        <vt:i4>3</vt:i4>
      </vt:variant>
      <vt:variant>
        <vt:lpstr>幻灯片标题</vt:lpstr>
      </vt:variant>
      <vt:variant>
        <vt:i4>24</vt:i4>
      </vt:variant>
    </vt:vector>
  </HeadingPairs>
  <TitlesOfParts>
    <vt:vector size="54" baseType="lpstr">
      <vt:lpstr>Franklin Gothic Book</vt:lpstr>
      <vt:lpstr>黑体</vt:lpstr>
      <vt:lpstr>Arial</vt:lpstr>
      <vt:lpstr>Franklin Gothic Medium</vt:lpstr>
      <vt:lpstr>微软雅黑</vt:lpstr>
      <vt:lpstr>Wingdings 2</vt:lpstr>
      <vt:lpstr>Calibri</vt:lpstr>
      <vt:lpstr>宋体</vt:lpstr>
      <vt:lpstr>楷体_GB2312</vt:lpstr>
      <vt:lpstr>华文隶书</vt:lpstr>
      <vt:lpstr>华文行楷</vt:lpstr>
      <vt:lpstr>隶书</vt:lpstr>
      <vt:lpstr>Wingdings</vt:lpstr>
      <vt:lpstr>Bookman Old Style</vt:lpstr>
      <vt:lpstr>Times New Roman</vt:lpstr>
      <vt:lpstr>暗香扑面</vt:lpstr>
      <vt:lpstr>暗香扑面</vt:lpstr>
      <vt:lpstr>暗香扑面</vt:lpstr>
      <vt:lpstr>暗香扑面</vt:lpstr>
      <vt:lpstr>暗香扑面</vt:lpstr>
      <vt:lpstr>暗香扑面</vt:lpstr>
      <vt:lpstr>暗香扑面</vt:lpstr>
      <vt:lpstr>暗香扑面</vt:lpstr>
      <vt:lpstr>暗香扑面</vt:lpstr>
      <vt:lpstr>暗香扑面</vt:lpstr>
      <vt:lpstr>暗香扑面</vt:lpstr>
      <vt:lpstr>暗香扑面</vt:lpstr>
      <vt:lpstr>Microsoft 公式 3.0</vt:lpstr>
      <vt:lpstr>Equation</vt:lpstr>
      <vt:lpstr>Photo Editor 照片</vt:lpstr>
      <vt:lpstr>等厚干涉与应用</vt:lpstr>
      <vt:lpstr>幻灯片 2</vt:lpstr>
      <vt:lpstr>二、实验原理</vt:lpstr>
      <vt:lpstr>1.用牛顿环测透镜的曲率半径原理</vt:lpstr>
      <vt:lpstr>幻灯片 5</vt:lpstr>
      <vt:lpstr>幻灯片 6</vt:lpstr>
      <vt:lpstr>幻灯片 7</vt:lpstr>
      <vt:lpstr>幻灯片 8</vt:lpstr>
      <vt:lpstr>幻灯片 9</vt:lpstr>
      <vt:lpstr>2.用劈尖测细丝直径原理</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四、注 意 事 项</vt:lpstr>
      <vt:lpstr>幻灯片 23</vt:lpstr>
      <vt:lpstr>幻灯片 24</vt:lpstr>
    </vt:vector>
  </TitlesOfParts>
  <Company>微软中国</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微软用户</cp:lastModifiedBy>
  <cp:revision>159</cp:revision>
  <dcterms:created xsi:type="dcterms:W3CDTF">2015-11-09T17:59:21Z</dcterms:created>
  <dcterms:modified xsi:type="dcterms:W3CDTF">2017-09-22T03:19:21Z</dcterms:modified>
</cp:coreProperties>
</file>