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8" r:id="rId7"/>
    <p:sldId id="269" r:id="rId8"/>
    <p:sldId id="270" r:id="rId9"/>
    <p:sldId id="271" r:id="rId10"/>
    <p:sldId id="272" r:id="rId11"/>
    <p:sldId id="261" r:id="rId12"/>
    <p:sldId id="273" r:id="rId13"/>
    <p:sldId id="274" r:id="rId14"/>
    <p:sldId id="275" r:id="rId15"/>
    <p:sldId id="276" r:id="rId16"/>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5" Type="http://schemas.openxmlformats.org/officeDocument/2006/relationships/image" Target="../media/image7.wmf"/><Relationship Id="rId4" Type="http://schemas.openxmlformats.org/officeDocument/2006/relationships/image" Target="../media/image6.wmf"/><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6.wmf"/><Relationship Id="rId7" Type="http://schemas.openxmlformats.org/officeDocument/2006/relationships/image" Target="../media/image15.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3.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4.jpe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1.xml"/><Relationship Id="rId3" Type="http://schemas.openxmlformats.org/officeDocument/2006/relationships/image" Target="../media/image25.wmf"/><Relationship Id="rId2" Type="http://schemas.openxmlformats.org/officeDocument/2006/relationships/oleObject" Target="../embeddings/oleObject17.bin"/><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9" Type="http://schemas.openxmlformats.org/officeDocument/2006/relationships/image" Target="../media/image6.wmf"/><Relationship Id="rId8" Type="http://schemas.openxmlformats.org/officeDocument/2006/relationships/oleObject" Target="../embeddings/oleObject4.bin"/><Relationship Id="rId7" Type="http://schemas.openxmlformats.org/officeDocument/2006/relationships/image" Target="../media/image5.wmf"/><Relationship Id="rId6" Type="http://schemas.openxmlformats.org/officeDocument/2006/relationships/oleObject" Target="../embeddings/oleObject3.bin"/><Relationship Id="rId5" Type="http://schemas.openxmlformats.org/officeDocument/2006/relationships/image" Target="../media/image4.wmf"/><Relationship Id="rId4" Type="http://schemas.openxmlformats.org/officeDocument/2006/relationships/oleObject" Target="../embeddings/oleObject2.bin"/><Relationship Id="rId3" Type="http://schemas.openxmlformats.org/officeDocument/2006/relationships/image" Target="../media/image3.wmf"/><Relationship Id="rId2" Type="http://schemas.openxmlformats.org/officeDocument/2006/relationships/oleObject" Target="../embeddings/oleObject1.bin"/><Relationship Id="rId13" Type="http://schemas.openxmlformats.org/officeDocument/2006/relationships/vmlDrawing" Target="../drawings/vmlDrawing1.vml"/><Relationship Id="rId12" Type="http://schemas.openxmlformats.org/officeDocument/2006/relationships/slideLayout" Target="../slideLayouts/slideLayout1.xml"/><Relationship Id="rId11" Type="http://schemas.openxmlformats.org/officeDocument/2006/relationships/image" Target="../media/image7.wmf"/><Relationship Id="rId10" Type="http://schemas.openxmlformats.org/officeDocument/2006/relationships/oleObject" Target="../embeddings/oleObject5.bin"/><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9.bin"/><Relationship Id="rId8" Type="http://schemas.openxmlformats.org/officeDocument/2006/relationships/image" Target="../media/image11.wmf"/><Relationship Id="rId7" Type="http://schemas.openxmlformats.org/officeDocument/2006/relationships/oleObject" Target="../embeddings/oleObject8.bin"/><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9.png"/><Relationship Id="rId3" Type="http://schemas.openxmlformats.org/officeDocument/2006/relationships/image" Target="../media/image8.wmf"/><Relationship Id="rId20" Type="http://schemas.openxmlformats.org/officeDocument/2006/relationships/vmlDrawing" Target="../drawings/vmlDrawing2.vml"/><Relationship Id="rId2" Type="http://schemas.openxmlformats.org/officeDocument/2006/relationships/oleObject" Target="../embeddings/oleObject6.bin"/><Relationship Id="rId19" Type="http://schemas.openxmlformats.org/officeDocument/2006/relationships/slideLayout" Target="../slideLayouts/slideLayout1.xml"/><Relationship Id="rId18" Type="http://schemas.openxmlformats.org/officeDocument/2006/relationships/image" Target="../media/image16.wmf"/><Relationship Id="rId17" Type="http://schemas.openxmlformats.org/officeDocument/2006/relationships/oleObject" Target="../embeddings/oleObject13.bin"/><Relationship Id="rId16" Type="http://schemas.openxmlformats.org/officeDocument/2006/relationships/image" Target="../media/image15.wmf"/><Relationship Id="rId15" Type="http://schemas.openxmlformats.org/officeDocument/2006/relationships/oleObject" Target="../embeddings/oleObject12.bin"/><Relationship Id="rId14" Type="http://schemas.openxmlformats.org/officeDocument/2006/relationships/image" Target="../media/image14.wmf"/><Relationship Id="rId13" Type="http://schemas.openxmlformats.org/officeDocument/2006/relationships/oleObject" Target="../embeddings/oleObject11.bin"/><Relationship Id="rId12" Type="http://schemas.openxmlformats.org/officeDocument/2006/relationships/image" Target="../media/image13.wmf"/><Relationship Id="rId11" Type="http://schemas.openxmlformats.org/officeDocument/2006/relationships/oleObject" Target="../embeddings/oleObject10.bin"/><Relationship Id="rId10" Type="http://schemas.openxmlformats.org/officeDocument/2006/relationships/image" Target="../media/image12.wmf"/><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0.wmf"/><Relationship Id="rId7" Type="http://schemas.openxmlformats.org/officeDocument/2006/relationships/oleObject" Target="../embeddings/oleObject16.bin"/><Relationship Id="rId6" Type="http://schemas.openxmlformats.org/officeDocument/2006/relationships/image" Target="../media/image19.png"/><Relationship Id="rId5" Type="http://schemas.openxmlformats.org/officeDocument/2006/relationships/image" Target="../media/image18.wmf"/><Relationship Id="rId4" Type="http://schemas.openxmlformats.org/officeDocument/2006/relationships/oleObject" Target="../embeddings/oleObject15.bin"/><Relationship Id="rId3" Type="http://schemas.openxmlformats.org/officeDocument/2006/relationships/image" Target="../media/image17.wmf"/><Relationship Id="rId2" Type="http://schemas.openxmlformats.org/officeDocument/2006/relationships/oleObject" Target="../embeddings/oleObject14.bin"/><Relationship Id="rId10" Type="http://schemas.openxmlformats.org/officeDocument/2006/relationships/vmlDrawing" Target="../drawings/vmlDrawing3.v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ctrTitle"/>
          </p:nvPr>
        </p:nvSpPr>
        <p:spPr/>
        <p:txBody>
          <a:bodyPr/>
          <a:p>
            <a:r>
              <a:rPr lang="zh-CN" altLang="en-US" b="1"/>
              <a:t>静电场的描绘</a:t>
            </a:r>
            <a:endParaRPr lang="zh-CN" altLang="en-US" b="1"/>
          </a:p>
        </p:txBody>
      </p:sp>
      <p:sp>
        <p:nvSpPr>
          <p:cNvPr id="68" name="文本框 27"/>
          <p:cNvSpPr txBox="1"/>
          <p:nvPr/>
        </p:nvSpPr>
        <p:spPr>
          <a:xfrm>
            <a:off x="4425990" y="5551389"/>
            <a:ext cx="2934254" cy="460375"/>
          </a:xfrm>
          <a:prstGeom prst="rect">
            <a:avLst/>
          </a:prstGeom>
          <a:noFill/>
        </p:spPr>
        <p:txBody>
          <a:bodyPr wrap="square" rtlCol="0">
            <a:spAutoFit/>
          </a:bodyPr>
          <a:p>
            <a:pPr algn="dist"/>
            <a:r>
              <a:rPr lang="zh-CN" altLang="en-US" sz="2400" b="1" dirty="0">
                <a:latin typeface="ITC Avant Garde Std Bk" panose="020B0502020202020204" pitchFamily="34" charset="0"/>
              </a:rPr>
              <a:t>主讲人：宋蓓</a:t>
            </a:r>
            <a:endParaRPr lang="zh-CN" altLang="en-US" sz="2400" b="1" dirty="0">
              <a:latin typeface="ITC Avant Garde Std Bk" panose="020B0502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236220" y="-129540"/>
            <a:ext cx="10617200" cy="953135"/>
          </a:xfrm>
          <a:prstGeom prst="rect">
            <a:avLst/>
          </a:prstGeom>
          <a:noFill/>
          <a:ln w="9525">
            <a:noFill/>
          </a:ln>
        </p:spPr>
        <p:txBody>
          <a:bodyPr wrap="square">
            <a:spAutoFit/>
          </a:bodyPr>
          <a:p>
            <a:pPr indent="0" fontAlgn="auto">
              <a:lnSpc>
                <a:spcPct val="200000"/>
              </a:lnSpc>
            </a:pPr>
            <a:r>
              <a:rPr lang="zh-CN" altLang="en-US" sz="2800" b="1">
                <a:latin typeface="宋体" panose="02010600030101010101" pitchFamily="2" charset="-122"/>
                <a:ea typeface="宋体" panose="02010600030101010101" pitchFamily="2" charset="-122"/>
                <a:cs typeface="宋体" panose="02010600030101010101" pitchFamily="2" charset="-122"/>
              </a:rPr>
              <a:t>【实验内容及步骤】</a:t>
            </a:r>
            <a:endParaRPr lang="en-US" altLang="zh-CN" sz="2800">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479425" y="1482090"/>
            <a:ext cx="5233035" cy="5015865"/>
          </a:xfrm>
          <a:prstGeom prst="rect">
            <a:avLst/>
          </a:prstGeom>
          <a:noFill/>
          <a:ln w="9525">
            <a:noFill/>
          </a:ln>
        </p:spPr>
        <p:txBody>
          <a:bodyPr wrap="square">
            <a:spAutoFit/>
          </a:bodyPr>
          <a:p>
            <a:pPr indent="0" algn="just" fontAlgn="auto">
              <a:lnSpc>
                <a:spcPct val="100000"/>
              </a:lnSpc>
            </a:pPr>
            <a:r>
              <a:rPr lang="en-US" sz="2000">
                <a:latin typeface="宋体" panose="02010600030101010101" pitchFamily="2" charset="-122"/>
                <a:ea typeface="宋体" panose="02010600030101010101" pitchFamily="2" charset="-122"/>
                <a:cs typeface="宋体" panose="02010600030101010101" pitchFamily="2" charset="-122"/>
              </a:rPr>
              <a:t>     </a:t>
            </a:r>
            <a:r>
              <a:rPr sz="2000">
                <a:latin typeface="宋体" panose="02010600030101010101" pitchFamily="2" charset="-122"/>
                <a:ea typeface="宋体" panose="02010600030101010101" pitchFamily="2" charset="-122"/>
                <a:cs typeface="宋体" panose="02010600030101010101" pitchFamily="2" charset="-122"/>
              </a:rPr>
              <a:t>GVZ一3型导电微晶静电场描绘仪(包括导电微晶、双层固定支架、同步探针等)，如图所示，共四种稳恒电场。支架采用双层式结构，上层放记录纸，下层放导电微晶。电极已直接制作在导电微晶上，并将电极引线接出到外接线柱上，电极间有电导率远小于电极且各项均匀的导电介质。接通直流电源〔工作电压：10.0V)就可进行实验。在导电微晶和记录纸上方各有一探针，通过金属探针臂把两探针固定在同一手柄座上，两探针始终保持在同一铅垂线上。移动手柄座时，可保证两探针的运动轨迹是一样的。由导电微晶上方的探针找到待测点后，按一下记录纸上方的探针，在记录纸上留下一个对应的标记。移动同步探针在导电微晶上找出若干电位相同的点，由此便可描绘出等位线。 </a:t>
            </a:r>
            <a:endParaRPr sz="2000">
              <a:latin typeface="宋体" panose="02010600030101010101" pitchFamily="2" charset="-122"/>
              <a:ea typeface="宋体" panose="02010600030101010101" pitchFamily="2" charset="-122"/>
              <a:cs typeface="宋体" panose="02010600030101010101" pitchFamily="2" charset="-122"/>
            </a:endParaRPr>
          </a:p>
        </p:txBody>
      </p:sp>
      <p:grpSp>
        <p:nvGrpSpPr>
          <p:cNvPr id="2" name="组合 1"/>
          <p:cNvGrpSpPr/>
          <p:nvPr/>
        </p:nvGrpSpPr>
        <p:grpSpPr>
          <a:xfrm>
            <a:off x="6382385" y="1909445"/>
            <a:ext cx="4715510" cy="3801745"/>
            <a:chOff x="10315" y="3247"/>
            <a:chExt cx="7426" cy="5987"/>
          </a:xfrm>
        </p:grpSpPr>
        <p:sp>
          <p:nvSpPr>
            <p:cNvPr id="1073744021" name="Text Box 561"/>
            <p:cNvSpPr txBox="1"/>
            <p:nvPr/>
          </p:nvSpPr>
          <p:spPr>
            <a:xfrm>
              <a:off x="10315" y="3247"/>
              <a:ext cx="7426" cy="5987"/>
            </a:xfrm>
            <a:prstGeom prst="rect">
              <a:avLst/>
            </a:prstGeom>
            <a:solidFill>
              <a:srgbClr val="FFFFFF"/>
            </a:solidFill>
            <a:ln w="9525" cap="flat" cmpd="sng">
              <a:solidFill>
                <a:srgbClr val="000000"/>
              </a:solidFill>
              <a:prstDash val="solid"/>
              <a:miter/>
              <a:headEnd type="none" w="med" len="med"/>
              <a:tailEnd type="none" w="med" len="med"/>
            </a:ln>
          </p:spPr>
          <p:txBody>
            <a:bodyPr wrap="square"/>
            <a:p>
              <a:endParaRPr lang="zh-CN" altLang="en-US"/>
            </a:p>
            <a:p>
              <a:r>
                <a:rPr lang="zh-CN" altLang="en-US"/>
                <a:t>                    导电微晶静电场描绘仪</a:t>
              </a:r>
              <a:endParaRPr lang="zh-CN" altLang="en-US"/>
            </a:p>
            <a:p>
              <a:endParaRPr lang="zh-CN" altLang="en-US"/>
            </a:p>
          </p:txBody>
        </p:sp>
        <p:pic>
          <p:nvPicPr>
            <p:cNvPr id="4" name="Picture 194"/>
            <p:cNvPicPr>
              <a:picLocks noChangeAspect="1"/>
            </p:cNvPicPr>
            <p:nvPr/>
          </p:nvPicPr>
          <p:blipFill>
            <a:blip r:embed="rId2">
              <a:lum bright="12000"/>
            </a:blip>
            <a:stretch>
              <a:fillRect/>
            </a:stretch>
          </p:blipFill>
          <p:spPr>
            <a:xfrm>
              <a:off x="10512" y="4334"/>
              <a:ext cx="7032" cy="4589"/>
            </a:xfrm>
            <a:prstGeom prst="rect">
              <a:avLst/>
            </a:prstGeom>
            <a:noFill/>
            <a:ln w="9525">
              <a:noFill/>
            </a:ln>
          </p:spPr>
        </p:pic>
      </p:grpSp>
      <p:sp>
        <p:nvSpPr>
          <p:cNvPr id="5" name="文本框 4"/>
          <p:cNvSpPr txBox="1"/>
          <p:nvPr/>
        </p:nvSpPr>
        <p:spPr>
          <a:xfrm>
            <a:off x="479425" y="1021715"/>
            <a:ext cx="1744980" cy="460375"/>
          </a:xfrm>
          <a:prstGeom prst="rect">
            <a:avLst/>
          </a:prstGeom>
          <a:noFill/>
        </p:spPr>
        <p:txBody>
          <a:bodyPr wrap="none" rtlCol="0" anchor="t">
            <a:spAutoFit/>
          </a:bodyPr>
          <a:p>
            <a:pPr marL="342900" indent="-342900">
              <a:buFont typeface="Wingdings" panose="05000000000000000000" charset="0"/>
              <a:buChar char=""/>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仪器介绍</a:t>
            </a:r>
            <a:endParaRPr lang="zh-CN" altLang="en-US" sz="2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99060" y="-129540"/>
            <a:ext cx="10617200" cy="953135"/>
          </a:xfrm>
          <a:prstGeom prst="rect">
            <a:avLst/>
          </a:prstGeom>
          <a:noFill/>
          <a:ln w="9525">
            <a:noFill/>
          </a:ln>
        </p:spPr>
        <p:txBody>
          <a:bodyPr wrap="square">
            <a:spAutoFit/>
          </a:bodyPr>
          <a:p>
            <a:pPr indent="0" fontAlgn="auto">
              <a:lnSpc>
                <a:spcPct val="200000"/>
              </a:lnSpc>
            </a:pPr>
            <a:r>
              <a:rPr lang="zh-CN" altLang="en-US" sz="2800" b="1">
                <a:latin typeface="宋体" panose="02010600030101010101" pitchFamily="2" charset="-122"/>
                <a:ea typeface="宋体" panose="02010600030101010101" pitchFamily="2" charset="-122"/>
                <a:cs typeface="宋体" panose="02010600030101010101" pitchFamily="2" charset="-122"/>
              </a:rPr>
              <a:t>【实验内容及步骤】</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509905" y="1741170"/>
            <a:ext cx="10704195" cy="4707890"/>
          </a:xfrm>
          <a:prstGeom prst="rect">
            <a:avLst/>
          </a:prstGeom>
          <a:noFill/>
          <a:ln w="9525">
            <a:noFill/>
          </a:ln>
        </p:spPr>
        <p:txBody>
          <a:bodyPr wrap="square">
            <a:spAutoFit/>
          </a:bodyPr>
          <a:p>
            <a:pPr marL="342900" indent="-342900" algn="just" fontAlgn="auto">
              <a:lnSpc>
                <a:spcPct val="100000"/>
              </a:lnSpc>
              <a:buFont typeface="Wingdings" panose="05000000000000000000" charset="0"/>
              <a:buChar char=""/>
            </a:pPr>
            <a:r>
              <a:rPr sz="2000">
                <a:latin typeface="宋体" panose="02010600030101010101" pitchFamily="2" charset="-122"/>
                <a:ea typeface="宋体" panose="02010600030101010101" pitchFamily="2" charset="-122"/>
                <a:cs typeface="宋体" panose="02010600030101010101" pitchFamily="2" charset="-122"/>
              </a:rPr>
              <a:t>用游标卡尺分别测出内电极A直径</a:t>
            </a:r>
            <a:r>
              <a:rPr lang="zh-CN" sz="2000">
                <a:latin typeface="宋体" panose="02010600030101010101" pitchFamily="2" charset="-122"/>
                <a:ea typeface="宋体" panose="02010600030101010101" pitchFamily="2" charset="-122"/>
                <a:cs typeface="宋体" panose="02010600030101010101" pitchFamily="2" charset="-122"/>
              </a:rPr>
              <a:t>和</a:t>
            </a:r>
            <a:r>
              <a:rPr sz="2000">
                <a:latin typeface="宋体" panose="02010600030101010101" pitchFamily="2" charset="-122"/>
                <a:ea typeface="宋体" panose="02010600030101010101" pitchFamily="2" charset="-122"/>
                <a:cs typeface="宋体" panose="02010600030101010101" pitchFamily="2" charset="-122"/>
              </a:rPr>
              <a:t>外电极B内圈直径，并记录。</a:t>
            </a:r>
            <a:endParaRPr lang="zh-CN" sz="2000">
              <a:latin typeface="宋体" panose="02010600030101010101" pitchFamily="2" charset="-122"/>
              <a:ea typeface="宋体" panose="02010600030101010101" pitchFamily="2" charset="-122"/>
              <a:cs typeface="宋体" panose="02010600030101010101" pitchFamily="2" charset="-122"/>
            </a:endParaRPr>
          </a:p>
          <a:p>
            <a:pPr marL="342900" indent="-342900" algn="just" fontAlgn="auto">
              <a:lnSpc>
                <a:spcPct val="100000"/>
              </a:lnSpc>
              <a:buFont typeface="Wingdings" panose="05000000000000000000" charset="0"/>
              <a:buChar char=""/>
            </a:pPr>
            <a:r>
              <a:rPr sz="2000">
                <a:latin typeface="宋体" panose="02010600030101010101" pitchFamily="2" charset="-122"/>
                <a:ea typeface="宋体" panose="02010600030101010101" pitchFamily="2" charset="-122"/>
                <a:cs typeface="宋体" panose="02010600030101010101" pitchFamily="2" charset="-122"/>
              </a:rPr>
              <a:t>开启电源开关，将导电微晶上内外两电极分别与稳压电源的正（红）、负（黑）</a:t>
            </a:r>
            <a:r>
              <a:rPr sz="2000">
                <a:latin typeface="宋体" panose="02010600030101010101" pitchFamily="2" charset="-122"/>
                <a:ea typeface="宋体" panose="02010600030101010101" pitchFamily="2" charset="-122"/>
                <a:cs typeface="宋体" panose="02010600030101010101" pitchFamily="2" charset="-122"/>
              </a:rPr>
              <a:t>极相连接，电压表正极与同步探针相连接，将测量校正开关扳至“校正”，调节电压调节旋钮到所需的工作电压</a:t>
            </a:r>
            <a:r>
              <a:rPr sz="2000" u="sng">
                <a:latin typeface="宋体" panose="02010600030101010101" pitchFamily="2" charset="-122"/>
                <a:ea typeface="宋体" panose="02010600030101010101" pitchFamily="2" charset="-122"/>
                <a:cs typeface="宋体" panose="02010600030101010101" pitchFamily="2" charset="-122"/>
              </a:rPr>
              <a:t>10V</a:t>
            </a:r>
            <a:r>
              <a:rPr sz="2000">
                <a:latin typeface="宋体" panose="02010600030101010101" pitchFamily="2" charset="-122"/>
                <a:ea typeface="宋体" panose="02010600030101010101" pitchFamily="2" charset="-122"/>
                <a:cs typeface="宋体" panose="02010600030101010101" pitchFamily="2" charset="-122"/>
              </a:rPr>
              <a:t>。再将测量校正开关扳至“测量”。</a:t>
            </a:r>
            <a:endParaRPr sz="2000">
              <a:latin typeface="宋体" panose="02010600030101010101" pitchFamily="2" charset="-122"/>
              <a:ea typeface="宋体" panose="02010600030101010101" pitchFamily="2" charset="-122"/>
              <a:cs typeface="宋体" panose="02010600030101010101" pitchFamily="2" charset="-122"/>
            </a:endParaRPr>
          </a:p>
          <a:p>
            <a:pPr marL="342900" indent="-342900" algn="just" fontAlgn="auto">
              <a:lnSpc>
                <a:spcPct val="100000"/>
              </a:lnSpc>
              <a:buFont typeface="Wingdings" panose="05000000000000000000" charset="0"/>
              <a:buChar char=""/>
            </a:pPr>
            <a:r>
              <a:rPr sz="2000">
                <a:latin typeface="宋体" panose="02010600030101010101" pitchFamily="2" charset="-122"/>
                <a:ea typeface="宋体" panose="02010600030101010101" pitchFamily="2" charset="-122"/>
                <a:cs typeface="宋体" panose="02010600030101010101" pitchFamily="2" charset="-122"/>
              </a:rPr>
              <a:t>把记录纸铺在上层平板上，用磁条固定好，平移同步探针，用导电微晶上方的探针在A电极附近找出电势为</a:t>
            </a:r>
            <a:r>
              <a:rPr lang="en-US" sz="2000">
                <a:latin typeface="宋体" panose="02010600030101010101" pitchFamily="2" charset="-122"/>
                <a:ea typeface="宋体" panose="02010600030101010101" pitchFamily="2" charset="-122"/>
                <a:cs typeface="宋体" panose="02010600030101010101" pitchFamily="2" charset="-122"/>
              </a:rPr>
              <a:t>8</a:t>
            </a:r>
            <a:r>
              <a:rPr sz="2000">
                <a:latin typeface="宋体" panose="02010600030101010101" pitchFamily="2" charset="-122"/>
                <a:ea typeface="宋体" panose="02010600030101010101" pitchFamily="2" charset="-122"/>
                <a:cs typeface="宋体" panose="02010600030101010101" pitchFamily="2" charset="-122"/>
              </a:rPr>
              <a:t>V的点，用上探针在坐标纸上扎孔为记。同理再在A周围找出电势为7V的等势点7个</a:t>
            </a:r>
            <a:r>
              <a:rPr sz="2000">
                <a:latin typeface="宋体" panose="02010600030101010101" pitchFamily="2" charset="-122"/>
                <a:ea typeface="宋体" panose="02010600030101010101" pitchFamily="2" charset="-122"/>
                <a:cs typeface="宋体" panose="02010600030101010101" pitchFamily="2" charset="-122"/>
              </a:rPr>
              <a:t>，扎孔为记。</a:t>
            </a:r>
            <a:endParaRPr sz="2000">
              <a:latin typeface="宋体" panose="02010600030101010101" pitchFamily="2" charset="-122"/>
              <a:ea typeface="宋体" panose="02010600030101010101" pitchFamily="2" charset="-122"/>
              <a:cs typeface="宋体" panose="02010600030101010101" pitchFamily="2" charset="-122"/>
            </a:endParaRPr>
          </a:p>
          <a:p>
            <a:pPr marL="342900" indent="-342900" algn="just" fontAlgn="auto">
              <a:lnSpc>
                <a:spcPct val="100000"/>
              </a:lnSpc>
              <a:buFont typeface="Wingdings" panose="05000000000000000000" charset="0"/>
              <a:buChar char=""/>
            </a:pPr>
            <a:r>
              <a:rPr sz="2000">
                <a:latin typeface="宋体" panose="02010600030101010101" pitchFamily="2" charset="-122"/>
                <a:ea typeface="宋体" panose="02010600030101010101" pitchFamily="2" charset="-122"/>
                <a:cs typeface="宋体" panose="02010600030101010101" pitchFamily="2" charset="-122"/>
              </a:rPr>
              <a:t>移动探针，在A电极周围找出电势分别为8V，7V，6V,5V，4V，3V，2V,1V</a:t>
            </a:r>
            <a:r>
              <a:rPr sz="2000">
                <a:latin typeface="宋体" panose="02010600030101010101" pitchFamily="2" charset="-122"/>
                <a:ea typeface="宋体" panose="02010600030101010101" pitchFamily="2" charset="-122"/>
                <a:cs typeface="宋体" panose="02010600030101010101" pitchFamily="2" charset="-122"/>
              </a:rPr>
              <a:t>的各8个等势点（圆越大，应多找几点，点与点的间隔在</a:t>
            </a:r>
            <a:r>
              <a:rPr sz="2000" u="sng">
                <a:latin typeface="宋体" panose="02010600030101010101" pitchFamily="2" charset="-122"/>
                <a:ea typeface="宋体" panose="02010600030101010101" pitchFamily="2" charset="-122"/>
                <a:cs typeface="宋体" panose="02010600030101010101" pitchFamily="2" charset="-122"/>
              </a:rPr>
              <a:t>1cm</a:t>
            </a:r>
            <a:r>
              <a:rPr sz="2000">
                <a:latin typeface="宋体" panose="02010600030101010101" pitchFamily="2" charset="-122"/>
                <a:ea typeface="宋体" panose="02010600030101010101" pitchFamily="2" charset="-122"/>
                <a:cs typeface="宋体" panose="02010600030101010101" pitchFamily="2" charset="-122"/>
              </a:rPr>
              <a:t>左右，平均撒开），方法如步骤（3）。</a:t>
            </a:r>
            <a:endParaRPr sz="2000">
              <a:latin typeface="宋体" panose="02010600030101010101" pitchFamily="2" charset="-122"/>
              <a:ea typeface="宋体" panose="02010600030101010101" pitchFamily="2" charset="-122"/>
              <a:cs typeface="宋体" panose="02010600030101010101" pitchFamily="2" charset="-122"/>
            </a:endParaRPr>
          </a:p>
          <a:p>
            <a:pPr marL="342900" indent="-342900" algn="just" fontAlgn="auto">
              <a:lnSpc>
                <a:spcPct val="100000"/>
              </a:lnSpc>
              <a:buFont typeface="Wingdings" panose="05000000000000000000" charset="0"/>
              <a:buChar char=""/>
            </a:pPr>
            <a:r>
              <a:rPr sz="2000">
                <a:latin typeface="宋体" panose="02010600030101010101" pitchFamily="2" charset="-122"/>
                <a:ea typeface="宋体" panose="02010600030101010101" pitchFamily="2" charset="-122"/>
                <a:cs typeface="宋体" panose="02010600030101010101" pitchFamily="2" charset="-122"/>
              </a:rPr>
              <a:t>用各个等势点连成等势线</a:t>
            </a:r>
            <a:r>
              <a:rPr lang="zh-CN" sz="2000">
                <a:latin typeface="宋体" panose="02010600030101010101" pitchFamily="2" charset="-122"/>
                <a:ea typeface="宋体" panose="02010600030101010101" pitchFamily="2" charset="-122"/>
                <a:cs typeface="宋体" panose="02010600030101010101" pitchFamily="2" charset="-122"/>
              </a:rPr>
              <a:t>，</a:t>
            </a:r>
            <a:r>
              <a:rPr sz="2000">
                <a:latin typeface="宋体" panose="02010600030101010101" pitchFamily="2" charset="-122"/>
                <a:ea typeface="宋体" panose="02010600030101010101" pitchFamily="2" charset="-122"/>
                <a:cs typeface="宋体" panose="02010600030101010101" pitchFamily="2" charset="-122"/>
              </a:rPr>
              <a:t>确定圆心的位置。量出各条等势线的坐标r（不一定都相等），并分别求其平均值</a:t>
            </a:r>
            <a:r>
              <a:rPr sz="2000">
                <a:latin typeface="宋体" panose="02010600030101010101" pitchFamily="2" charset="-122"/>
                <a:ea typeface="宋体" panose="02010600030101010101" pitchFamily="2" charset="-122"/>
                <a:cs typeface="宋体" panose="02010600030101010101" pitchFamily="2" charset="-122"/>
              </a:rPr>
              <a:t>。</a:t>
            </a:r>
            <a:endParaRPr sz="2000">
              <a:latin typeface="宋体" panose="02010600030101010101" pitchFamily="2" charset="-122"/>
              <a:ea typeface="宋体" panose="02010600030101010101" pitchFamily="2" charset="-122"/>
              <a:cs typeface="宋体" panose="02010600030101010101" pitchFamily="2" charset="-122"/>
            </a:endParaRPr>
          </a:p>
          <a:p>
            <a:pPr marL="342900" indent="-342900" algn="just" fontAlgn="auto">
              <a:lnSpc>
                <a:spcPct val="100000"/>
              </a:lnSpc>
              <a:buFont typeface="Wingdings" panose="05000000000000000000" charset="0"/>
              <a:buChar char=""/>
            </a:pPr>
            <a:r>
              <a:rPr sz="2000">
                <a:latin typeface="宋体" panose="02010600030101010101" pitchFamily="2" charset="-122"/>
                <a:ea typeface="宋体" panose="02010600030101010101" pitchFamily="2" charset="-122"/>
                <a:cs typeface="宋体" panose="02010600030101010101" pitchFamily="2" charset="-122"/>
              </a:rPr>
              <a:t>计算各相应坐标r处的电势的理论值V理，并与实验值比较，计算</a:t>
            </a:r>
            <a:r>
              <a:rPr sz="2000" u="sng">
                <a:latin typeface="宋体" panose="02010600030101010101" pitchFamily="2" charset="-122"/>
                <a:ea typeface="宋体" panose="02010600030101010101" pitchFamily="2" charset="-122"/>
                <a:cs typeface="宋体" panose="02010600030101010101" pitchFamily="2" charset="-122"/>
              </a:rPr>
              <a:t>百分</a:t>
            </a:r>
            <a:r>
              <a:rPr lang="zh-CN" sz="2000" u="sng">
                <a:latin typeface="宋体" panose="02010600030101010101" pitchFamily="2" charset="-122"/>
                <a:ea typeface="宋体" panose="02010600030101010101" pitchFamily="2" charset="-122"/>
                <a:cs typeface="宋体" panose="02010600030101010101" pitchFamily="2" charset="-122"/>
              </a:rPr>
              <a:t>比误</a:t>
            </a:r>
            <a:r>
              <a:rPr sz="2000" u="sng">
                <a:latin typeface="宋体" panose="02010600030101010101" pitchFamily="2" charset="-122"/>
                <a:ea typeface="宋体" panose="02010600030101010101" pitchFamily="2" charset="-122"/>
                <a:cs typeface="宋体" panose="02010600030101010101" pitchFamily="2" charset="-122"/>
              </a:rPr>
              <a:t>差</a:t>
            </a:r>
            <a:r>
              <a:rPr sz="2000">
                <a:latin typeface="宋体" panose="02010600030101010101" pitchFamily="2" charset="-122"/>
                <a:ea typeface="宋体" panose="02010600030101010101" pitchFamily="2" charset="-122"/>
                <a:cs typeface="宋体" panose="02010600030101010101" pitchFamily="2" charset="-122"/>
              </a:rPr>
              <a:t>。</a:t>
            </a:r>
            <a:endParaRPr sz="2000">
              <a:latin typeface="宋体" panose="02010600030101010101" pitchFamily="2" charset="-122"/>
              <a:ea typeface="宋体" panose="02010600030101010101" pitchFamily="2" charset="-122"/>
              <a:cs typeface="宋体" panose="02010600030101010101" pitchFamily="2" charset="-122"/>
            </a:endParaRPr>
          </a:p>
          <a:p>
            <a:pPr marL="342900" indent="-342900" algn="just" fontAlgn="auto">
              <a:lnSpc>
                <a:spcPct val="100000"/>
              </a:lnSpc>
              <a:buFont typeface="Wingdings" panose="05000000000000000000" charset="0"/>
              <a:buChar char=""/>
            </a:pPr>
            <a:r>
              <a:rPr sz="2000">
                <a:latin typeface="宋体" panose="02010600030101010101" pitchFamily="2" charset="-122"/>
                <a:ea typeface="宋体" panose="02010600030101010101" pitchFamily="2" charset="-122"/>
                <a:cs typeface="宋体" panose="02010600030101010101" pitchFamily="2" charset="-122"/>
              </a:rPr>
              <a:t>根据等势线与电力线相互正交的特点，在等势线图上添置电力线，成为一张完整的</a:t>
            </a:r>
            <a:r>
              <a:rPr sz="2000" u="sng">
                <a:latin typeface="宋体" panose="02010600030101010101" pitchFamily="2" charset="-122"/>
                <a:ea typeface="宋体" panose="02010600030101010101" pitchFamily="2" charset="-122"/>
                <a:cs typeface="宋体" panose="02010600030101010101" pitchFamily="2" charset="-122"/>
              </a:rPr>
              <a:t>两无限长带等量异号电荷同轴圆柱面的静电场分布图。</a:t>
            </a:r>
            <a:endParaRPr sz="2000" u="sng">
              <a:latin typeface="宋体" panose="02010600030101010101" pitchFamily="2" charset="-122"/>
              <a:ea typeface="宋体" panose="02010600030101010101" pitchFamily="2" charset="-122"/>
              <a:cs typeface="宋体" panose="02010600030101010101" pitchFamily="2" charset="-122"/>
            </a:endParaRPr>
          </a:p>
          <a:p>
            <a:pPr marL="342900" indent="-342900" algn="just" fontAlgn="auto">
              <a:lnSpc>
                <a:spcPct val="100000"/>
              </a:lnSpc>
              <a:buFont typeface="Wingdings" panose="05000000000000000000" charset="0"/>
              <a:buChar char=""/>
            </a:pPr>
            <a:r>
              <a:rPr sz="2000">
                <a:latin typeface="宋体" panose="02010600030101010101" pitchFamily="2" charset="-122"/>
                <a:ea typeface="宋体" panose="02010600030101010101" pitchFamily="2" charset="-122"/>
                <a:cs typeface="宋体" panose="02010600030101010101" pitchFamily="2" charset="-122"/>
              </a:rPr>
              <a:t>以lnr为横坐标，U实为纵坐标，做U实-lnr曲线，并与U理-lnr曲线比较</a:t>
            </a:r>
            <a:endParaRPr sz="2000">
              <a:latin typeface="宋体" panose="02010600030101010101" pitchFamily="2" charset="-122"/>
              <a:ea typeface="宋体" panose="02010600030101010101" pitchFamily="2" charset="-122"/>
              <a:cs typeface="宋体" panose="02010600030101010101" pitchFamily="2" charset="-122"/>
            </a:endParaRPr>
          </a:p>
        </p:txBody>
      </p:sp>
      <p:sp>
        <p:nvSpPr>
          <p:cNvPr id="9" name="文本框 8"/>
          <p:cNvSpPr txBox="1"/>
          <p:nvPr/>
        </p:nvSpPr>
        <p:spPr>
          <a:xfrm>
            <a:off x="509905" y="716915"/>
            <a:ext cx="4792980" cy="829945"/>
          </a:xfrm>
          <a:prstGeom prst="rect">
            <a:avLst/>
          </a:prstGeom>
          <a:noFill/>
        </p:spPr>
        <p:txBody>
          <a:bodyPr wrap="none" rtlCol="0" anchor="t">
            <a:spAutoFit/>
          </a:bodyPr>
          <a:p>
            <a:pPr marL="342900" indent="-342900" fontAlgn="auto">
              <a:lnSpc>
                <a:spcPct val="200000"/>
              </a:lnSpc>
              <a:buFont typeface="Wingdings" panose="05000000000000000000" charset="0"/>
              <a:buChar char=""/>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同轴圆柱体电容器静电场的描绘</a:t>
            </a:r>
            <a:endParaRPr lang="zh-CN" altLang="en-US" sz="2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99060" y="-129540"/>
            <a:ext cx="10617200" cy="953135"/>
          </a:xfrm>
          <a:prstGeom prst="rect">
            <a:avLst/>
          </a:prstGeom>
          <a:noFill/>
          <a:ln w="9525">
            <a:noFill/>
          </a:ln>
        </p:spPr>
        <p:txBody>
          <a:bodyPr wrap="square">
            <a:spAutoFit/>
          </a:bodyPr>
          <a:p>
            <a:pPr indent="0" fontAlgn="auto">
              <a:lnSpc>
                <a:spcPct val="200000"/>
              </a:lnSpc>
            </a:pPr>
            <a:r>
              <a:rPr lang="zh-CN" altLang="en-US" sz="2800" b="1">
                <a:latin typeface="宋体" panose="02010600030101010101" pitchFamily="2" charset="-122"/>
                <a:ea typeface="宋体" panose="02010600030101010101" pitchFamily="2" charset="-122"/>
                <a:cs typeface="宋体" panose="02010600030101010101" pitchFamily="2" charset="-122"/>
              </a:rPr>
              <a:t>【实验内容及步骤】</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601345" y="1363345"/>
            <a:ext cx="10704195" cy="706755"/>
          </a:xfrm>
          <a:prstGeom prst="rect">
            <a:avLst/>
          </a:prstGeom>
          <a:noFill/>
          <a:ln w="9525">
            <a:noFill/>
          </a:ln>
        </p:spPr>
        <p:txBody>
          <a:bodyPr wrap="square">
            <a:spAutoFit/>
          </a:bodyPr>
          <a:p>
            <a:pPr indent="0" algn="just" fontAlgn="auto">
              <a:lnSpc>
                <a:spcPct val="100000"/>
              </a:lnSpc>
              <a:buFont typeface="Wingdings" panose="05000000000000000000" charset="0"/>
              <a:buNone/>
            </a:pPr>
            <a:r>
              <a:rPr sz="2000">
                <a:latin typeface="宋体" panose="02010600030101010101" pitchFamily="2" charset="-122"/>
                <a:ea typeface="宋体" panose="02010600030101010101" pitchFamily="2" charset="-122"/>
                <a:cs typeface="宋体" panose="02010600030101010101" pitchFamily="2" charset="-122"/>
              </a:rPr>
              <a:t>分别测8.00V、7.00V、6.00V、5.00V、4.00V、3.00V、2 .00V、1.00V，因为这是电极的对称轴。</a:t>
            </a:r>
            <a:endParaRPr sz="2000">
              <a:latin typeface="宋体" panose="02010600030101010101" pitchFamily="2" charset="-122"/>
              <a:ea typeface="宋体" panose="02010600030101010101" pitchFamily="2" charset="-122"/>
              <a:cs typeface="宋体" panose="02010600030101010101" pitchFamily="2" charset="-122"/>
            </a:endParaRPr>
          </a:p>
        </p:txBody>
      </p:sp>
      <p:pic>
        <p:nvPicPr>
          <p:cNvPr id="2" name="Picture 104" descr="20100128122715505"/>
          <p:cNvPicPr>
            <a:picLocks noChangeAspect="1"/>
          </p:cNvPicPr>
          <p:nvPr/>
        </p:nvPicPr>
        <p:blipFill>
          <a:blip r:embed="rId2"/>
          <a:stretch>
            <a:fillRect/>
          </a:stretch>
        </p:blipFill>
        <p:spPr>
          <a:xfrm>
            <a:off x="921385" y="2106295"/>
            <a:ext cx="3391535" cy="2880360"/>
          </a:xfrm>
          <a:prstGeom prst="rect">
            <a:avLst/>
          </a:prstGeom>
          <a:noFill/>
          <a:ln w="9525">
            <a:noFill/>
          </a:ln>
        </p:spPr>
      </p:pic>
      <p:grpSp>
        <p:nvGrpSpPr>
          <p:cNvPr id="44" name="Group 522"/>
          <p:cNvGrpSpPr/>
          <p:nvPr/>
        </p:nvGrpSpPr>
        <p:grpSpPr>
          <a:xfrm>
            <a:off x="6088380" y="2070100"/>
            <a:ext cx="4556760" cy="2901950"/>
            <a:chOff x="0" y="0"/>
            <a:chExt cx="3720" cy="2891"/>
          </a:xfrm>
        </p:grpSpPr>
        <p:sp>
          <p:nvSpPr>
            <p:cNvPr id="45" name="Text Box 523"/>
            <p:cNvSpPr txBox="1"/>
            <p:nvPr/>
          </p:nvSpPr>
          <p:spPr>
            <a:xfrm>
              <a:off x="3510" y="1195"/>
              <a:ext cx="210" cy="255"/>
            </a:xfrm>
            <a:prstGeom prst="rect">
              <a:avLst/>
            </a:prstGeom>
            <a:solidFill>
              <a:srgbClr val="FFFFFF"/>
            </a:solidFill>
            <a:ln w="0" cap="flat" cmpd="sng">
              <a:solidFill>
                <a:srgbClr val="FFFFFF"/>
              </a:solidFill>
              <a:prstDash val="solid"/>
              <a:miter/>
              <a:headEnd type="none" w="med" len="med"/>
              <a:tailEnd type="none" w="med" len="med"/>
            </a:ln>
          </p:spPr>
          <p:txBody>
            <a:bodyPr wrap="square" lIns="0" tIns="0" rIns="0" bIns="0"/>
            <a:p>
              <a:pPr>
                <a:lnSpc>
                  <a:spcPts val="1000"/>
                </a:lnSpc>
              </a:pPr>
              <a:r>
                <a:rPr lang="zh-CN" altLang="en-US"/>
                <a:t>Z</a:t>
              </a:r>
              <a:endParaRPr lang="zh-CN" altLang="en-US"/>
            </a:p>
            <a:p>
              <a:endParaRPr lang="zh-CN" altLang="en-US"/>
            </a:p>
          </p:txBody>
        </p:sp>
        <p:sp>
          <p:nvSpPr>
            <p:cNvPr id="46" name="未知"/>
            <p:cNvSpPr/>
            <p:nvPr/>
          </p:nvSpPr>
          <p:spPr>
            <a:xfrm>
              <a:off x="371" y="501"/>
              <a:ext cx="2624" cy="783"/>
            </a:xfrm>
            <a:custGeom>
              <a:avLst/>
              <a:gdLst/>
              <a:ahLst/>
              <a:cxnLst/>
              <a:pathLst>
                <a:path w="1238" h="372">
                  <a:moveTo>
                    <a:pt x="15" y="0"/>
                  </a:moveTo>
                  <a:lnTo>
                    <a:pt x="0" y="60"/>
                  </a:lnTo>
                  <a:cubicBezTo>
                    <a:pt x="34" y="102"/>
                    <a:pt x="141" y="206"/>
                    <a:pt x="218" y="255"/>
                  </a:cubicBezTo>
                  <a:cubicBezTo>
                    <a:pt x="295" y="304"/>
                    <a:pt x="363" y="337"/>
                    <a:pt x="465" y="353"/>
                  </a:cubicBezTo>
                  <a:cubicBezTo>
                    <a:pt x="567" y="369"/>
                    <a:pt x="731" y="372"/>
                    <a:pt x="833" y="353"/>
                  </a:cubicBezTo>
                  <a:cubicBezTo>
                    <a:pt x="935" y="334"/>
                    <a:pt x="1013" y="286"/>
                    <a:pt x="1080" y="240"/>
                  </a:cubicBezTo>
                  <a:cubicBezTo>
                    <a:pt x="1147" y="194"/>
                    <a:pt x="1192" y="134"/>
                    <a:pt x="1238" y="75"/>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47" name="未知"/>
            <p:cNvSpPr/>
            <p:nvPr/>
          </p:nvSpPr>
          <p:spPr>
            <a:xfrm rot="10800000">
              <a:off x="421" y="1601"/>
              <a:ext cx="2686" cy="749"/>
            </a:xfrm>
            <a:custGeom>
              <a:avLst/>
              <a:gdLst/>
              <a:ahLst/>
              <a:cxnLst/>
              <a:pathLst>
                <a:path w="1238" h="372">
                  <a:moveTo>
                    <a:pt x="15" y="0"/>
                  </a:moveTo>
                  <a:lnTo>
                    <a:pt x="0" y="60"/>
                  </a:lnTo>
                  <a:cubicBezTo>
                    <a:pt x="34" y="102"/>
                    <a:pt x="141" y="206"/>
                    <a:pt x="218" y="255"/>
                  </a:cubicBezTo>
                  <a:cubicBezTo>
                    <a:pt x="295" y="304"/>
                    <a:pt x="363" y="337"/>
                    <a:pt x="465" y="353"/>
                  </a:cubicBezTo>
                  <a:cubicBezTo>
                    <a:pt x="567" y="369"/>
                    <a:pt x="731" y="372"/>
                    <a:pt x="833" y="353"/>
                  </a:cubicBezTo>
                  <a:cubicBezTo>
                    <a:pt x="935" y="334"/>
                    <a:pt x="1013" y="286"/>
                    <a:pt x="1080" y="240"/>
                  </a:cubicBezTo>
                  <a:cubicBezTo>
                    <a:pt x="1147" y="194"/>
                    <a:pt x="1192" y="134"/>
                    <a:pt x="1238" y="75"/>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48" name="未知"/>
            <p:cNvSpPr/>
            <p:nvPr/>
          </p:nvSpPr>
          <p:spPr>
            <a:xfrm>
              <a:off x="731" y="276"/>
              <a:ext cx="1838" cy="640"/>
            </a:xfrm>
            <a:custGeom>
              <a:avLst/>
              <a:gdLst/>
              <a:ahLst/>
              <a:cxnLst/>
              <a:pathLst>
                <a:path w="1238" h="372">
                  <a:moveTo>
                    <a:pt x="15" y="0"/>
                  </a:moveTo>
                  <a:lnTo>
                    <a:pt x="0" y="60"/>
                  </a:lnTo>
                  <a:cubicBezTo>
                    <a:pt x="34" y="102"/>
                    <a:pt x="141" y="206"/>
                    <a:pt x="218" y="255"/>
                  </a:cubicBezTo>
                  <a:cubicBezTo>
                    <a:pt x="295" y="304"/>
                    <a:pt x="363" y="337"/>
                    <a:pt x="465" y="353"/>
                  </a:cubicBezTo>
                  <a:cubicBezTo>
                    <a:pt x="567" y="369"/>
                    <a:pt x="731" y="372"/>
                    <a:pt x="833" y="353"/>
                  </a:cubicBezTo>
                  <a:cubicBezTo>
                    <a:pt x="935" y="334"/>
                    <a:pt x="1013" y="286"/>
                    <a:pt x="1080" y="240"/>
                  </a:cubicBezTo>
                  <a:cubicBezTo>
                    <a:pt x="1147" y="194"/>
                    <a:pt x="1192" y="134"/>
                    <a:pt x="1238" y="75"/>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49" name="未知"/>
            <p:cNvSpPr/>
            <p:nvPr/>
          </p:nvSpPr>
          <p:spPr>
            <a:xfrm rot="10800000">
              <a:off x="848" y="1985"/>
              <a:ext cx="1764" cy="555"/>
            </a:xfrm>
            <a:custGeom>
              <a:avLst/>
              <a:gdLst/>
              <a:ahLst/>
              <a:cxnLst/>
              <a:pathLst>
                <a:path w="1238" h="372">
                  <a:moveTo>
                    <a:pt x="15" y="0"/>
                  </a:moveTo>
                  <a:lnTo>
                    <a:pt x="0" y="60"/>
                  </a:lnTo>
                  <a:cubicBezTo>
                    <a:pt x="34" y="102"/>
                    <a:pt x="141" y="206"/>
                    <a:pt x="218" y="255"/>
                  </a:cubicBezTo>
                  <a:cubicBezTo>
                    <a:pt x="295" y="304"/>
                    <a:pt x="363" y="337"/>
                    <a:pt x="465" y="353"/>
                  </a:cubicBezTo>
                  <a:cubicBezTo>
                    <a:pt x="567" y="369"/>
                    <a:pt x="731" y="372"/>
                    <a:pt x="833" y="353"/>
                  </a:cubicBezTo>
                  <a:cubicBezTo>
                    <a:pt x="935" y="334"/>
                    <a:pt x="1013" y="286"/>
                    <a:pt x="1080" y="240"/>
                  </a:cubicBezTo>
                  <a:cubicBezTo>
                    <a:pt x="1147" y="194"/>
                    <a:pt x="1192" y="134"/>
                    <a:pt x="1238" y="75"/>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50" name="Line 528"/>
            <p:cNvSpPr/>
            <p:nvPr/>
          </p:nvSpPr>
          <p:spPr>
            <a:xfrm flipH="1" flipV="1">
              <a:off x="1019" y="853"/>
              <a:ext cx="139" cy="101"/>
            </a:xfrm>
            <a:prstGeom prst="line">
              <a:avLst/>
            </a:prstGeom>
            <a:ln w="9525" cap="flat" cmpd="sng">
              <a:solidFill>
                <a:srgbClr val="000000"/>
              </a:solidFill>
              <a:prstDash val="solid"/>
              <a:headEnd type="none" w="med" len="med"/>
              <a:tailEnd type="triangle" w="sm" len="sm"/>
            </a:ln>
          </p:spPr>
        </p:sp>
        <p:sp>
          <p:nvSpPr>
            <p:cNvPr id="51" name="Line 529"/>
            <p:cNvSpPr/>
            <p:nvPr/>
          </p:nvSpPr>
          <p:spPr>
            <a:xfrm flipH="1">
              <a:off x="1030" y="1866"/>
              <a:ext cx="233" cy="141"/>
            </a:xfrm>
            <a:prstGeom prst="line">
              <a:avLst/>
            </a:prstGeom>
            <a:ln w="9525" cap="flat" cmpd="sng">
              <a:solidFill>
                <a:srgbClr val="000000"/>
              </a:solidFill>
              <a:prstDash val="solid"/>
              <a:headEnd type="none" w="med" len="med"/>
              <a:tailEnd type="triangle" w="sm" len="sm"/>
            </a:ln>
          </p:spPr>
        </p:sp>
        <p:sp>
          <p:nvSpPr>
            <p:cNvPr id="52" name="Line 530"/>
            <p:cNvSpPr/>
            <p:nvPr/>
          </p:nvSpPr>
          <p:spPr>
            <a:xfrm flipH="1" flipV="1">
              <a:off x="800" y="1019"/>
              <a:ext cx="246" cy="130"/>
            </a:xfrm>
            <a:prstGeom prst="line">
              <a:avLst/>
            </a:prstGeom>
            <a:ln w="9525" cap="flat" cmpd="sng">
              <a:solidFill>
                <a:srgbClr val="000000"/>
              </a:solidFill>
              <a:prstDash val="solid"/>
              <a:headEnd type="none" w="med" len="med"/>
              <a:tailEnd type="triangle" w="sm" len="sm"/>
            </a:ln>
          </p:spPr>
        </p:sp>
        <p:sp>
          <p:nvSpPr>
            <p:cNvPr id="53" name="Line 531"/>
            <p:cNvSpPr/>
            <p:nvPr/>
          </p:nvSpPr>
          <p:spPr>
            <a:xfrm flipH="1">
              <a:off x="931" y="1676"/>
              <a:ext cx="218" cy="96"/>
            </a:xfrm>
            <a:prstGeom prst="line">
              <a:avLst/>
            </a:prstGeom>
            <a:ln w="9525" cap="flat" cmpd="sng">
              <a:solidFill>
                <a:srgbClr val="000000"/>
              </a:solidFill>
              <a:prstDash val="solid"/>
              <a:headEnd type="none" w="med" len="med"/>
              <a:tailEnd type="triangle" w="sm" len="sm"/>
            </a:ln>
          </p:spPr>
        </p:sp>
        <p:sp>
          <p:nvSpPr>
            <p:cNvPr id="54" name="未知"/>
            <p:cNvSpPr/>
            <p:nvPr/>
          </p:nvSpPr>
          <p:spPr>
            <a:xfrm rot="10800000">
              <a:off x="848" y="1789"/>
              <a:ext cx="1764" cy="534"/>
            </a:xfrm>
            <a:custGeom>
              <a:avLst/>
              <a:gdLst/>
              <a:ahLst/>
              <a:cxnLst/>
              <a:pathLst>
                <a:path w="1238" h="372">
                  <a:moveTo>
                    <a:pt x="15" y="0"/>
                  </a:moveTo>
                  <a:lnTo>
                    <a:pt x="0" y="60"/>
                  </a:lnTo>
                  <a:cubicBezTo>
                    <a:pt x="34" y="102"/>
                    <a:pt x="141" y="206"/>
                    <a:pt x="218" y="255"/>
                  </a:cubicBezTo>
                  <a:cubicBezTo>
                    <a:pt x="295" y="304"/>
                    <a:pt x="363" y="337"/>
                    <a:pt x="465" y="353"/>
                  </a:cubicBezTo>
                  <a:cubicBezTo>
                    <a:pt x="567" y="369"/>
                    <a:pt x="731" y="372"/>
                    <a:pt x="833" y="353"/>
                  </a:cubicBezTo>
                  <a:cubicBezTo>
                    <a:pt x="935" y="334"/>
                    <a:pt x="1013" y="286"/>
                    <a:pt x="1080" y="240"/>
                  </a:cubicBezTo>
                  <a:cubicBezTo>
                    <a:pt x="1147" y="194"/>
                    <a:pt x="1192" y="134"/>
                    <a:pt x="1238" y="75"/>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55" name="未知"/>
            <p:cNvSpPr/>
            <p:nvPr/>
          </p:nvSpPr>
          <p:spPr>
            <a:xfrm>
              <a:off x="761" y="506"/>
              <a:ext cx="1838" cy="590"/>
            </a:xfrm>
            <a:custGeom>
              <a:avLst/>
              <a:gdLst/>
              <a:ahLst/>
              <a:cxnLst/>
              <a:pathLst>
                <a:path w="1238" h="372">
                  <a:moveTo>
                    <a:pt x="15" y="0"/>
                  </a:moveTo>
                  <a:lnTo>
                    <a:pt x="0" y="60"/>
                  </a:lnTo>
                  <a:cubicBezTo>
                    <a:pt x="34" y="102"/>
                    <a:pt x="141" y="206"/>
                    <a:pt x="218" y="255"/>
                  </a:cubicBezTo>
                  <a:cubicBezTo>
                    <a:pt x="295" y="304"/>
                    <a:pt x="363" y="337"/>
                    <a:pt x="465" y="353"/>
                  </a:cubicBezTo>
                  <a:cubicBezTo>
                    <a:pt x="567" y="369"/>
                    <a:pt x="731" y="372"/>
                    <a:pt x="833" y="353"/>
                  </a:cubicBezTo>
                  <a:cubicBezTo>
                    <a:pt x="935" y="334"/>
                    <a:pt x="1013" y="286"/>
                    <a:pt x="1080" y="240"/>
                  </a:cubicBezTo>
                  <a:cubicBezTo>
                    <a:pt x="1147" y="194"/>
                    <a:pt x="1192" y="134"/>
                    <a:pt x="1238" y="75"/>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56" name="Line 534"/>
            <p:cNvSpPr/>
            <p:nvPr/>
          </p:nvSpPr>
          <p:spPr>
            <a:xfrm flipV="1">
              <a:off x="1696" y="513"/>
              <a:ext cx="2" cy="1846"/>
            </a:xfrm>
            <a:prstGeom prst="line">
              <a:avLst/>
            </a:prstGeom>
            <a:ln w="9525" cap="flat" cmpd="sng">
              <a:solidFill>
                <a:srgbClr val="000000"/>
              </a:solidFill>
              <a:prstDash val="dash"/>
              <a:headEnd type="none" w="med" len="med"/>
              <a:tailEnd type="none" w="med" len="med"/>
            </a:ln>
          </p:spPr>
        </p:sp>
        <p:sp>
          <p:nvSpPr>
            <p:cNvPr id="57" name="未知"/>
            <p:cNvSpPr/>
            <p:nvPr/>
          </p:nvSpPr>
          <p:spPr>
            <a:xfrm>
              <a:off x="1381" y="375"/>
              <a:ext cx="290" cy="2092"/>
            </a:xfrm>
            <a:custGeom>
              <a:avLst/>
              <a:gdLst/>
              <a:ahLst/>
              <a:cxnLst/>
              <a:pathLst>
                <a:path w="279" h="1512">
                  <a:moveTo>
                    <a:pt x="271" y="0"/>
                  </a:moveTo>
                  <a:lnTo>
                    <a:pt x="271" y="57"/>
                  </a:lnTo>
                  <a:cubicBezTo>
                    <a:pt x="226" y="185"/>
                    <a:pt x="0" y="528"/>
                    <a:pt x="1" y="770"/>
                  </a:cubicBezTo>
                  <a:cubicBezTo>
                    <a:pt x="2" y="1012"/>
                    <a:pt x="140" y="1262"/>
                    <a:pt x="279" y="1512"/>
                  </a:cubicBezTo>
                </a:path>
              </a:pathLst>
            </a:custGeom>
            <a:noFill/>
            <a:ln w="9525" cap="flat" cmpd="sng">
              <a:solidFill>
                <a:srgbClr val="000000"/>
              </a:solidFill>
              <a:prstDash val="dash"/>
              <a:headEnd type="none" w="med" len="med"/>
              <a:tailEnd type="none" w="med" len="med"/>
            </a:ln>
          </p:spPr>
          <p:txBody>
            <a:bodyPr/>
            <a:p>
              <a:endParaRPr lang="zh-CN" altLang="en-US"/>
            </a:p>
          </p:txBody>
        </p:sp>
        <p:sp>
          <p:nvSpPr>
            <p:cNvPr id="58" name="未知"/>
            <p:cNvSpPr/>
            <p:nvPr/>
          </p:nvSpPr>
          <p:spPr>
            <a:xfrm rot="93725">
              <a:off x="1054" y="234"/>
              <a:ext cx="569" cy="2408"/>
            </a:xfrm>
            <a:custGeom>
              <a:avLst/>
              <a:gdLst/>
              <a:ahLst/>
              <a:cxnLst/>
              <a:pathLst>
                <a:path w="471" h="1620">
                  <a:moveTo>
                    <a:pt x="345" y="25"/>
                  </a:moveTo>
                  <a:lnTo>
                    <a:pt x="398" y="0"/>
                  </a:lnTo>
                  <a:cubicBezTo>
                    <a:pt x="408" y="26"/>
                    <a:pt x="471" y="48"/>
                    <a:pt x="405" y="180"/>
                  </a:cubicBezTo>
                  <a:cubicBezTo>
                    <a:pt x="339" y="312"/>
                    <a:pt x="0" y="599"/>
                    <a:pt x="0" y="795"/>
                  </a:cubicBezTo>
                  <a:cubicBezTo>
                    <a:pt x="0" y="991"/>
                    <a:pt x="344" y="1220"/>
                    <a:pt x="405" y="1357"/>
                  </a:cubicBezTo>
                  <a:cubicBezTo>
                    <a:pt x="466" y="1494"/>
                    <a:pt x="417" y="1557"/>
                    <a:pt x="368" y="1620"/>
                  </a:cubicBezTo>
                </a:path>
              </a:pathLst>
            </a:custGeom>
            <a:noFill/>
            <a:ln w="9525" cap="flat" cmpd="sng">
              <a:solidFill>
                <a:srgbClr val="000000"/>
              </a:solidFill>
              <a:prstDash val="dash"/>
              <a:headEnd type="none" w="med" len="med"/>
              <a:tailEnd type="none" w="med" len="med"/>
            </a:ln>
          </p:spPr>
          <p:txBody>
            <a:bodyPr/>
            <a:p>
              <a:endParaRPr lang="zh-CN" altLang="en-US"/>
            </a:p>
          </p:txBody>
        </p:sp>
        <p:sp>
          <p:nvSpPr>
            <p:cNvPr id="59" name="未知"/>
            <p:cNvSpPr/>
            <p:nvPr/>
          </p:nvSpPr>
          <p:spPr>
            <a:xfrm rot="-84764" flipH="1">
              <a:off x="1752" y="187"/>
              <a:ext cx="582" cy="2538"/>
            </a:xfrm>
            <a:custGeom>
              <a:avLst/>
              <a:gdLst/>
              <a:ahLst/>
              <a:cxnLst/>
              <a:pathLst>
                <a:path w="471" h="1620">
                  <a:moveTo>
                    <a:pt x="345" y="25"/>
                  </a:moveTo>
                  <a:lnTo>
                    <a:pt x="398" y="0"/>
                  </a:lnTo>
                  <a:cubicBezTo>
                    <a:pt x="408" y="26"/>
                    <a:pt x="471" y="48"/>
                    <a:pt x="405" y="180"/>
                  </a:cubicBezTo>
                  <a:cubicBezTo>
                    <a:pt x="339" y="312"/>
                    <a:pt x="0" y="599"/>
                    <a:pt x="0" y="795"/>
                  </a:cubicBezTo>
                  <a:cubicBezTo>
                    <a:pt x="0" y="991"/>
                    <a:pt x="344" y="1220"/>
                    <a:pt x="405" y="1357"/>
                  </a:cubicBezTo>
                  <a:cubicBezTo>
                    <a:pt x="466" y="1494"/>
                    <a:pt x="417" y="1557"/>
                    <a:pt x="368" y="1620"/>
                  </a:cubicBezTo>
                </a:path>
              </a:pathLst>
            </a:custGeom>
            <a:noFill/>
            <a:ln w="9525" cap="flat" cmpd="sng">
              <a:solidFill>
                <a:srgbClr val="000000"/>
              </a:solidFill>
              <a:prstDash val="dash"/>
              <a:headEnd type="none" w="med" len="med"/>
              <a:tailEnd type="none" w="med" len="med"/>
            </a:ln>
          </p:spPr>
          <p:txBody>
            <a:bodyPr/>
            <a:p>
              <a:endParaRPr lang="zh-CN" altLang="en-US"/>
            </a:p>
          </p:txBody>
        </p:sp>
        <p:sp>
          <p:nvSpPr>
            <p:cNvPr id="60" name="未知"/>
            <p:cNvSpPr/>
            <p:nvPr/>
          </p:nvSpPr>
          <p:spPr>
            <a:xfrm flipH="1">
              <a:off x="1738" y="407"/>
              <a:ext cx="300" cy="2016"/>
            </a:xfrm>
            <a:custGeom>
              <a:avLst/>
              <a:gdLst/>
              <a:ahLst/>
              <a:cxnLst/>
              <a:pathLst>
                <a:path w="279" h="1512">
                  <a:moveTo>
                    <a:pt x="271" y="0"/>
                  </a:moveTo>
                  <a:lnTo>
                    <a:pt x="271" y="57"/>
                  </a:lnTo>
                  <a:cubicBezTo>
                    <a:pt x="226" y="185"/>
                    <a:pt x="0" y="528"/>
                    <a:pt x="1" y="770"/>
                  </a:cubicBezTo>
                  <a:cubicBezTo>
                    <a:pt x="2" y="1012"/>
                    <a:pt x="140" y="1262"/>
                    <a:pt x="279" y="1512"/>
                  </a:cubicBezTo>
                </a:path>
              </a:pathLst>
            </a:custGeom>
            <a:noFill/>
            <a:ln w="9525" cap="flat" cmpd="sng">
              <a:solidFill>
                <a:srgbClr val="000000"/>
              </a:solidFill>
              <a:prstDash val="dash"/>
              <a:headEnd type="none" w="med" len="med"/>
              <a:tailEnd type="none" w="med" len="med"/>
            </a:ln>
          </p:spPr>
          <p:txBody>
            <a:bodyPr/>
            <a:p>
              <a:endParaRPr lang="zh-CN" altLang="en-US"/>
            </a:p>
          </p:txBody>
        </p:sp>
        <p:sp>
          <p:nvSpPr>
            <p:cNvPr id="61" name="未知"/>
            <p:cNvSpPr/>
            <p:nvPr/>
          </p:nvSpPr>
          <p:spPr>
            <a:xfrm rot="93725">
              <a:off x="772" y="325"/>
              <a:ext cx="746" cy="2291"/>
            </a:xfrm>
            <a:custGeom>
              <a:avLst/>
              <a:gdLst/>
              <a:ahLst/>
              <a:cxnLst/>
              <a:pathLst>
                <a:path w="471" h="1620">
                  <a:moveTo>
                    <a:pt x="345" y="25"/>
                  </a:moveTo>
                  <a:lnTo>
                    <a:pt x="398" y="0"/>
                  </a:lnTo>
                  <a:cubicBezTo>
                    <a:pt x="408" y="26"/>
                    <a:pt x="471" y="48"/>
                    <a:pt x="405" y="180"/>
                  </a:cubicBezTo>
                  <a:cubicBezTo>
                    <a:pt x="339" y="312"/>
                    <a:pt x="0" y="599"/>
                    <a:pt x="0" y="795"/>
                  </a:cubicBezTo>
                  <a:cubicBezTo>
                    <a:pt x="0" y="991"/>
                    <a:pt x="344" y="1220"/>
                    <a:pt x="405" y="1357"/>
                  </a:cubicBezTo>
                  <a:cubicBezTo>
                    <a:pt x="466" y="1494"/>
                    <a:pt x="417" y="1557"/>
                    <a:pt x="368" y="1620"/>
                  </a:cubicBezTo>
                </a:path>
              </a:pathLst>
            </a:custGeom>
            <a:noFill/>
            <a:ln w="9525" cap="flat" cmpd="sng">
              <a:solidFill>
                <a:srgbClr val="000000"/>
              </a:solidFill>
              <a:prstDash val="dash"/>
              <a:headEnd type="none" w="med" len="med"/>
              <a:tailEnd type="none" w="med" len="med"/>
            </a:ln>
          </p:spPr>
          <p:txBody>
            <a:bodyPr/>
            <a:p>
              <a:endParaRPr lang="zh-CN" altLang="en-US"/>
            </a:p>
          </p:txBody>
        </p:sp>
        <p:sp>
          <p:nvSpPr>
            <p:cNvPr id="62" name="未知"/>
            <p:cNvSpPr/>
            <p:nvPr/>
          </p:nvSpPr>
          <p:spPr>
            <a:xfrm rot="10800000">
              <a:off x="1874" y="234"/>
              <a:ext cx="745" cy="2291"/>
            </a:xfrm>
            <a:custGeom>
              <a:avLst/>
              <a:gdLst/>
              <a:ahLst/>
              <a:cxnLst/>
              <a:pathLst>
                <a:path w="471" h="1620">
                  <a:moveTo>
                    <a:pt x="345" y="25"/>
                  </a:moveTo>
                  <a:lnTo>
                    <a:pt x="398" y="0"/>
                  </a:lnTo>
                  <a:cubicBezTo>
                    <a:pt x="408" y="26"/>
                    <a:pt x="471" y="48"/>
                    <a:pt x="405" y="180"/>
                  </a:cubicBezTo>
                  <a:cubicBezTo>
                    <a:pt x="339" y="312"/>
                    <a:pt x="0" y="599"/>
                    <a:pt x="0" y="795"/>
                  </a:cubicBezTo>
                  <a:cubicBezTo>
                    <a:pt x="0" y="991"/>
                    <a:pt x="344" y="1220"/>
                    <a:pt x="405" y="1357"/>
                  </a:cubicBezTo>
                  <a:cubicBezTo>
                    <a:pt x="466" y="1494"/>
                    <a:pt x="417" y="1557"/>
                    <a:pt x="368" y="1620"/>
                  </a:cubicBezTo>
                </a:path>
              </a:pathLst>
            </a:custGeom>
            <a:noFill/>
            <a:ln w="9525" cap="flat" cmpd="sng">
              <a:solidFill>
                <a:srgbClr val="000000"/>
              </a:solidFill>
              <a:prstDash val="dash"/>
              <a:headEnd type="none" w="med" len="med"/>
              <a:tailEnd type="none" w="med" len="med"/>
            </a:ln>
          </p:spPr>
          <p:txBody>
            <a:bodyPr/>
            <a:p>
              <a:endParaRPr lang="zh-CN" altLang="en-US"/>
            </a:p>
          </p:txBody>
        </p:sp>
        <p:sp>
          <p:nvSpPr>
            <p:cNvPr id="63" name="Rectangle 541"/>
            <p:cNvSpPr/>
            <p:nvPr/>
          </p:nvSpPr>
          <p:spPr>
            <a:xfrm>
              <a:off x="803" y="1889"/>
              <a:ext cx="146" cy="438"/>
            </a:xfrm>
            <a:prstGeom prst="rect">
              <a:avLst/>
            </a:prstGeom>
            <a:solidFill>
              <a:srgbClr val="808080"/>
            </a:solidFill>
            <a:ln w="9525" cap="flat" cmpd="sng">
              <a:solidFill>
                <a:srgbClr val="000000"/>
              </a:solidFill>
              <a:prstDash val="solid"/>
              <a:miter/>
              <a:headEnd type="none" w="med" len="med"/>
              <a:tailEnd type="none" w="med" len="med"/>
            </a:ln>
          </p:spPr>
          <p:txBody>
            <a:bodyPr/>
            <a:p>
              <a:endParaRPr lang="zh-CN" altLang="en-US"/>
            </a:p>
          </p:txBody>
        </p:sp>
        <p:sp>
          <p:nvSpPr>
            <p:cNvPr id="64" name="Rectangle 542"/>
            <p:cNvSpPr/>
            <p:nvPr/>
          </p:nvSpPr>
          <p:spPr>
            <a:xfrm>
              <a:off x="812" y="516"/>
              <a:ext cx="146" cy="438"/>
            </a:xfrm>
            <a:prstGeom prst="rect">
              <a:avLst/>
            </a:prstGeom>
            <a:solidFill>
              <a:srgbClr val="808080"/>
            </a:solidFill>
            <a:ln w="9525" cap="flat" cmpd="sng">
              <a:solidFill>
                <a:srgbClr val="000000"/>
              </a:solidFill>
              <a:prstDash val="solid"/>
              <a:miter/>
              <a:headEnd type="none" w="med" len="med"/>
              <a:tailEnd type="none" w="med" len="med"/>
            </a:ln>
          </p:spPr>
          <p:txBody>
            <a:bodyPr/>
            <a:p>
              <a:endParaRPr lang="zh-CN" altLang="en-US"/>
            </a:p>
          </p:txBody>
        </p:sp>
        <p:sp>
          <p:nvSpPr>
            <p:cNvPr id="65" name="Rectangle 543"/>
            <p:cNvSpPr/>
            <p:nvPr/>
          </p:nvSpPr>
          <p:spPr>
            <a:xfrm>
              <a:off x="0" y="512"/>
              <a:ext cx="146" cy="1827"/>
            </a:xfrm>
            <a:prstGeom prst="rect">
              <a:avLst/>
            </a:prstGeom>
            <a:solidFill>
              <a:srgbClr val="808080"/>
            </a:solidFill>
            <a:ln w="9525" cap="flat" cmpd="sng">
              <a:solidFill>
                <a:srgbClr val="000000"/>
              </a:solidFill>
              <a:prstDash val="solid"/>
              <a:miter/>
              <a:headEnd type="none" w="med" len="med"/>
              <a:tailEnd type="none" w="med" len="med"/>
            </a:ln>
          </p:spPr>
          <p:txBody>
            <a:bodyPr/>
            <a:p>
              <a:endParaRPr lang="zh-CN" altLang="en-US"/>
            </a:p>
          </p:txBody>
        </p:sp>
        <p:sp>
          <p:nvSpPr>
            <p:cNvPr id="66" name="Rectangle 544"/>
            <p:cNvSpPr/>
            <p:nvPr/>
          </p:nvSpPr>
          <p:spPr>
            <a:xfrm>
              <a:off x="0" y="2141"/>
              <a:ext cx="1315" cy="199"/>
            </a:xfrm>
            <a:prstGeom prst="rect">
              <a:avLst/>
            </a:prstGeom>
            <a:solidFill>
              <a:srgbClr val="808080"/>
            </a:solidFill>
            <a:ln w="9525" cap="flat" cmpd="sng">
              <a:solidFill>
                <a:srgbClr val="000000"/>
              </a:solidFill>
              <a:prstDash val="solid"/>
              <a:miter/>
              <a:headEnd type="none" w="med" len="med"/>
              <a:tailEnd type="none" w="med" len="med"/>
            </a:ln>
          </p:spPr>
          <p:txBody>
            <a:bodyPr/>
            <a:p>
              <a:endParaRPr lang="zh-CN" altLang="en-US"/>
            </a:p>
          </p:txBody>
        </p:sp>
        <p:sp>
          <p:nvSpPr>
            <p:cNvPr id="67" name="Rectangle 545"/>
            <p:cNvSpPr/>
            <p:nvPr/>
          </p:nvSpPr>
          <p:spPr>
            <a:xfrm>
              <a:off x="0" y="508"/>
              <a:ext cx="1315" cy="200"/>
            </a:xfrm>
            <a:prstGeom prst="rect">
              <a:avLst/>
            </a:prstGeom>
            <a:solidFill>
              <a:srgbClr val="808080"/>
            </a:solidFill>
            <a:ln w="9525" cap="flat" cmpd="sng">
              <a:solidFill>
                <a:srgbClr val="000000"/>
              </a:solidFill>
              <a:prstDash val="solid"/>
              <a:miter/>
              <a:headEnd type="none" w="med" len="med"/>
              <a:tailEnd type="none" w="med" len="med"/>
            </a:ln>
          </p:spPr>
          <p:txBody>
            <a:bodyPr/>
            <a:p>
              <a:endParaRPr lang="zh-CN" altLang="en-US"/>
            </a:p>
          </p:txBody>
        </p:sp>
        <p:sp>
          <p:nvSpPr>
            <p:cNvPr id="68" name="Rectangle 546"/>
            <p:cNvSpPr/>
            <p:nvPr/>
          </p:nvSpPr>
          <p:spPr>
            <a:xfrm>
              <a:off x="2476" y="518"/>
              <a:ext cx="145" cy="439"/>
            </a:xfrm>
            <a:prstGeom prst="rect">
              <a:avLst/>
            </a:prstGeom>
            <a:solidFill>
              <a:srgbClr val="808080"/>
            </a:solidFill>
            <a:ln w="9525" cap="flat" cmpd="sng">
              <a:solidFill>
                <a:srgbClr val="000000"/>
              </a:solidFill>
              <a:prstDash val="solid"/>
              <a:miter/>
              <a:headEnd type="none" w="med" len="med"/>
              <a:tailEnd type="none" w="med" len="med"/>
            </a:ln>
          </p:spPr>
          <p:txBody>
            <a:bodyPr/>
            <a:p>
              <a:endParaRPr lang="zh-CN" altLang="en-US"/>
            </a:p>
          </p:txBody>
        </p:sp>
        <p:sp>
          <p:nvSpPr>
            <p:cNvPr id="69" name="Rectangle 547"/>
            <p:cNvSpPr/>
            <p:nvPr/>
          </p:nvSpPr>
          <p:spPr>
            <a:xfrm>
              <a:off x="2476" y="1899"/>
              <a:ext cx="145" cy="439"/>
            </a:xfrm>
            <a:prstGeom prst="rect">
              <a:avLst/>
            </a:prstGeom>
            <a:solidFill>
              <a:srgbClr val="808080"/>
            </a:solidFill>
            <a:ln w="9525" cap="flat" cmpd="sng">
              <a:solidFill>
                <a:srgbClr val="000000"/>
              </a:solidFill>
              <a:prstDash val="solid"/>
              <a:miter/>
              <a:headEnd type="none" w="med" len="med"/>
              <a:tailEnd type="none" w="med" len="med"/>
            </a:ln>
          </p:spPr>
          <p:txBody>
            <a:bodyPr/>
            <a:p>
              <a:endParaRPr lang="zh-CN" altLang="en-US"/>
            </a:p>
          </p:txBody>
        </p:sp>
        <p:sp>
          <p:nvSpPr>
            <p:cNvPr id="70" name="Rectangle 548"/>
            <p:cNvSpPr/>
            <p:nvPr/>
          </p:nvSpPr>
          <p:spPr>
            <a:xfrm>
              <a:off x="3262" y="512"/>
              <a:ext cx="146" cy="1827"/>
            </a:xfrm>
            <a:prstGeom prst="rect">
              <a:avLst/>
            </a:prstGeom>
            <a:solidFill>
              <a:srgbClr val="808080"/>
            </a:solidFill>
            <a:ln w="9525" cap="flat" cmpd="sng">
              <a:solidFill>
                <a:srgbClr val="000000"/>
              </a:solidFill>
              <a:prstDash val="solid"/>
              <a:miter/>
              <a:headEnd type="none" w="med" len="med"/>
              <a:tailEnd type="none" w="med" len="med"/>
            </a:ln>
          </p:spPr>
          <p:txBody>
            <a:bodyPr/>
            <a:p>
              <a:endParaRPr lang="zh-CN" altLang="en-US"/>
            </a:p>
          </p:txBody>
        </p:sp>
        <p:sp>
          <p:nvSpPr>
            <p:cNvPr id="71" name="Rectangle 549"/>
            <p:cNvSpPr/>
            <p:nvPr/>
          </p:nvSpPr>
          <p:spPr>
            <a:xfrm>
              <a:off x="2089" y="508"/>
              <a:ext cx="1315" cy="200"/>
            </a:xfrm>
            <a:prstGeom prst="rect">
              <a:avLst/>
            </a:prstGeom>
            <a:solidFill>
              <a:srgbClr val="808080"/>
            </a:solidFill>
            <a:ln w="9525" cap="flat" cmpd="sng">
              <a:solidFill>
                <a:srgbClr val="000000"/>
              </a:solidFill>
              <a:prstDash val="solid"/>
              <a:miter/>
              <a:headEnd type="none" w="med" len="med"/>
              <a:tailEnd type="none" w="med" len="med"/>
            </a:ln>
          </p:spPr>
          <p:txBody>
            <a:bodyPr/>
            <a:p>
              <a:endParaRPr lang="zh-CN" altLang="en-US"/>
            </a:p>
          </p:txBody>
        </p:sp>
        <p:sp>
          <p:nvSpPr>
            <p:cNvPr id="72" name="Rectangle 550"/>
            <p:cNvSpPr/>
            <p:nvPr/>
          </p:nvSpPr>
          <p:spPr>
            <a:xfrm>
              <a:off x="2089" y="2152"/>
              <a:ext cx="1315" cy="200"/>
            </a:xfrm>
            <a:prstGeom prst="rect">
              <a:avLst/>
            </a:prstGeom>
            <a:solidFill>
              <a:srgbClr val="808080"/>
            </a:solidFill>
            <a:ln w="9525" cap="flat" cmpd="sng">
              <a:solidFill>
                <a:srgbClr val="000000"/>
              </a:solidFill>
              <a:prstDash val="solid"/>
              <a:miter/>
              <a:headEnd type="none" w="med" len="med"/>
              <a:tailEnd type="none" w="med" len="med"/>
            </a:ln>
          </p:spPr>
          <p:txBody>
            <a:bodyPr/>
            <a:p>
              <a:endParaRPr lang="zh-CN" altLang="en-US"/>
            </a:p>
          </p:txBody>
        </p:sp>
        <p:sp>
          <p:nvSpPr>
            <p:cNvPr id="73" name="Rectangle 551"/>
            <p:cNvSpPr/>
            <p:nvPr/>
          </p:nvSpPr>
          <p:spPr>
            <a:xfrm>
              <a:off x="1256" y="2357"/>
              <a:ext cx="1444" cy="493"/>
            </a:xfrm>
            <a:prstGeom prst="rect">
              <a:avLst/>
            </a:prstGeom>
            <a:solidFill>
              <a:srgbClr val="FFFFFF"/>
            </a:solidFill>
            <a:ln w="0" cap="flat" cmpd="sng">
              <a:solidFill>
                <a:srgbClr val="FFFFFF"/>
              </a:solidFill>
              <a:prstDash val="solid"/>
              <a:miter/>
              <a:headEnd type="none" w="med" len="med"/>
              <a:tailEnd type="none" w="med" len="med"/>
            </a:ln>
          </p:spPr>
          <p:txBody>
            <a:bodyPr/>
            <a:p>
              <a:endParaRPr lang="zh-CN" altLang="en-US"/>
            </a:p>
          </p:txBody>
        </p:sp>
        <p:sp>
          <p:nvSpPr>
            <p:cNvPr id="74" name="Rectangle 552"/>
            <p:cNvSpPr/>
            <p:nvPr/>
          </p:nvSpPr>
          <p:spPr>
            <a:xfrm>
              <a:off x="707" y="0"/>
              <a:ext cx="1442" cy="493"/>
            </a:xfrm>
            <a:prstGeom prst="rect">
              <a:avLst/>
            </a:prstGeom>
            <a:solidFill>
              <a:srgbClr val="FFFFFF"/>
            </a:solidFill>
            <a:ln w="0" cap="flat" cmpd="sng">
              <a:solidFill>
                <a:srgbClr val="FFFFFF"/>
              </a:solidFill>
              <a:prstDash val="solid"/>
              <a:miter/>
              <a:headEnd type="none" w="med" len="med"/>
              <a:tailEnd type="none" w="med" len="med"/>
            </a:ln>
          </p:spPr>
          <p:txBody>
            <a:bodyPr/>
            <a:p>
              <a:endParaRPr lang="zh-CN" altLang="en-US"/>
            </a:p>
          </p:txBody>
        </p:sp>
        <p:sp>
          <p:nvSpPr>
            <p:cNvPr id="75" name="Line 553"/>
            <p:cNvSpPr/>
            <p:nvPr/>
          </p:nvSpPr>
          <p:spPr>
            <a:xfrm flipH="1" flipV="1">
              <a:off x="1117" y="762"/>
              <a:ext cx="138" cy="68"/>
            </a:xfrm>
            <a:prstGeom prst="line">
              <a:avLst/>
            </a:prstGeom>
            <a:ln w="9525" cap="flat" cmpd="sng">
              <a:solidFill>
                <a:srgbClr val="000000"/>
              </a:solidFill>
              <a:prstDash val="solid"/>
              <a:headEnd type="none" w="med" len="med"/>
              <a:tailEnd type="triangle" w="sm" len="sm"/>
            </a:ln>
          </p:spPr>
        </p:sp>
        <p:sp>
          <p:nvSpPr>
            <p:cNvPr id="76" name="Line 554"/>
            <p:cNvSpPr/>
            <p:nvPr/>
          </p:nvSpPr>
          <p:spPr>
            <a:xfrm flipH="1">
              <a:off x="1171" y="2037"/>
              <a:ext cx="146" cy="78"/>
            </a:xfrm>
            <a:prstGeom prst="line">
              <a:avLst/>
            </a:prstGeom>
            <a:ln w="9525" cap="flat" cmpd="sng">
              <a:solidFill>
                <a:srgbClr val="000000"/>
              </a:solidFill>
              <a:prstDash val="solid"/>
              <a:headEnd type="none" w="med" len="med"/>
              <a:tailEnd type="triangle" w="sm" len="sm"/>
            </a:ln>
          </p:spPr>
        </p:sp>
        <p:sp>
          <p:nvSpPr>
            <p:cNvPr id="77" name="Text Box 555"/>
            <p:cNvSpPr txBox="1"/>
            <p:nvPr/>
          </p:nvSpPr>
          <p:spPr>
            <a:xfrm>
              <a:off x="783" y="210"/>
              <a:ext cx="408" cy="255"/>
            </a:xfrm>
            <a:prstGeom prst="rect">
              <a:avLst/>
            </a:prstGeom>
            <a:solidFill>
              <a:srgbClr val="FFFFFF"/>
            </a:solidFill>
            <a:ln w="0" cap="flat" cmpd="sng">
              <a:solidFill>
                <a:srgbClr val="FFFFFF"/>
              </a:solidFill>
              <a:prstDash val="solid"/>
              <a:miter/>
              <a:headEnd type="none" w="med" len="med"/>
              <a:tailEnd type="none" w="med" len="med"/>
            </a:ln>
          </p:spPr>
          <p:txBody>
            <a:bodyPr wrap="square" lIns="0" tIns="0" rIns="0" bIns="0"/>
            <a:p>
              <a:pPr>
                <a:lnSpc>
                  <a:spcPts val="1200"/>
                </a:lnSpc>
              </a:pPr>
              <a:r>
                <a:rPr lang="zh-CN" altLang="en-US"/>
                <a:t>A1</a:t>
              </a:r>
              <a:endParaRPr lang="zh-CN" altLang="en-US"/>
            </a:p>
            <a:p>
              <a:endParaRPr lang="zh-CN" altLang="en-US"/>
            </a:p>
          </p:txBody>
        </p:sp>
        <p:sp>
          <p:nvSpPr>
            <p:cNvPr id="78" name="Text Box 556"/>
            <p:cNvSpPr txBox="1"/>
            <p:nvPr/>
          </p:nvSpPr>
          <p:spPr>
            <a:xfrm>
              <a:off x="2463" y="219"/>
              <a:ext cx="348" cy="273"/>
            </a:xfrm>
            <a:prstGeom prst="rect">
              <a:avLst/>
            </a:prstGeom>
            <a:solidFill>
              <a:srgbClr val="FFFFFF"/>
            </a:solidFill>
            <a:ln w="0" cap="flat" cmpd="sng">
              <a:solidFill>
                <a:srgbClr val="FFFFFF"/>
              </a:solidFill>
              <a:prstDash val="solid"/>
              <a:miter/>
              <a:headEnd type="none" w="med" len="med"/>
              <a:tailEnd type="none" w="med" len="med"/>
            </a:ln>
          </p:spPr>
          <p:txBody>
            <a:bodyPr wrap="square" lIns="0" tIns="0" rIns="0" bIns="0"/>
            <a:p>
              <a:pPr>
                <a:lnSpc>
                  <a:spcPts val="1200"/>
                </a:lnSpc>
              </a:pPr>
              <a:r>
                <a:rPr lang="zh-CN" altLang="en-US"/>
                <a:t>A2</a:t>
              </a:r>
              <a:endParaRPr lang="zh-CN" altLang="en-US"/>
            </a:p>
            <a:p>
              <a:endParaRPr lang="zh-CN" altLang="en-US"/>
            </a:p>
          </p:txBody>
        </p:sp>
        <p:sp>
          <p:nvSpPr>
            <p:cNvPr id="79" name="Text Box 557"/>
            <p:cNvSpPr txBox="1"/>
            <p:nvPr/>
          </p:nvSpPr>
          <p:spPr>
            <a:xfrm>
              <a:off x="641" y="2406"/>
              <a:ext cx="1815" cy="485"/>
            </a:xfrm>
            <a:prstGeom prst="rect">
              <a:avLst/>
            </a:prstGeom>
            <a:solidFill>
              <a:srgbClr val="FFFFFF"/>
            </a:solidFill>
            <a:ln w="0" cap="flat" cmpd="sng">
              <a:solidFill>
                <a:srgbClr val="FFFFFF"/>
              </a:solidFill>
              <a:prstDash val="solid"/>
              <a:miter/>
              <a:headEnd type="none" w="med" len="med"/>
              <a:tailEnd type="none" w="med" len="med"/>
            </a:ln>
          </p:spPr>
          <p:txBody>
            <a:bodyPr wrap="square" lIns="0" tIns="0" rIns="0" bIns="0"/>
            <a:p>
              <a:pPr algn="ctr">
                <a:lnSpc>
                  <a:spcPts val="1200"/>
                </a:lnSpc>
              </a:pPr>
              <a:endParaRPr lang="zh-CN" altLang="en-US"/>
            </a:p>
            <a:p>
              <a:pPr algn="ctr">
                <a:lnSpc>
                  <a:spcPts val="1200"/>
                </a:lnSpc>
              </a:pPr>
              <a:r>
                <a:rPr lang="zh-CN" altLang="en-US"/>
                <a:t>    </a:t>
              </a:r>
              <a:endParaRPr lang="zh-CN" altLang="en-US"/>
            </a:p>
            <a:p>
              <a:endParaRPr lang="zh-CN" altLang="en-US"/>
            </a:p>
          </p:txBody>
        </p:sp>
        <p:sp>
          <p:nvSpPr>
            <p:cNvPr id="80" name="Line 558"/>
            <p:cNvSpPr/>
            <p:nvPr/>
          </p:nvSpPr>
          <p:spPr>
            <a:xfrm>
              <a:off x="2091" y="2355"/>
              <a:ext cx="1080" cy="0"/>
            </a:xfrm>
            <a:prstGeom prst="line">
              <a:avLst/>
            </a:prstGeom>
            <a:ln w="9525" cap="flat" cmpd="sng">
              <a:solidFill>
                <a:srgbClr val="000000"/>
              </a:solidFill>
              <a:prstDash val="solid"/>
              <a:headEnd type="none" w="med" len="med"/>
              <a:tailEnd type="none" w="med" len="med"/>
            </a:ln>
          </p:spPr>
        </p:sp>
        <p:sp>
          <p:nvSpPr>
            <p:cNvPr id="81" name="Line 559"/>
            <p:cNvSpPr/>
            <p:nvPr/>
          </p:nvSpPr>
          <p:spPr>
            <a:xfrm rot="-10800000" flipV="1">
              <a:off x="142" y="1441"/>
              <a:ext cx="3445" cy="4"/>
            </a:xfrm>
            <a:prstGeom prst="line">
              <a:avLst/>
            </a:prstGeom>
            <a:ln w="9525" cap="flat" cmpd="sng">
              <a:solidFill>
                <a:srgbClr val="000000"/>
              </a:solidFill>
              <a:prstDash val="solid"/>
              <a:headEnd type="triangle" w="sm" len="sm"/>
              <a:tailEnd type="none" w="med" len="med"/>
            </a:ln>
          </p:spPr>
        </p:sp>
      </p:grpSp>
      <p:sp>
        <p:nvSpPr>
          <p:cNvPr id="82" name="文本框 81"/>
          <p:cNvSpPr txBox="1"/>
          <p:nvPr/>
        </p:nvSpPr>
        <p:spPr>
          <a:xfrm>
            <a:off x="601345" y="533400"/>
            <a:ext cx="6621780" cy="829945"/>
          </a:xfrm>
          <a:prstGeom prst="rect">
            <a:avLst/>
          </a:prstGeom>
          <a:noFill/>
        </p:spPr>
        <p:txBody>
          <a:bodyPr wrap="none" rtlCol="0" anchor="t">
            <a:spAutoFit/>
          </a:bodyPr>
          <a:p>
            <a:pPr marL="342900" indent="-342900" algn="l" fontAlgn="auto">
              <a:lnSpc>
                <a:spcPct val="200000"/>
              </a:lnSpc>
              <a:buFont typeface="Wingdings" panose="05000000000000000000" charset="0"/>
              <a:buChar char=""/>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两长平行导线间的静电场的描绘（方法同上）</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83" name="文本框 82"/>
          <p:cNvSpPr txBox="1"/>
          <p:nvPr/>
        </p:nvSpPr>
        <p:spPr>
          <a:xfrm>
            <a:off x="601345" y="5166360"/>
            <a:ext cx="5402580" cy="829945"/>
          </a:xfrm>
          <a:prstGeom prst="rect">
            <a:avLst/>
          </a:prstGeom>
          <a:noFill/>
        </p:spPr>
        <p:txBody>
          <a:bodyPr wrap="none" rtlCol="0" anchor="t">
            <a:spAutoFit/>
          </a:bodyPr>
          <a:p>
            <a:pPr marL="342900" indent="-342900" algn="l" fontAlgn="auto">
              <a:lnSpc>
                <a:spcPct val="200000"/>
              </a:lnSpc>
              <a:buFont typeface="Wingdings" panose="05000000000000000000" charset="0"/>
              <a:buChar char=""/>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聚焦电极静电场的描绘（方法同上）</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84" name="文本框 83"/>
          <p:cNvSpPr txBox="1"/>
          <p:nvPr/>
        </p:nvSpPr>
        <p:spPr>
          <a:xfrm>
            <a:off x="601345" y="5791200"/>
            <a:ext cx="9060180" cy="829945"/>
          </a:xfrm>
          <a:prstGeom prst="rect">
            <a:avLst/>
          </a:prstGeom>
          <a:noFill/>
        </p:spPr>
        <p:txBody>
          <a:bodyPr wrap="none" rtlCol="0" anchor="t">
            <a:spAutoFit/>
          </a:bodyPr>
          <a:p>
            <a:pPr marL="342900" indent="-342900" algn="l" fontAlgn="auto">
              <a:lnSpc>
                <a:spcPct val="200000"/>
              </a:lnSpc>
              <a:buFont typeface="Wingdings" panose="05000000000000000000" charset="0"/>
              <a:buChar char=""/>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一个劈尖电极和一个条形电极形成的静电场的描绘（方法同上）</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22860" y="2176145"/>
            <a:ext cx="10617200" cy="953135"/>
          </a:xfrm>
          <a:prstGeom prst="rect">
            <a:avLst/>
          </a:prstGeom>
          <a:noFill/>
          <a:ln w="9525">
            <a:noFill/>
          </a:ln>
        </p:spPr>
        <p:txBody>
          <a:bodyPr wrap="square">
            <a:spAutoFit/>
          </a:bodyPr>
          <a:p>
            <a:pPr indent="0" fontAlgn="auto">
              <a:lnSpc>
                <a:spcPct val="200000"/>
              </a:lnSpc>
            </a:pPr>
            <a:r>
              <a:rPr lang="zh-CN" altLang="en-US" sz="2800" b="1">
                <a:latin typeface="宋体" panose="02010600030101010101" pitchFamily="2" charset="-122"/>
                <a:ea typeface="宋体" panose="02010600030101010101" pitchFamily="2" charset="-122"/>
                <a:cs typeface="宋体" panose="02010600030101010101" pitchFamily="2" charset="-122"/>
              </a:rPr>
              <a:t>【注意事项】</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82" name="文本框 81"/>
          <p:cNvSpPr txBox="1"/>
          <p:nvPr/>
        </p:nvSpPr>
        <p:spPr>
          <a:xfrm>
            <a:off x="657860" y="805815"/>
            <a:ext cx="5212080" cy="1568450"/>
          </a:xfrm>
          <a:prstGeom prst="rect">
            <a:avLst/>
          </a:prstGeom>
          <a:noFill/>
        </p:spPr>
        <p:txBody>
          <a:bodyPr wrap="none" rtlCol="0" anchor="t">
            <a:spAutoFit/>
          </a:bodyPr>
          <a:p>
            <a:pPr indent="0" fontAlgn="auto">
              <a:lnSpc>
                <a:spcPct val="200000"/>
              </a:lnSpc>
              <a:buFont typeface="Wingdings" panose="05000000000000000000" charset="0"/>
              <a:buNone/>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1.自行设计实验记录表格</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200000"/>
              </a:lnSpc>
              <a:buFont typeface="Wingdings" panose="05000000000000000000" charset="0"/>
              <a:buNone/>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２.计算百分百误差，分析实验结果。</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文本框 3"/>
          <p:cNvSpPr txBox="1"/>
          <p:nvPr/>
        </p:nvSpPr>
        <p:spPr>
          <a:xfrm>
            <a:off x="-22860" y="99060"/>
            <a:ext cx="10617200" cy="953135"/>
          </a:xfrm>
          <a:prstGeom prst="rect">
            <a:avLst/>
          </a:prstGeom>
          <a:noFill/>
          <a:ln w="9525">
            <a:noFill/>
          </a:ln>
        </p:spPr>
        <p:txBody>
          <a:bodyPr wrap="square">
            <a:spAutoFit/>
          </a:bodyPr>
          <a:p>
            <a:pPr indent="0" fontAlgn="auto">
              <a:lnSpc>
                <a:spcPct val="200000"/>
              </a:lnSpc>
            </a:pPr>
            <a:r>
              <a:rPr lang="zh-CN" altLang="en-US" sz="2800" b="1">
                <a:latin typeface="宋体" panose="02010600030101010101" pitchFamily="2" charset="-122"/>
                <a:ea typeface="宋体" panose="02010600030101010101" pitchFamily="2" charset="-122"/>
                <a:cs typeface="宋体" panose="02010600030101010101" pitchFamily="2" charset="-122"/>
              </a:rPr>
              <a:t>【数据记录和处理】</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734060" y="2976880"/>
            <a:ext cx="9936480" cy="3784600"/>
          </a:xfrm>
          <a:prstGeom prst="rect">
            <a:avLst/>
          </a:prstGeom>
          <a:noFill/>
        </p:spPr>
        <p:txBody>
          <a:bodyPr wrap="none" rtlCol="0" anchor="t">
            <a:spAutoFit/>
          </a:bodyPr>
          <a:p>
            <a:pPr indent="0" fontAlgn="auto">
              <a:lnSpc>
                <a:spcPct val="200000"/>
              </a:lnSpc>
              <a:buFont typeface="Wingdings" panose="05000000000000000000" charset="0"/>
              <a:buNone/>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1． 测量过程中要保持两电极间的电压不变。</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200000"/>
              </a:lnSpc>
              <a:buFont typeface="Wingdings" panose="05000000000000000000" charset="0"/>
              <a:buNone/>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2． 实验时上下探针应保持在同一铅垂线上，否则会使图形失真。</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200000"/>
              </a:lnSpc>
              <a:buFont typeface="Wingdings" panose="05000000000000000000" charset="0"/>
              <a:buNone/>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3． 记录纸应保持平整，测量时不能移动。</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200000"/>
              </a:lnSpc>
              <a:buFont typeface="Wingdings" panose="05000000000000000000" charset="0"/>
              <a:buNone/>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4．数据要保留到小数点后一位，且lnr小数后的位数与真数的位数相同。</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200000"/>
              </a:lnSpc>
              <a:buFont typeface="Wingdings" panose="05000000000000000000" charset="0"/>
              <a:buNone/>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5．注意lnr-   曲线坐标轴的选取（lnr是y轴）。</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2" name="Picture 105"/>
          <p:cNvGraphicFramePr>
            <a:graphicFrameLocks noChangeAspect="1"/>
          </p:cNvGraphicFramePr>
          <p:nvPr/>
        </p:nvGraphicFramePr>
        <p:xfrm>
          <a:off x="2552700" y="6319520"/>
          <a:ext cx="320040" cy="280035"/>
        </p:xfrm>
        <a:graphic>
          <a:graphicData uri="http://schemas.openxmlformats.org/presentationml/2006/ole">
            <mc:AlternateContent xmlns:mc="http://schemas.openxmlformats.org/markup-compatibility/2006">
              <mc:Choice xmlns:v="urn:schemas-microsoft-com:vml" Requires="v">
                <p:oleObj spid="_x0000_s3076" name="" r:id="rId2" imgW="232410" imgH="206375" progId="Equation.3">
                  <p:embed/>
                </p:oleObj>
              </mc:Choice>
              <mc:Fallback>
                <p:oleObj name="" r:id="rId2" imgW="232410" imgH="206375" progId="Equation.3">
                  <p:embed/>
                  <p:pic>
                    <p:nvPicPr>
                      <p:cNvPr id="0" name="图片 3075"/>
                      <p:cNvPicPr/>
                      <p:nvPr/>
                    </p:nvPicPr>
                    <p:blipFill>
                      <a:blip r:embed="rId3"/>
                      <a:stretch>
                        <a:fillRect/>
                      </a:stretch>
                    </p:blipFill>
                    <p:spPr>
                      <a:xfrm>
                        <a:off x="2552700" y="6319520"/>
                        <a:ext cx="320040" cy="280035"/>
                      </a:xfrm>
                      <a:prstGeom prst="rect">
                        <a:avLst/>
                      </a:prstGeom>
                      <a:solidFill>
                        <a:schemeClr val="bg1"/>
                      </a:solidFill>
                      <a:ln w="38100">
                        <a:noFill/>
                        <a:miter/>
                      </a:ln>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82" name="文本框 81"/>
          <p:cNvSpPr txBox="1"/>
          <p:nvPr/>
        </p:nvSpPr>
        <p:spPr>
          <a:xfrm>
            <a:off x="658495" y="1167765"/>
            <a:ext cx="9935845" cy="4523105"/>
          </a:xfrm>
          <a:prstGeom prst="rect">
            <a:avLst/>
          </a:prstGeom>
          <a:noFill/>
        </p:spPr>
        <p:txBody>
          <a:bodyPr wrap="square" rtlCol="0" anchor="t">
            <a:spAutoFit/>
          </a:bodyPr>
          <a:p>
            <a:pPr indent="0" algn="just" fontAlgn="auto">
              <a:lnSpc>
                <a:spcPct val="200000"/>
              </a:lnSpc>
              <a:buFont typeface="Wingdings" panose="05000000000000000000" charset="0"/>
              <a:buNone/>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1.实验中，电压表的内阻选择大一些好？还是小一些好？为什么？</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indent="0" algn="just" fontAlgn="auto">
              <a:lnSpc>
                <a:spcPct val="200000"/>
              </a:lnSpc>
              <a:buFont typeface="Wingdings" panose="05000000000000000000" charset="0"/>
              <a:buNone/>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2.用一张导电纸能否描绘同心球形电容器的电场？为什么？</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indent="0" algn="just" fontAlgn="auto">
              <a:lnSpc>
                <a:spcPct val="200000"/>
              </a:lnSpc>
              <a:buFont typeface="Wingdings" panose="05000000000000000000" charset="0"/>
              <a:buNone/>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3.如果将实验中使用的电源电压加倍，等势线、电场强度分布的形状是否会发生变化？为什么？</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indent="0" algn="just" fontAlgn="auto">
              <a:lnSpc>
                <a:spcPct val="200000"/>
              </a:lnSpc>
              <a:buFont typeface="Wingdings" panose="05000000000000000000" charset="0"/>
              <a:buNone/>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4.从对长直同轴圆柱面的等势线的定量分析看，测得的等势线半径和理论值相比是偏大还是偏小？有哪些可能的原因导致这样的结果？</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文本框 3"/>
          <p:cNvSpPr txBox="1"/>
          <p:nvPr/>
        </p:nvSpPr>
        <p:spPr>
          <a:xfrm>
            <a:off x="-22860" y="99060"/>
            <a:ext cx="10617200" cy="953135"/>
          </a:xfrm>
          <a:prstGeom prst="rect">
            <a:avLst/>
          </a:prstGeom>
          <a:noFill/>
          <a:ln w="9525">
            <a:noFill/>
          </a:ln>
        </p:spPr>
        <p:txBody>
          <a:bodyPr wrap="square">
            <a:spAutoFit/>
          </a:bodyPr>
          <a:p>
            <a:pPr indent="0" fontAlgn="auto">
              <a:lnSpc>
                <a:spcPct val="200000"/>
              </a:lnSpc>
            </a:pPr>
            <a:r>
              <a:rPr lang="zh-CN" altLang="en-US" sz="2800" b="1">
                <a:latin typeface="宋体" panose="02010600030101010101" pitchFamily="2" charset="-122"/>
                <a:ea typeface="宋体" panose="02010600030101010101" pitchFamily="2" charset="-122"/>
                <a:cs typeface="宋体" panose="02010600030101010101" pitchFamily="2" charset="-122"/>
              </a:rPr>
              <a:t>【思考题】</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1403350" y="1318260"/>
            <a:ext cx="9843135" cy="3538220"/>
          </a:xfrm>
          <a:prstGeom prst="rect">
            <a:avLst/>
          </a:prstGeom>
          <a:noFill/>
          <a:ln w="9525">
            <a:noFill/>
          </a:ln>
        </p:spPr>
        <p:txBody>
          <a:bodyPr wrap="square">
            <a:spAutoFit/>
          </a:bodyPr>
          <a:p>
            <a:pPr indent="0" fontAlgn="auto">
              <a:lnSpc>
                <a:spcPct val="200000"/>
              </a:lnSpc>
            </a:pPr>
            <a:r>
              <a:rPr lang="zh-CN" altLang="en-US" sz="2800" b="0">
                <a:solidFill>
                  <a:schemeClr val="tx1"/>
                </a:solidFill>
                <a:latin typeface="宋体" panose="02010600030101010101" pitchFamily="2" charset="-122"/>
                <a:ea typeface="宋体" panose="02010600030101010101" pitchFamily="2" charset="-122"/>
                <a:cs typeface="宋体" panose="02010600030101010101" pitchFamily="2" charset="-122"/>
              </a:rPr>
              <a:t>在实际工作中，有时需要了解带电体周围静电场分布的状况（例如示波管、电子显微镜、电子管中电极周围的静电场），但要用理论计算或直接测量的方法都很困难，而模拟法则是描绘静电场的一种方便而效果又较好的方法。</a:t>
            </a:r>
            <a:endParaRPr lang="zh-CN" altLang="en-US" sz="2800" b="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pic>
        <p:nvPicPr>
          <p:cNvPr id="2058" name="Picture 10" descr="b2"/>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353060" y="480695"/>
            <a:ext cx="901700" cy="1000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602615" y="359410"/>
            <a:ext cx="10617200" cy="3538220"/>
          </a:xfrm>
          <a:prstGeom prst="rect">
            <a:avLst/>
          </a:prstGeom>
          <a:noFill/>
          <a:ln w="9525">
            <a:noFill/>
          </a:ln>
        </p:spPr>
        <p:txBody>
          <a:bodyPr wrap="square">
            <a:spAutoFit/>
          </a:bodyPr>
          <a:p>
            <a:pPr indent="0" fontAlgn="auto">
              <a:lnSpc>
                <a:spcPct val="200000"/>
              </a:lnSpc>
            </a:pPr>
            <a:r>
              <a:rPr lang="zh-CN" altLang="en-US" sz="2800" b="1">
                <a:latin typeface="宋体" panose="02010600030101010101" pitchFamily="2" charset="-122"/>
                <a:ea typeface="宋体" panose="02010600030101010101" pitchFamily="2" charset="-122"/>
                <a:cs typeface="宋体" panose="02010600030101010101" pitchFamily="2" charset="-122"/>
              </a:rPr>
              <a:t>【实验目的】</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marL="457200" indent="-457200" fontAlgn="auto">
              <a:lnSpc>
                <a:spcPct val="200000"/>
              </a:lnSpc>
              <a:buFont typeface="Wingdings" panose="05000000000000000000" charset="0"/>
              <a:buChar char=""/>
            </a:pPr>
            <a:r>
              <a:rPr lang="zh-CN" altLang="en-US" sz="2800" b="0">
                <a:latin typeface="宋体" panose="02010600030101010101" pitchFamily="2" charset="-122"/>
                <a:ea typeface="宋体" panose="02010600030101010101" pitchFamily="2" charset="-122"/>
                <a:cs typeface="宋体" panose="02010600030101010101" pitchFamily="2" charset="-122"/>
              </a:rPr>
              <a:t>了解模拟法的基本概念、条件和特点。</a:t>
            </a:r>
            <a:endParaRPr lang="zh-CN" altLang="en-US" sz="2800" b="0">
              <a:latin typeface="宋体" panose="02010600030101010101" pitchFamily="2" charset="-122"/>
              <a:ea typeface="宋体" panose="02010600030101010101" pitchFamily="2" charset="-122"/>
              <a:cs typeface="宋体" panose="02010600030101010101" pitchFamily="2" charset="-122"/>
            </a:endParaRPr>
          </a:p>
          <a:p>
            <a:pPr marL="457200" indent="-457200" fontAlgn="auto">
              <a:lnSpc>
                <a:spcPct val="200000"/>
              </a:lnSpc>
              <a:buFont typeface="Wingdings" panose="05000000000000000000" charset="0"/>
              <a:buChar char=""/>
            </a:pPr>
            <a:r>
              <a:rPr lang="zh-CN" altLang="en-US" sz="2800" b="0">
                <a:latin typeface="宋体" panose="02010600030101010101" pitchFamily="2" charset="-122"/>
                <a:ea typeface="宋体" panose="02010600030101010101" pitchFamily="2" charset="-122"/>
                <a:cs typeface="宋体" panose="02010600030101010101" pitchFamily="2" charset="-122"/>
              </a:rPr>
              <a:t>加深对电场强度和电位概念的理解。。</a:t>
            </a:r>
            <a:endParaRPr lang="zh-CN" altLang="en-US" sz="2800" b="0">
              <a:latin typeface="宋体" panose="02010600030101010101" pitchFamily="2" charset="-122"/>
              <a:ea typeface="宋体" panose="02010600030101010101" pitchFamily="2" charset="-122"/>
              <a:cs typeface="宋体" panose="02010600030101010101" pitchFamily="2" charset="-122"/>
            </a:endParaRPr>
          </a:p>
          <a:p>
            <a:pPr marL="457200" indent="-457200" fontAlgn="auto">
              <a:lnSpc>
                <a:spcPct val="200000"/>
              </a:lnSpc>
              <a:buFont typeface="Wingdings" panose="05000000000000000000" charset="0"/>
              <a:buChar char=""/>
            </a:pPr>
            <a:r>
              <a:rPr lang="zh-CN" altLang="en-US" sz="2800" b="0">
                <a:latin typeface="宋体" panose="02010600030101010101" pitchFamily="2" charset="-122"/>
                <a:ea typeface="宋体" panose="02010600030101010101" pitchFamily="2" charset="-122"/>
                <a:cs typeface="宋体" panose="02010600030101010101" pitchFamily="2" charset="-122"/>
              </a:rPr>
              <a:t>学会用模拟法测绘静电场</a:t>
            </a:r>
            <a:endParaRPr lang="zh-CN" altLang="en-US" sz="2800" b="0">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809625" y="4596765"/>
            <a:ext cx="10572115" cy="1383665"/>
          </a:xfrm>
          <a:prstGeom prst="rect">
            <a:avLst/>
          </a:prstGeom>
          <a:noFill/>
          <a:ln w="9525">
            <a:noFill/>
          </a:ln>
        </p:spPr>
        <p:txBody>
          <a:bodyPr wrap="square">
            <a:spAutoFit/>
          </a:bodyPr>
          <a:p>
            <a:pPr indent="0"/>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【实验仪器】</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r>
              <a:rPr sz="2800">
                <a:solidFill>
                  <a:schemeClr val="tx1"/>
                </a:solidFill>
                <a:latin typeface="宋体" panose="02010600030101010101" pitchFamily="2" charset="-122"/>
                <a:ea typeface="宋体" panose="02010600030101010101" pitchFamily="2" charset="-122"/>
                <a:cs typeface="宋体" panose="02010600030101010101" pitchFamily="2" charset="-122"/>
              </a:rPr>
              <a:t>GVZ-3型导电微晶静电场描绘仪</a:t>
            </a:r>
            <a:endParaRPr sz="2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937260" y="1362710"/>
            <a:ext cx="9932670" cy="3415030"/>
          </a:xfrm>
          <a:prstGeom prst="rect">
            <a:avLst/>
          </a:prstGeom>
          <a:noFill/>
          <a:ln w="9525">
            <a:noFill/>
          </a:ln>
        </p:spPr>
        <p:txBody>
          <a:bodyPr wrap="square">
            <a:spAutoFit/>
          </a:bodyPr>
          <a:p>
            <a:pPr indent="0" fontAlgn="auto">
              <a:lnSpc>
                <a:spcPct val="100000"/>
              </a:lnSpc>
            </a:pPr>
            <a:r>
              <a:rPr lang="en-US" altLang="zh-CN" sz="2400" b="0">
                <a:latin typeface="宋体" panose="02010600030101010101" pitchFamily="2" charset="-122"/>
                <a:ea typeface="宋体" panose="02010600030101010101" pitchFamily="2" charset="-122"/>
                <a:cs typeface="宋体" panose="02010600030101010101" pitchFamily="2" charset="-122"/>
              </a:rPr>
              <a:t>    </a:t>
            </a:r>
            <a:r>
              <a:rPr lang="zh-CN" altLang="en-US" sz="2400" b="0">
                <a:latin typeface="宋体" panose="02010600030101010101" pitchFamily="2" charset="-122"/>
                <a:ea typeface="宋体" panose="02010600030101010101" pitchFamily="2" charset="-122"/>
                <a:cs typeface="宋体" panose="02010600030101010101" pitchFamily="2" charset="-122"/>
              </a:rPr>
              <a:t>带电体周围都存在着静电场，带电体通过场相互作用，要研究静电场，就要了解电场的分布，即要了解静电场中每处电场强度的大小，方向及电位的高低。一般来说，由于带电体形状不规则，用理论计算的方法去求静电场的分布比较困难，所以往往使用实验的方法去了解静电场的分布。但是要直接去探测静电场也存在很大的困难，因为探测电极的引入势必会破坏原来静电场的分布。因此通常利用模拟稳恒电流场的办法来描绘静电场。等势线的描绘是研究电场的基础。理论和实验都证明，导电介质里由恒定电流产生的电场与静电场的规律完全相似。因此可以用稳恒电流场来模拟静电场，这叫</a:t>
            </a:r>
            <a:r>
              <a:rPr lang="zh-CN" altLang="en-US" sz="2400" b="0">
                <a:solidFill>
                  <a:srgbClr val="FF0000"/>
                </a:solidFill>
                <a:latin typeface="宋体" panose="02010600030101010101" pitchFamily="2" charset="-122"/>
                <a:ea typeface="宋体" panose="02010600030101010101" pitchFamily="2" charset="-122"/>
                <a:cs typeface="宋体" panose="02010600030101010101" pitchFamily="2" charset="-122"/>
              </a:rPr>
              <a:t>模拟法。</a:t>
            </a:r>
            <a:endParaRPr lang="zh-CN" altLang="en-US" sz="2400" b="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503555" y="669290"/>
            <a:ext cx="2327910" cy="521970"/>
          </a:xfrm>
          <a:prstGeom prst="rect">
            <a:avLst/>
          </a:prstGeom>
          <a:noFill/>
        </p:spPr>
        <p:txBody>
          <a:bodyPr wrap="none" rtlCol="0" anchor="t">
            <a:spAutoFit/>
          </a:bodyPr>
          <a:p>
            <a:r>
              <a:rPr lang="zh-CN" altLang="en-US" sz="2800" b="1">
                <a:latin typeface="宋体" panose="02010600030101010101" pitchFamily="2" charset="-122"/>
                <a:ea typeface="宋体" panose="02010600030101010101" pitchFamily="2" charset="-122"/>
                <a:cs typeface="宋体" panose="02010600030101010101" pitchFamily="2" charset="-122"/>
                <a:sym typeface="+mn-ea"/>
              </a:rPr>
              <a:t>【实验原理】</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文本框 4"/>
          <p:cNvSpPr txBox="1"/>
          <p:nvPr/>
        </p:nvSpPr>
        <p:spPr>
          <a:xfrm>
            <a:off x="937260" y="5075555"/>
            <a:ext cx="9932670" cy="1568450"/>
          </a:xfrm>
          <a:prstGeom prst="rect">
            <a:avLst/>
          </a:prstGeom>
          <a:noFill/>
          <a:ln w="9525">
            <a:noFill/>
          </a:ln>
        </p:spPr>
        <p:txBody>
          <a:bodyPr wrap="square">
            <a:spAutoFit/>
          </a:bodyPr>
          <a:p>
            <a:pPr indent="0" fontAlgn="auto">
              <a:lnSpc>
                <a:spcPct val="100000"/>
              </a:lnSpc>
            </a:pPr>
            <a:r>
              <a:rPr lang="en-US" altLang="zh-CN" sz="2400" b="0">
                <a:latin typeface="宋体" panose="02010600030101010101" pitchFamily="2" charset="-122"/>
                <a:ea typeface="宋体" panose="02010600030101010101" pitchFamily="2" charset="-122"/>
                <a:cs typeface="宋体" panose="02010600030101010101" pitchFamily="2" charset="-122"/>
              </a:rPr>
              <a:t>    </a:t>
            </a:r>
            <a:r>
              <a:rPr lang="zh-CN" altLang="en-US" sz="2400" b="0">
                <a:latin typeface="宋体" panose="02010600030101010101" pitchFamily="2" charset="-122"/>
                <a:ea typeface="宋体" panose="02010600030101010101" pitchFamily="2" charset="-122"/>
                <a:cs typeface="宋体" panose="02010600030101010101" pitchFamily="2" charset="-122"/>
              </a:rPr>
              <a:t>模拟法基于这样一种思想：因为稳恒电流场与静电场具有相同的性质，遵守相同的规律，如都服从高斯定理和环路定理，所以它们不论在真空中还是在均匀的不良导电介质中所激发的电场的分布形状都是相同的。</a:t>
            </a:r>
            <a:endParaRPr lang="zh-CN" altLang="en-US" sz="2400" b="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nvSpPr>
        <p:spPr>
          <a:xfrm>
            <a:off x="503555" y="669290"/>
            <a:ext cx="2327910" cy="521970"/>
          </a:xfrm>
          <a:prstGeom prst="rect">
            <a:avLst/>
          </a:prstGeom>
          <a:noFill/>
        </p:spPr>
        <p:txBody>
          <a:bodyPr wrap="none" rtlCol="0" anchor="t">
            <a:spAutoFit/>
          </a:bodyPr>
          <a:p>
            <a:r>
              <a:rPr lang="zh-CN" altLang="en-US" sz="2800" b="1">
                <a:latin typeface="宋体" panose="02010600030101010101" pitchFamily="2" charset="-122"/>
                <a:ea typeface="宋体" panose="02010600030101010101" pitchFamily="2" charset="-122"/>
                <a:cs typeface="宋体" panose="02010600030101010101" pitchFamily="2" charset="-122"/>
                <a:sym typeface="+mn-ea"/>
              </a:rPr>
              <a:t>【实验原理】</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文本框 4"/>
          <p:cNvSpPr txBox="1"/>
          <p:nvPr/>
        </p:nvSpPr>
        <p:spPr>
          <a:xfrm>
            <a:off x="809625" y="1310640"/>
            <a:ext cx="2021840" cy="460375"/>
          </a:xfrm>
          <a:prstGeom prst="rect">
            <a:avLst/>
          </a:prstGeom>
          <a:noFill/>
          <a:ln w="9525">
            <a:noFill/>
          </a:ln>
        </p:spPr>
        <p:txBody>
          <a:bodyPr wrap="square">
            <a:spAutoFit/>
          </a:bodyPr>
          <a:p>
            <a:pPr marL="342900" indent="-342900" fontAlgn="auto">
              <a:lnSpc>
                <a:spcPct val="100000"/>
              </a:lnSpc>
              <a:buFont typeface="Wingdings" panose="05000000000000000000" charset="0"/>
              <a:buChar char=""/>
            </a:pPr>
            <a:r>
              <a:rPr lang="zh-CN" altLang="en-US" sz="2400" b="0">
                <a:latin typeface="宋体" panose="02010600030101010101" pitchFamily="2" charset="-122"/>
                <a:ea typeface="宋体" panose="02010600030101010101" pitchFamily="2" charset="-122"/>
                <a:cs typeface="宋体" panose="02010600030101010101" pitchFamily="2" charset="-122"/>
              </a:rPr>
              <a:t>模拟依据</a:t>
            </a:r>
            <a:endParaRPr lang="zh-CN" altLang="en-US" sz="2400" b="0">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1003300" y="1889760"/>
            <a:ext cx="9932670" cy="1014730"/>
          </a:xfrm>
          <a:prstGeom prst="rect">
            <a:avLst/>
          </a:prstGeom>
          <a:noFill/>
          <a:ln w="9525">
            <a:noFill/>
          </a:ln>
        </p:spPr>
        <p:txBody>
          <a:bodyPr wrap="square">
            <a:spAutoFit/>
          </a:bodyPr>
          <a:p>
            <a:pPr indent="0" fontAlgn="auto">
              <a:lnSpc>
                <a:spcPct val="100000"/>
              </a:lnSpc>
            </a:pPr>
            <a:r>
              <a:rPr lang="en-US" altLang="zh-CN" sz="2000" b="0">
                <a:latin typeface="宋体" panose="02010600030101010101" pitchFamily="2" charset="-122"/>
                <a:ea typeface="宋体" panose="02010600030101010101" pitchFamily="2" charset="-122"/>
                <a:cs typeface="宋体" panose="02010600030101010101" pitchFamily="2" charset="-122"/>
              </a:rPr>
              <a:t>   </a:t>
            </a:r>
            <a:r>
              <a:rPr sz="2000" b="0">
                <a:latin typeface="宋体" panose="02010600030101010101" pitchFamily="2" charset="-122"/>
                <a:ea typeface="宋体" panose="02010600030101010101" pitchFamily="2" charset="-122"/>
                <a:cs typeface="宋体" panose="02010600030101010101" pitchFamily="2" charset="-122"/>
              </a:rPr>
              <a:t>用电流场模拟静电场。静电场和电流场是两种不同的场，但是两者之间在一定的条件下具有相似的空间分布。因为对于静电场，电场强度   在无源区域内满足以下积分关系</a:t>
            </a:r>
            <a:r>
              <a:rPr lang="en-US" sz="2000" b="0">
                <a:latin typeface="宋体" panose="02010600030101010101" pitchFamily="2" charset="-122"/>
                <a:ea typeface="宋体" panose="02010600030101010101" pitchFamily="2" charset="-122"/>
                <a:cs typeface="宋体" panose="02010600030101010101" pitchFamily="2" charset="-122"/>
              </a:rPr>
              <a:t>. </a:t>
            </a:r>
            <a:endParaRPr lang="en-US" sz="2000" b="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2" name="Picture 11"/>
          <p:cNvGraphicFramePr>
            <a:graphicFrameLocks noChangeAspect="1"/>
          </p:cNvGraphicFramePr>
          <p:nvPr/>
        </p:nvGraphicFramePr>
        <p:xfrm>
          <a:off x="7198360" y="2236470"/>
          <a:ext cx="296545" cy="321310"/>
        </p:xfrm>
        <a:graphic>
          <a:graphicData uri="http://schemas.openxmlformats.org/presentationml/2006/ole">
            <mc:AlternateContent xmlns:mc="http://schemas.openxmlformats.org/markup-compatibility/2006">
              <mc:Choice xmlns:v="urn:schemas-microsoft-com:vml" Requires="v">
                <p:oleObj spid="_x0000_s3076" name="" r:id="rId2" imgW="155575" imgH="168910" progId="Equation.3">
                  <p:embed/>
                </p:oleObj>
              </mc:Choice>
              <mc:Fallback>
                <p:oleObj name="" r:id="rId2" imgW="155575" imgH="168910" progId="Equation.3">
                  <p:embed/>
                  <p:pic>
                    <p:nvPicPr>
                      <p:cNvPr id="0" name="图片 3075"/>
                      <p:cNvPicPr/>
                      <p:nvPr/>
                    </p:nvPicPr>
                    <p:blipFill>
                      <a:blip r:embed="rId3"/>
                      <a:stretch>
                        <a:fillRect/>
                      </a:stretch>
                    </p:blipFill>
                    <p:spPr>
                      <a:xfrm>
                        <a:off x="7198360" y="2236470"/>
                        <a:ext cx="296545" cy="321310"/>
                      </a:xfrm>
                      <a:prstGeom prst="rect">
                        <a:avLst/>
                      </a:prstGeom>
                      <a:solidFill>
                        <a:schemeClr val="bg1"/>
                      </a:solidFill>
                      <a:ln w="38100">
                        <a:noFill/>
                        <a:miter/>
                      </a:ln>
                    </p:spPr>
                  </p:pic>
                </p:oleObj>
              </mc:Fallback>
            </mc:AlternateContent>
          </a:graphicData>
        </a:graphic>
      </p:graphicFrame>
      <p:graphicFrame>
        <p:nvGraphicFramePr>
          <p:cNvPr id="6" name="Picture 12"/>
          <p:cNvGraphicFramePr>
            <a:graphicFrameLocks noChangeAspect="1"/>
          </p:cNvGraphicFramePr>
          <p:nvPr/>
        </p:nvGraphicFramePr>
        <p:xfrm>
          <a:off x="3665220" y="2846070"/>
          <a:ext cx="3729355" cy="494665"/>
        </p:xfrm>
        <a:graphic>
          <a:graphicData uri="http://schemas.openxmlformats.org/presentationml/2006/ole">
            <mc:AlternateContent xmlns:mc="http://schemas.openxmlformats.org/markup-compatibility/2006">
              <mc:Choice xmlns:v="urn:schemas-microsoft-com:vml" Requires="v">
                <p:oleObj spid="_x0000_s7" name="" r:id="rId4" imgW="1727200" imgH="292100" progId="Equation.3">
                  <p:embed/>
                </p:oleObj>
              </mc:Choice>
              <mc:Fallback>
                <p:oleObj name="" r:id="rId4" imgW="1727200" imgH="292100" progId="Equation.3">
                  <p:embed/>
                  <p:pic>
                    <p:nvPicPr>
                      <p:cNvPr id="0" name="图片 5"/>
                      <p:cNvPicPr/>
                      <p:nvPr/>
                    </p:nvPicPr>
                    <p:blipFill>
                      <a:blip r:embed="rId5"/>
                      <a:stretch>
                        <a:fillRect/>
                      </a:stretch>
                    </p:blipFill>
                    <p:spPr>
                      <a:xfrm>
                        <a:off x="3665220" y="2846070"/>
                        <a:ext cx="3729355" cy="494665"/>
                      </a:xfrm>
                      <a:prstGeom prst="rect">
                        <a:avLst/>
                      </a:prstGeom>
                      <a:solidFill>
                        <a:schemeClr val="bg1"/>
                      </a:solidFill>
                      <a:ln w="38100">
                        <a:noFill/>
                        <a:miter/>
                      </a:ln>
                    </p:spPr>
                  </p:pic>
                </p:oleObj>
              </mc:Fallback>
            </mc:AlternateContent>
          </a:graphicData>
        </a:graphic>
      </p:graphicFrame>
      <p:sp>
        <p:nvSpPr>
          <p:cNvPr id="8" name="文本框 7"/>
          <p:cNvSpPr txBox="1"/>
          <p:nvPr/>
        </p:nvSpPr>
        <p:spPr>
          <a:xfrm>
            <a:off x="1003300" y="3677920"/>
            <a:ext cx="9932670" cy="398780"/>
          </a:xfrm>
          <a:prstGeom prst="rect">
            <a:avLst/>
          </a:prstGeom>
          <a:noFill/>
          <a:ln w="9525">
            <a:noFill/>
          </a:ln>
        </p:spPr>
        <p:txBody>
          <a:bodyPr wrap="square">
            <a:spAutoFit/>
          </a:bodyPr>
          <a:p>
            <a:pPr indent="0" fontAlgn="auto">
              <a:lnSpc>
                <a:spcPct val="100000"/>
              </a:lnSpc>
            </a:pPr>
            <a:r>
              <a:rPr sz="2000" b="0">
                <a:latin typeface="宋体" panose="02010600030101010101" pitchFamily="2" charset="-122"/>
                <a:ea typeface="宋体" panose="02010600030101010101" pitchFamily="2" charset="-122"/>
                <a:cs typeface="宋体" panose="02010600030101010101" pitchFamily="2" charset="-122"/>
              </a:rPr>
              <a:t>对于恒定电流场，电流密度矢量   在无源区域中也满足类似的积分关系</a:t>
            </a:r>
            <a:endParaRPr sz="2000" b="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9" name="Picture 13"/>
          <p:cNvGraphicFramePr>
            <a:graphicFrameLocks noChangeAspect="1"/>
          </p:cNvGraphicFramePr>
          <p:nvPr/>
        </p:nvGraphicFramePr>
        <p:xfrm>
          <a:off x="6026150" y="3340418"/>
          <a:ext cx="139700" cy="177165"/>
        </p:xfrm>
        <a:graphic>
          <a:graphicData uri="http://schemas.openxmlformats.org/presentationml/2006/ole">
            <mc:AlternateContent xmlns:mc="http://schemas.openxmlformats.org/markup-compatibility/2006">
              <mc:Choice xmlns:v="urn:schemas-microsoft-com:vml" Requires="v">
                <p:oleObj spid="_x0000_s10" name="" r:id="rId6" imgW="142875" imgH="181610" progId="Equation.3">
                  <p:embed/>
                </p:oleObj>
              </mc:Choice>
              <mc:Fallback>
                <p:oleObj name="" r:id="rId6" imgW="142875" imgH="181610" progId="Equation.3">
                  <p:embed/>
                  <p:pic>
                    <p:nvPicPr>
                      <p:cNvPr id="0" name="图片 8"/>
                      <p:cNvPicPr/>
                      <p:nvPr/>
                    </p:nvPicPr>
                    <p:blipFill>
                      <a:blip r:embed="rId7"/>
                      <a:stretch>
                        <a:fillRect/>
                      </a:stretch>
                    </p:blipFill>
                    <p:spPr>
                      <a:xfrm>
                        <a:off x="6026150" y="3340418"/>
                        <a:ext cx="139700" cy="177165"/>
                      </a:xfrm>
                      <a:prstGeom prst="rect">
                        <a:avLst/>
                      </a:prstGeom>
                      <a:noFill/>
                      <a:ln w="38100">
                        <a:noFill/>
                        <a:miter/>
                      </a:ln>
                    </p:spPr>
                  </p:pic>
                </p:oleObj>
              </mc:Fallback>
            </mc:AlternateContent>
          </a:graphicData>
        </a:graphic>
      </p:graphicFrame>
      <p:graphicFrame>
        <p:nvGraphicFramePr>
          <p:cNvPr id="11" name="Picture 13"/>
          <p:cNvGraphicFramePr>
            <a:graphicFrameLocks noChangeAspect="1"/>
          </p:cNvGraphicFramePr>
          <p:nvPr/>
        </p:nvGraphicFramePr>
        <p:xfrm>
          <a:off x="4719320" y="3724910"/>
          <a:ext cx="278130" cy="351790"/>
        </p:xfrm>
        <a:graphic>
          <a:graphicData uri="http://schemas.openxmlformats.org/presentationml/2006/ole">
            <mc:AlternateContent xmlns:mc="http://schemas.openxmlformats.org/markup-compatibility/2006">
              <mc:Choice xmlns:v="urn:schemas-microsoft-com:vml" Requires="v">
                <p:oleObj spid="_x0000_s12" name="" r:id="rId8" imgW="139700" imgH="177165" progId="Equation.3">
                  <p:embed/>
                </p:oleObj>
              </mc:Choice>
              <mc:Fallback>
                <p:oleObj name="" r:id="rId8" imgW="139700" imgH="177165" progId="Equation.3">
                  <p:embed/>
                  <p:pic>
                    <p:nvPicPr>
                      <p:cNvPr id="0" name="图片 10"/>
                      <p:cNvPicPr/>
                      <p:nvPr/>
                    </p:nvPicPr>
                    <p:blipFill>
                      <a:blip r:embed="rId9"/>
                      <a:stretch>
                        <a:fillRect/>
                      </a:stretch>
                    </p:blipFill>
                    <p:spPr>
                      <a:xfrm>
                        <a:off x="4719320" y="3724910"/>
                        <a:ext cx="278130" cy="351790"/>
                      </a:xfrm>
                      <a:prstGeom prst="rect">
                        <a:avLst/>
                      </a:prstGeom>
                      <a:solidFill>
                        <a:schemeClr val="bg1"/>
                      </a:solidFill>
                      <a:ln w="38100">
                        <a:noFill/>
                        <a:miter/>
                      </a:ln>
                    </p:spPr>
                  </p:pic>
                </p:oleObj>
              </mc:Fallback>
            </mc:AlternateContent>
          </a:graphicData>
        </a:graphic>
      </p:graphicFrame>
      <p:graphicFrame>
        <p:nvGraphicFramePr>
          <p:cNvPr id="13" name="Picture 14"/>
          <p:cNvGraphicFramePr>
            <a:graphicFrameLocks noChangeAspect="1"/>
          </p:cNvGraphicFramePr>
          <p:nvPr/>
        </p:nvGraphicFramePr>
        <p:xfrm>
          <a:off x="3664903" y="4395470"/>
          <a:ext cx="3649980" cy="473710"/>
        </p:xfrm>
        <a:graphic>
          <a:graphicData uri="http://schemas.openxmlformats.org/presentationml/2006/ole">
            <mc:AlternateContent xmlns:mc="http://schemas.openxmlformats.org/markup-compatibility/2006">
              <mc:Choice xmlns:v="urn:schemas-microsoft-com:vml" Requires="v">
                <p:oleObj spid="_x0000_s14" name="" r:id="rId10" imgW="1688465" imgH="292100" progId="Equation.3">
                  <p:embed/>
                </p:oleObj>
              </mc:Choice>
              <mc:Fallback>
                <p:oleObj name="" r:id="rId10" imgW="1688465" imgH="292100" progId="Equation.3">
                  <p:embed/>
                  <p:pic>
                    <p:nvPicPr>
                      <p:cNvPr id="0" name="图片 11"/>
                      <p:cNvPicPr/>
                      <p:nvPr/>
                    </p:nvPicPr>
                    <p:blipFill>
                      <a:blip r:embed="rId11"/>
                      <a:stretch>
                        <a:fillRect/>
                      </a:stretch>
                    </p:blipFill>
                    <p:spPr>
                      <a:xfrm>
                        <a:off x="3664903" y="4395470"/>
                        <a:ext cx="3649980" cy="473710"/>
                      </a:xfrm>
                      <a:prstGeom prst="rect">
                        <a:avLst/>
                      </a:prstGeom>
                      <a:solidFill>
                        <a:schemeClr val="bg1"/>
                      </a:solidFill>
                      <a:ln w="38100">
                        <a:noFill/>
                        <a:miter/>
                      </a:ln>
                    </p:spPr>
                  </p:pic>
                </p:oleObj>
              </mc:Fallback>
            </mc:AlternateContent>
          </a:graphicData>
        </a:graphic>
      </p:graphicFrame>
      <p:sp>
        <p:nvSpPr>
          <p:cNvPr id="15" name="文本框 14"/>
          <p:cNvSpPr txBox="1"/>
          <p:nvPr/>
        </p:nvSpPr>
        <p:spPr>
          <a:xfrm>
            <a:off x="1003300" y="5312410"/>
            <a:ext cx="9932670" cy="1014730"/>
          </a:xfrm>
          <a:prstGeom prst="rect">
            <a:avLst/>
          </a:prstGeom>
          <a:noFill/>
          <a:ln w="9525">
            <a:noFill/>
          </a:ln>
        </p:spPr>
        <p:txBody>
          <a:bodyPr wrap="square">
            <a:spAutoFit/>
          </a:bodyPr>
          <a:p>
            <a:pPr indent="0" fontAlgn="auto">
              <a:lnSpc>
                <a:spcPct val="100000"/>
              </a:lnSpc>
            </a:pPr>
            <a:r>
              <a:rPr sz="2000" b="0">
                <a:latin typeface="宋体" panose="02010600030101010101" pitchFamily="2" charset="-122"/>
                <a:ea typeface="宋体" panose="02010600030101010101" pitchFamily="2" charset="-122"/>
                <a:cs typeface="宋体" panose="02010600030101010101" pitchFamily="2" charset="-122"/>
              </a:rPr>
              <a:t>由上可知，两个场的物理量所遵从的物理规律具有相同的数学表达式， 所以两个场用电势表示的边界条件相同，则两个场的解也相同（可能相差一个常数）。因而测定出恒定电流场的电势分布就可以知道与其相似的静电场的电场分布。</a:t>
            </a:r>
            <a:endParaRPr sz="2000" b="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nvSpPr>
        <p:spPr>
          <a:xfrm>
            <a:off x="503555" y="669290"/>
            <a:ext cx="2327910" cy="521970"/>
          </a:xfrm>
          <a:prstGeom prst="rect">
            <a:avLst/>
          </a:prstGeom>
          <a:noFill/>
        </p:spPr>
        <p:txBody>
          <a:bodyPr wrap="none" rtlCol="0" anchor="t">
            <a:spAutoFit/>
          </a:bodyPr>
          <a:p>
            <a:r>
              <a:rPr lang="zh-CN" altLang="en-US" sz="2800" b="1">
                <a:latin typeface="宋体" panose="02010600030101010101" pitchFamily="2" charset="-122"/>
                <a:ea typeface="宋体" panose="02010600030101010101" pitchFamily="2" charset="-122"/>
                <a:cs typeface="宋体" panose="02010600030101010101" pitchFamily="2" charset="-122"/>
                <a:sym typeface="+mn-ea"/>
              </a:rPr>
              <a:t>【实验原理】</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文本框 4"/>
          <p:cNvSpPr txBox="1"/>
          <p:nvPr/>
        </p:nvSpPr>
        <p:spPr>
          <a:xfrm>
            <a:off x="809625" y="1310640"/>
            <a:ext cx="2021840" cy="460375"/>
          </a:xfrm>
          <a:prstGeom prst="rect">
            <a:avLst/>
          </a:prstGeom>
          <a:noFill/>
          <a:ln w="9525">
            <a:noFill/>
          </a:ln>
        </p:spPr>
        <p:txBody>
          <a:bodyPr wrap="square">
            <a:spAutoFit/>
          </a:bodyPr>
          <a:p>
            <a:pPr marL="342900" indent="-342900" fontAlgn="auto">
              <a:lnSpc>
                <a:spcPct val="100000"/>
              </a:lnSpc>
              <a:buFont typeface="Wingdings" panose="05000000000000000000" charset="0"/>
              <a:buChar char=""/>
            </a:pPr>
            <a:r>
              <a:rPr lang="zh-CN" altLang="en-US" sz="2400" b="0">
                <a:latin typeface="宋体" panose="02010600030101010101" pitchFamily="2" charset="-122"/>
                <a:ea typeface="宋体" panose="02010600030101010101" pitchFamily="2" charset="-122"/>
                <a:cs typeface="宋体" panose="02010600030101010101" pitchFamily="2" charset="-122"/>
              </a:rPr>
              <a:t>模拟条件</a:t>
            </a:r>
            <a:endParaRPr lang="zh-CN" altLang="en-US" sz="2400" b="0">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1003300" y="1889760"/>
            <a:ext cx="9932670" cy="3046095"/>
          </a:xfrm>
          <a:prstGeom prst="rect">
            <a:avLst/>
          </a:prstGeom>
          <a:noFill/>
          <a:ln w="9525">
            <a:noFill/>
          </a:ln>
        </p:spPr>
        <p:txBody>
          <a:bodyPr wrap="square">
            <a:spAutoFit/>
          </a:bodyPr>
          <a:p>
            <a:pPr marL="342900" indent="-342900" fontAlgn="auto">
              <a:lnSpc>
                <a:spcPct val="200000"/>
              </a:lnSpc>
              <a:buFont typeface="Wingdings" panose="05000000000000000000" charset="0"/>
              <a:buChar char=""/>
            </a:pPr>
            <a:r>
              <a:rPr sz="2400" b="0">
                <a:latin typeface="宋体" panose="02010600030101010101" pitchFamily="2" charset="-122"/>
                <a:ea typeface="宋体" panose="02010600030101010101" pitchFamily="2" charset="-122"/>
                <a:cs typeface="宋体" panose="02010600030101010101" pitchFamily="2" charset="-122"/>
              </a:rPr>
              <a:t>所用电极形状、位置与被模拟的电极系统的几何形状相似。</a:t>
            </a:r>
            <a:endParaRPr sz="2400" b="0">
              <a:latin typeface="宋体" panose="02010600030101010101" pitchFamily="2" charset="-122"/>
              <a:ea typeface="宋体" panose="02010600030101010101" pitchFamily="2" charset="-122"/>
              <a:cs typeface="宋体" panose="02010600030101010101" pitchFamily="2" charset="-122"/>
            </a:endParaRPr>
          </a:p>
          <a:p>
            <a:pPr marL="342900" indent="-342900" fontAlgn="auto">
              <a:lnSpc>
                <a:spcPct val="200000"/>
              </a:lnSpc>
              <a:buFont typeface="Wingdings" panose="05000000000000000000" charset="0"/>
              <a:buChar char=""/>
            </a:pPr>
            <a:r>
              <a:rPr sz="2400" b="0">
                <a:latin typeface="宋体" panose="02010600030101010101" pitchFamily="2" charset="-122"/>
                <a:ea typeface="宋体" panose="02010600030101010101" pitchFamily="2" charset="-122"/>
                <a:cs typeface="宋体" panose="02010600030101010101" pitchFamily="2" charset="-122"/>
              </a:rPr>
              <a:t>恒定电流场中的导电物质应是薄的不良导体且电阻率分布均匀，并满足电极的金属材料电导率远大于导电介质的电导率。</a:t>
            </a:r>
            <a:endParaRPr sz="2400" b="0">
              <a:latin typeface="宋体" panose="02010600030101010101" pitchFamily="2" charset="-122"/>
              <a:ea typeface="宋体" panose="02010600030101010101" pitchFamily="2" charset="-122"/>
              <a:cs typeface="宋体" panose="02010600030101010101" pitchFamily="2" charset="-122"/>
            </a:endParaRPr>
          </a:p>
          <a:p>
            <a:pPr marL="342900" indent="-342900" fontAlgn="auto">
              <a:lnSpc>
                <a:spcPct val="200000"/>
              </a:lnSpc>
              <a:buFont typeface="Wingdings" panose="05000000000000000000" charset="0"/>
              <a:buChar char=""/>
            </a:pPr>
            <a:r>
              <a:rPr sz="2400" b="0">
                <a:latin typeface="宋体" panose="02010600030101010101" pitchFamily="2" charset="-122"/>
                <a:ea typeface="宋体" panose="02010600030101010101" pitchFamily="2" charset="-122"/>
                <a:cs typeface="宋体" panose="02010600030101010101" pitchFamily="2" charset="-122"/>
              </a:rPr>
              <a:t>模拟场所用电极系统与被模拟电极系统的边界条件相同。</a:t>
            </a:r>
            <a:endParaRPr sz="2400" b="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nvSpPr>
        <p:spPr>
          <a:xfrm>
            <a:off x="503555" y="669290"/>
            <a:ext cx="2327910" cy="521970"/>
          </a:xfrm>
          <a:prstGeom prst="rect">
            <a:avLst/>
          </a:prstGeom>
          <a:noFill/>
        </p:spPr>
        <p:txBody>
          <a:bodyPr wrap="none" rtlCol="0" anchor="t">
            <a:spAutoFit/>
          </a:bodyPr>
          <a:p>
            <a:r>
              <a:rPr lang="zh-CN" altLang="en-US" sz="2800" b="1">
                <a:latin typeface="宋体" panose="02010600030101010101" pitchFamily="2" charset="-122"/>
                <a:ea typeface="宋体" panose="02010600030101010101" pitchFamily="2" charset="-122"/>
                <a:cs typeface="宋体" panose="02010600030101010101" pitchFamily="2" charset="-122"/>
                <a:sym typeface="+mn-ea"/>
              </a:rPr>
              <a:t>【实验原理】</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文本框 4"/>
          <p:cNvSpPr txBox="1"/>
          <p:nvPr/>
        </p:nvSpPr>
        <p:spPr>
          <a:xfrm>
            <a:off x="809625" y="1310640"/>
            <a:ext cx="3627755" cy="460375"/>
          </a:xfrm>
          <a:prstGeom prst="rect">
            <a:avLst/>
          </a:prstGeom>
          <a:noFill/>
          <a:ln w="9525">
            <a:noFill/>
          </a:ln>
        </p:spPr>
        <p:txBody>
          <a:bodyPr wrap="square">
            <a:spAutoFit/>
          </a:bodyPr>
          <a:p>
            <a:pPr marL="342900" indent="-342900" fontAlgn="auto">
              <a:lnSpc>
                <a:spcPct val="100000"/>
              </a:lnSpc>
              <a:buFont typeface="Wingdings" panose="05000000000000000000" charset="0"/>
              <a:buChar char=""/>
            </a:pPr>
            <a:r>
              <a:rPr lang="zh-CN" altLang="en-US" sz="2400" b="0">
                <a:latin typeface="宋体" panose="02010600030101010101" pitchFamily="2" charset="-122"/>
                <a:ea typeface="宋体" panose="02010600030101010101" pitchFamily="2" charset="-122"/>
                <a:cs typeface="宋体" panose="02010600030101010101" pitchFamily="2" charset="-122"/>
              </a:rPr>
              <a:t>长同轴柱面间的静电场</a:t>
            </a:r>
            <a:endParaRPr lang="zh-CN" altLang="en-US" sz="2400" b="0">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915035" y="1877060"/>
            <a:ext cx="5173980" cy="1322070"/>
          </a:xfrm>
          <a:prstGeom prst="rect">
            <a:avLst/>
          </a:prstGeom>
          <a:noFill/>
          <a:ln w="9525">
            <a:noFill/>
          </a:ln>
        </p:spPr>
        <p:txBody>
          <a:bodyPr wrap="square">
            <a:spAutoFit/>
          </a:bodyPr>
          <a:p>
            <a:pPr indent="0" fontAlgn="auto">
              <a:lnSpc>
                <a:spcPct val="100000"/>
              </a:lnSpc>
              <a:buFont typeface="Wingdings" panose="05000000000000000000" charset="0"/>
              <a:buNone/>
            </a:pPr>
            <a:r>
              <a:rPr lang="zh-CN" altLang="en-US" sz="2000" b="0">
                <a:latin typeface="宋体" panose="02010600030101010101" pitchFamily="2" charset="-122"/>
                <a:ea typeface="宋体" panose="02010600030101010101" pitchFamily="2" charset="-122"/>
                <a:cs typeface="宋体" panose="02010600030101010101" pitchFamily="2" charset="-122"/>
              </a:rPr>
              <a:t>如图（a）所示，在真空中有一半径为   的长圆柱导体</a:t>
            </a:r>
            <a:r>
              <a:rPr lang="zh-CN" altLang="en-US" sz="2000" b="0" i="1">
                <a:latin typeface="宋体" panose="02010600030101010101" pitchFamily="2" charset="-122"/>
                <a:ea typeface="宋体" panose="02010600030101010101" pitchFamily="2" charset="-122"/>
                <a:cs typeface="宋体" panose="02010600030101010101" pitchFamily="2" charset="-122"/>
              </a:rPr>
              <a:t>A </a:t>
            </a:r>
            <a:r>
              <a:rPr lang="zh-CN" altLang="en-US" sz="2000" b="0">
                <a:latin typeface="宋体" panose="02010600030101010101" pitchFamily="2" charset="-122"/>
                <a:ea typeface="宋体" panose="02010600030101010101" pitchFamily="2" charset="-122"/>
                <a:cs typeface="宋体" panose="02010600030101010101" pitchFamily="2" charset="-122"/>
              </a:rPr>
              <a:t>和一个半径为  的长圆筒导体 </a:t>
            </a:r>
            <a:r>
              <a:rPr lang="zh-CN" altLang="en-US" sz="2000" b="0" i="1">
                <a:latin typeface="宋体" panose="02010600030101010101" pitchFamily="2" charset="-122"/>
                <a:ea typeface="宋体" panose="02010600030101010101" pitchFamily="2" charset="-122"/>
                <a:cs typeface="宋体" panose="02010600030101010101" pitchFamily="2" charset="-122"/>
              </a:rPr>
              <a:t>B</a:t>
            </a:r>
            <a:r>
              <a:rPr lang="zh-CN" altLang="en-US" sz="2000" b="0">
                <a:latin typeface="宋体" panose="02010600030101010101" pitchFamily="2" charset="-122"/>
                <a:ea typeface="宋体" panose="02010600030101010101" pitchFamily="2" charset="-122"/>
                <a:cs typeface="宋体" panose="02010600030101010101" pitchFamily="2" charset="-122"/>
              </a:rPr>
              <a:t>，它们同轴放置，分别带等量异号电荷。如图（b）所示，</a:t>
            </a:r>
            <a:endParaRPr lang="en-US" altLang="zh-CN" sz="2000" b="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8" name="Picture 18"/>
          <p:cNvGraphicFramePr>
            <a:graphicFrameLocks noChangeAspect="1"/>
          </p:cNvGraphicFramePr>
          <p:nvPr/>
        </p:nvGraphicFramePr>
        <p:xfrm>
          <a:off x="8166735" y="2275840"/>
          <a:ext cx="2354580" cy="574040"/>
        </p:xfrm>
        <a:graphic>
          <a:graphicData uri="http://schemas.openxmlformats.org/presentationml/2006/ole">
            <mc:AlternateContent xmlns:mc="http://schemas.openxmlformats.org/markup-compatibility/2006">
              <mc:Choice xmlns:v="urn:schemas-microsoft-com:vml" Requires="v">
                <p:oleObj spid="_x0000_s9" name="" r:id="rId2" imgW="829945" imgH="434340" progId="Equation.3">
                  <p:embed/>
                </p:oleObj>
              </mc:Choice>
              <mc:Fallback>
                <p:oleObj name="" r:id="rId2" imgW="829945" imgH="434340" progId="Equation.3">
                  <p:embed/>
                  <p:pic>
                    <p:nvPicPr>
                      <p:cNvPr id="0" name="图片 6"/>
                      <p:cNvPicPr/>
                      <p:nvPr/>
                    </p:nvPicPr>
                    <p:blipFill>
                      <a:blip r:embed="rId3"/>
                      <a:stretch>
                        <a:fillRect/>
                      </a:stretch>
                    </p:blipFill>
                    <p:spPr>
                      <a:xfrm>
                        <a:off x="8166735" y="2275840"/>
                        <a:ext cx="2354580" cy="574040"/>
                      </a:xfrm>
                      <a:prstGeom prst="rect">
                        <a:avLst/>
                      </a:prstGeom>
                      <a:solidFill>
                        <a:schemeClr val="bg1"/>
                      </a:solidFill>
                      <a:ln w="38100">
                        <a:noFill/>
                        <a:miter/>
                      </a:ln>
                    </p:spPr>
                  </p:pic>
                </p:oleObj>
              </mc:Fallback>
            </mc:AlternateContent>
          </a:graphicData>
        </a:graphic>
      </p:graphicFrame>
      <p:pic>
        <p:nvPicPr>
          <p:cNvPr id="10" name="Picture 202"/>
          <p:cNvPicPr>
            <a:picLocks noChangeAspect="1"/>
          </p:cNvPicPr>
          <p:nvPr/>
        </p:nvPicPr>
        <p:blipFill>
          <a:blip r:embed="rId4">
            <a:lum bright="-6000"/>
          </a:blip>
          <a:srcRect b="15829"/>
          <a:stretch>
            <a:fillRect/>
          </a:stretch>
        </p:blipFill>
        <p:spPr>
          <a:xfrm>
            <a:off x="915035" y="3368040"/>
            <a:ext cx="5069840" cy="2907030"/>
          </a:xfrm>
          <a:prstGeom prst="rect">
            <a:avLst/>
          </a:prstGeom>
          <a:noFill/>
          <a:ln w="9525">
            <a:noFill/>
          </a:ln>
        </p:spPr>
      </p:pic>
      <p:sp>
        <p:nvSpPr>
          <p:cNvPr id="11" name="文本框 10"/>
          <p:cNvSpPr txBox="1"/>
          <p:nvPr/>
        </p:nvSpPr>
        <p:spPr>
          <a:xfrm>
            <a:off x="6857365" y="4414520"/>
            <a:ext cx="5389880" cy="398780"/>
          </a:xfrm>
          <a:prstGeom prst="rect">
            <a:avLst/>
          </a:prstGeom>
          <a:noFill/>
          <a:ln w="9525">
            <a:noFill/>
          </a:ln>
        </p:spPr>
        <p:txBody>
          <a:bodyPr wrap="square">
            <a:spAutoFit/>
          </a:bodyPr>
          <a:p>
            <a:pPr indent="0" fontAlgn="auto">
              <a:lnSpc>
                <a:spcPct val="100000"/>
              </a:lnSpc>
              <a:buFont typeface="Wingdings" panose="05000000000000000000" charset="0"/>
              <a:buNone/>
            </a:pPr>
            <a:r>
              <a:rPr lang="zh-CN" altLang="en-US" sz="2000" b="0">
                <a:latin typeface="宋体" panose="02010600030101010101" pitchFamily="2" charset="-122"/>
                <a:ea typeface="宋体" panose="02010600030101010101" pitchFamily="2" charset="-122"/>
                <a:cs typeface="宋体" panose="02010600030101010101" pitchFamily="2" charset="-122"/>
              </a:rPr>
              <a:t>若     时，    ，则有</a:t>
            </a:r>
            <a:r>
              <a:rPr lang="en-US" altLang="zh-CN" sz="2000" b="0">
                <a:latin typeface="宋体" panose="02010600030101010101" pitchFamily="2" charset="-122"/>
                <a:ea typeface="宋体" panose="02010600030101010101" pitchFamily="2" charset="-122"/>
                <a:cs typeface="宋体" panose="02010600030101010101" pitchFamily="2" charset="-122"/>
              </a:rPr>
              <a:t>:</a:t>
            </a:r>
            <a:endParaRPr lang="en-US" altLang="zh-CN" sz="2000" b="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12" name="Picture 20"/>
          <p:cNvGraphicFramePr>
            <a:graphicFrameLocks noChangeAspect="1"/>
          </p:cNvGraphicFramePr>
          <p:nvPr/>
        </p:nvGraphicFramePr>
        <p:xfrm>
          <a:off x="8213090" y="3457575"/>
          <a:ext cx="2261870" cy="615950"/>
        </p:xfrm>
        <a:graphic>
          <a:graphicData uri="http://schemas.openxmlformats.org/presentationml/2006/ole">
            <mc:AlternateContent xmlns:mc="http://schemas.openxmlformats.org/markup-compatibility/2006">
              <mc:Choice xmlns:v="urn:schemas-microsoft-com:vml" Requires="v">
                <p:oleObj spid="_x0000_s13" name="" r:id="rId5" imgW="2133600" imgH="431800" progId="Equation.3">
                  <p:embed/>
                </p:oleObj>
              </mc:Choice>
              <mc:Fallback>
                <p:oleObj name="" r:id="rId5" imgW="2133600" imgH="431800" progId="Equation.3">
                  <p:embed/>
                  <p:pic>
                    <p:nvPicPr>
                      <p:cNvPr id="0" name="图片 8"/>
                      <p:cNvPicPr/>
                      <p:nvPr/>
                    </p:nvPicPr>
                    <p:blipFill>
                      <a:blip r:embed="rId6"/>
                      <a:stretch>
                        <a:fillRect/>
                      </a:stretch>
                    </p:blipFill>
                    <p:spPr>
                      <a:xfrm>
                        <a:off x="8213090" y="3457575"/>
                        <a:ext cx="2261870" cy="615950"/>
                      </a:xfrm>
                      <a:prstGeom prst="rect">
                        <a:avLst/>
                      </a:prstGeom>
                      <a:solidFill>
                        <a:schemeClr val="bg1"/>
                      </a:solidFill>
                      <a:ln w="38100">
                        <a:noFill/>
                        <a:miter/>
                      </a:ln>
                    </p:spPr>
                  </p:pic>
                </p:oleObj>
              </mc:Fallback>
            </mc:AlternateContent>
          </a:graphicData>
        </a:graphic>
      </p:graphicFrame>
      <p:sp>
        <p:nvSpPr>
          <p:cNvPr id="14" name="文本框 13"/>
          <p:cNvSpPr txBox="1"/>
          <p:nvPr/>
        </p:nvSpPr>
        <p:spPr>
          <a:xfrm>
            <a:off x="6857365" y="1877060"/>
            <a:ext cx="4246880" cy="398780"/>
          </a:xfrm>
          <a:prstGeom prst="rect">
            <a:avLst/>
          </a:prstGeom>
          <a:noFill/>
        </p:spPr>
        <p:txBody>
          <a:bodyPr wrap="none" rtlCol="0" anchor="t">
            <a:spAutoFit/>
          </a:bodyPr>
          <a:p>
            <a:pPr indent="0" fontAlgn="auto">
              <a:lnSpc>
                <a:spcPct val="100000"/>
              </a:lnSpc>
              <a:buFont typeface="Wingdings" panose="05000000000000000000" charset="0"/>
              <a:buNone/>
            </a:pPr>
            <a:r>
              <a:rPr lang="zh-CN" altLang="en-US" sz="2000">
                <a:latin typeface="宋体" panose="02010600030101010101" pitchFamily="2" charset="-122"/>
                <a:ea typeface="宋体" panose="02010600030101010101" pitchFamily="2" charset="-122"/>
                <a:cs typeface="宋体" panose="02010600030101010101" pitchFamily="2" charset="-122"/>
                <a:sym typeface="+mn-ea"/>
              </a:rPr>
              <a:t>距轴心半径为处的各点电场强度为：</a:t>
            </a: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5" name="文本框 14"/>
          <p:cNvSpPr txBox="1"/>
          <p:nvPr/>
        </p:nvSpPr>
        <p:spPr>
          <a:xfrm>
            <a:off x="6732905" y="3058795"/>
            <a:ext cx="5389880" cy="398780"/>
          </a:xfrm>
          <a:prstGeom prst="rect">
            <a:avLst/>
          </a:prstGeom>
          <a:noFill/>
          <a:ln w="9525">
            <a:noFill/>
          </a:ln>
        </p:spPr>
        <p:txBody>
          <a:bodyPr wrap="square">
            <a:spAutoFit/>
          </a:bodyPr>
          <a:p>
            <a:pPr indent="0" fontAlgn="auto">
              <a:lnSpc>
                <a:spcPct val="100000"/>
              </a:lnSpc>
              <a:buFont typeface="Wingdings" panose="05000000000000000000" charset="0"/>
              <a:buNone/>
            </a:pPr>
            <a:r>
              <a:rPr lang="zh-CN" altLang="en-US" sz="2000" b="0">
                <a:latin typeface="宋体" panose="02010600030101010101" pitchFamily="2" charset="-122"/>
                <a:ea typeface="宋体" panose="02010600030101010101" pitchFamily="2" charset="-122"/>
                <a:cs typeface="宋体" panose="02010600030101010101" pitchFamily="2" charset="-122"/>
              </a:rPr>
              <a:t>上式中，为A（或B）的线电荷密度。其电势为</a:t>
            </a:r>
            <a:r>
              <a:rPr lang="en-US" altLang="zh-CN" sz="2000" b="0">
                <a:latin typeface="宋体" panose="02010600030101010101" pitchFamily="2" charset="-122"/>
                <a:ea typeface="宋体" panose="02010600030101010101" pitchFamily="2" charset="-122"/>
                <a:cs typeface="宋体" panose="02010600030101010101" pitchFamily="2" charset="-122"/>
              </a:rPr>
              <a:t>:</a:t>
            </a:r>
            <a:endParaRPr lang="en-US" altLang="zh-CN" sz="2000" b="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16" name="Picture 21"/>
          <p:cNvGraphicFramePr>
            <a:graphicFrameLocks noChangeAspect="1"/>
          </p:cNvGraphicFramePr>
          <p:nvPr/>
        </p:nvGraphicFramePr>
        <p:xfrm>
          <a:off x="7264400" y="4500245"/>
          <a:ext cx="521335" cy="313055"/>
        </p:xfrm>
        <a:graphic>
          <a:graphicData uri="http://schemas.openxmlformats.org/presentationml/2006/ole">
            <mc:AlternateContent xmlns:mc="http://schemas.openxmlformats.org/markup-compatibility/2006">
              <mc:Choice xmlns:v="urn:schemas-microsoft-com:vml" Requires="v">
                <p:oleObj spid="_x0000_s17" name="" r:id="rId7" imgW="385445" imgH="231140" progId="Equation.3">
                  <p:embed/>
                </p:oleObj>
              </mc:Choice>
              <mc:Fallback>
                <p:oleObj name="" r:id="rId7" imgW="385445" imgH="231140" progId="Equation.3">
                  <p:embed/>
                  <p:pic>
                    <p:nvPicPr>
                      <p:cNvPr id="0" name="图片 11"/>
                      <p:cNvPicPr/>
                      <p:nvPr/>
                    </p:nvPicPr>
                    <p:blipFill>
                      <a:blip r:embed="rId8"/>
                      <a:stretch>
                        <a:fillRect/>
                      </a:stretch>
                    </p:blipFill>
                    <p:spPr>
                      <a:xfrm>
                        <a:off x="7264400" y="4500245"/>
                        <a:ext cx="521335" cy="313055"/>
                      </a:xfrm>
                      <a:prstGeom prst="rect">
                        <a:avLst/>
                      </a:prstGeom>
                      <a:solidFill>
                        <a:schemeClr val="bg1"/>
                      </a:solidFill>
                      <a:ln w="38100">
                        <a:noFill/>
                        <a:miter/>
                      </a:ln>
                    </p:spPr>
                  </p:pic>
                </p:oleObj>
              </mc:Fallback>
            </mc:AlternateContent>
          </a:graphicData>
        </a:graphic>
      </p:graphicFrame>
      <p:graphicFrame>
        <p:nvGraphicFramePr>
          <p:cNvPr id="18" name="Picture 22"/>
          <p:cNvGraphicFramePr>
            <a:graphicFrameLocks noChangeAspect="1"/>
          </p:cNvGraphicFramePr>
          <p:nvPr/>
        </p:nvGraphicFramePr>
        <p:xfrm>
          <a:off x="8213090" y="4519295"/>
          <a:ext cx="588010" cy="294005"/>
        </p:xfrm>
        <a:graphic>
          <a:graphicData uri="http://schemas.openxmlformats.org/presentationml/2006/ole">
            <mc:AlternateContent xmlns:mc="http://schemas.openxmlformats.org/markup-compatibility/2006">
              <mc:Choice xmlns:v="urn:schemas-microsoft-com:vml" Requires="v">
                <p:oleObj spid="_x0000_s19" name="" r:id="rId9" imgW="462280" imgH="231140" progId="Equation.3">
                  <p:embed/>
                </p:oleObj>
              </mc:Choice>
              <mc:Fallback>
                <p:oleObj name="" r:id="rId9" imgW="462280" imgH="231140" progId="Equation.3">
                  <p:embed/>
                  <p:pic>
                    <p:nvPicPr>
                      <p:cNvPr id="0" name="图片 12"/>
                      <p:cNvPicPr/>
                      <p:nvPr/>
                    </p:nvPicPr>
                    <p:blipFill>
                      <a:blip r:embed="rId10"/>
                      <a:stretch>
                        <a:fillRect/>
                      </a:stretch>
                    </p:blipFill>
                    <p:spPr>
                      <a:xfrm>
                        <a:off x="8213090" y="4519295"/>
                        <a:ext cx="588010" cy="294005"/>
                      </a:xfrm>
                      <a:prstGeom prst="rect">
                        <a:avLst/>
                      </a:prstGeom>
                      <a:solidFill>
                        <a:schemeClr val="bg1"/>
                      </a:solidFill>
                      <a:ln w="38100">
                        <a:noFill/>
                        <a:miter/>
                      </a:ln>
                    </p:spPr>
                  </p:pic>
                </p:oleObj>
              </mc:Fallback>
            </mc:AlternateContent>
          </a:graphicData>
        </a:graphic>
      </p:graphicFrame>
      <p:graphicFrame>
        <p:nvGraphicFramePr>
          <p:cNvPr id="20" name="Picture 23"/>
          <p:cNvGraphicFramePr>
            <a:graphicFrameLocks noChangeAspect="1"/>
          </p:cNvGraphicFramePr>
          <p:nvPr/>
        </p:nvGraphicFramePr>
        <p:xfrm>
          <a:off x="8312150" y="4908550"/>
          <a:ext cx="2162175" cy="661035"/>
        </p:xfrm>
        <a:graphic>
          <a:graphicData uri="http://schemas.openxmlformats.org/presentationml/2006/ole">
            <mc:AlternateContent xmlns:mc="http://schemas.openxmlformats.org/markup-compatibility/2006">
              <mc:Choice xmlns:v="urn:schemas-microsoft-com:vml" Requires="v">
                <p:oleObj spid="_x0000_s21" name="" r:id="rId11" imgW="855345" imgH="650875" progId="Equation.3">
                  <p:embed/>
                </p:oleObj>
              </mc:Choice>
              <mc:Fallback>
                <p:oleObj name="" r:id="rId11" imgW="855345" imgH="650875" progId="Equation.3">
                  <p:embed/>
                  <p:pic>
                    <p:nvPicPr>
                      <p:cNvPr id="0" name="图片 13"/>
                      <p:cNvPicPr/>
                      <p:nvPr/>
                    </p:nvPicPr>
                    <p:blipFill>
                      <a:blip r:embed="rId12"/>
                      <a:stretch>
                        <a:fillRect/>
                      </a:stretch>
                    </p:blipFill>
                    <p:spPr>
                      <a:xfrm>
                        <a:off x="8312150" y="4908550"/>
                        <a:ext cx="2162175" cy="661035"/>
                      </a:xfrm>
                      <a:prstGeom prst="rect">
                        <a:avLst/>
                      </a:prstGeom>
                      <a:solidFill>
                        <a:schemeClr val="bg1"/>
                      </a:solidFill>
                      <a:ln w="38100">
                        <a:noFill/>
                        <a:miter/>
                      </a:ln>
                    </p:spPr>
                  </p:pic>
                </p:oleObj>
              </mc:Fallback>
            </mc:AlternateContent>
          </a:graphicData>
        </a:graphic>
      </p:graphicFrame>
      <p:sp>
        <p:nvSpPr>
          <p:cNvPr id="22" name="文本框 21"/>
          <p:cNvSpPr txBox="1"/>
          <p:nvPr/>
        </p:nvSpPr>
        <p:spPr>
          <a:xfrm>
            <a:off x="6857365" y="5664835"/>
            <a:ext cx="5389880" cy="398780"/>
          </a:xfrm>
          <a:prstGeom prst="rect">
            <a:avLst/>
          </a:prstGeom>
          <a:noFill/>
          <a:ln w="9525">
            <a:noFill/>
          </a:ln>
        </p:spPr>
        <p:txBody>
          <a:bodyPr wrap="square">
            <a:spAutoFit/>
          </a:bodyPr>
          <a:p>
            <a:pPr indent="0" fontAlgn="auto">
              <a:lnSpc>
                <a:spcPct val="100000"/>
              </a:lnSpc>
              <a:buFont typeface="Wingdings" panose="05000000000000000000" charset="0"/>
              <a:buNone/>
            </a:pPr>
            <a:r>
              <a:rPr lang="zh-CN" altLang="en-US" sz="2000" b="0">
                <a:latin typeface="宋体" panose="02010600030101010101" pitchFamily="2" charset="-122"/>
                <a:ea typeface="宋体" panose="02010600030101010101" pitchFamily="2" charset="-122"/>
                <a:cs typeface="宋体" panose="02010600030101010101" pitchFamily="2" charset="-122"/>
              </a:rPr>
              <a:t>距中心</a:t>
            </a:r>
            <a:r>
              <a:rPr lang="en-US" altLang="zh-CN" sz="2000" b="0">
                <a:latin typeface="宋体" panose="02010600030101010101" pitchFamily="2" charset="-122"/>
                <a:ea typeface="宋体" panose="02010600030101010101" pitchFamily="2" charset="-122"/>
                <a:cs typeface="宋体" panose="02010600030101010101" pitchFamily="2" charset="-122"/>
              </a:rPr>
              <a:t>r</a:t>
            </a:r>
            <a:r>
              <a:rPr lang="zh-CN" altLang="en-US" sz="2000" b="0">
                <a:latin typeface="宋体" panose="02010600030101010101" pitchFamily="2" charset="-122"/>
                <a:ea typeface="宋体" panose="02010600030101010101" pitchFamily="2" charset="-122"/>
                <a:cs typeface="宋体" panose="02010600030101010101" pitchFamily="2" charset="-122"/>
              </a:rPr>
              <a:t>处的电场强度为：</a:t>
            </a:r>
            <a:endParaRPr lang="zh-CN" altLang="en-US" sz="2000" b="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25" name="Picture 26"/>
          <p:cNvGraphicFramePr>
            <a:graphicFrameLocks noChangeAspect="1"/>
          </p:cNvGraphicFramePr>
          <p:nvPr/>
        </p:nvGraphicFramePr>
        <p:xfrm>
          <a:off x="8334375" y="6063615"/>
          <a:ext cx="2186940" cy="660400"/>
        </p:xfrm>
        <a:graphic>
          <a:graphicData uri="http://schemas.openxmlformats.org/presentationml/2006/ole">
            <mc:AlternateContent xmlns:mc="http://schemas.openxmlformats.org/markup-compatibility/2006">
              <mc:Choice xmlns:v="urn:schemas-microsoft-com:vml" Requires="v">
                <p:oleObj spid="_x0000_s26" name="" r:id="rId13" imgW="1417320" imgH="638175" progId="Equation.3">
                  <p:embed/>
                </p:oleObj>
              </mc:Choice>
              <mc:Fallback>
                <p:oleObj name="" r:id="rId13" imgW="1417320" imgH="638175" progId="Equation.3">
                  <p:embed/>
                  <p:pic>
                    <p:nvPicPr>
                      <p:cNvPr id="0" name="图片 17"/>
                      <p:cNvPicPr/>
                      <p:nvPr/>
                    </p:nvPicPr>
                    <p:blipFill>
                      <a:blip r:embed="rId14"/>
                      <a:stretch>
                        <a:fillRect/>
                      </a:stretch>
                    </p:blipFill>
                    <p:spPr>
                      <a:xfrm>
                        <a:off x="8334375" y="6063615"/>
                        <a:ext cx="2186940" cy="660400"/>
                      </a:xfrm>
                      <a:prstGeom prst="rect">
                        <a:avLst/>
                      </a:prstGeom>
                      <a:solidFill>
                        <a:schemeClr val="bg1"/>
                      </a:solidFill>
                      <a:ln w="38100">
                        <a:noFill/>
                        <a:miter/>
                      </a:ln>
                    </p:spPr>
                  </p:pic>
                </p:oleObj>
              </mc:Fallback>
            </mc:AlternateContent>
          </a:graphicData>
        </a:graphic>
      </p:graphicFrame>
      <p:graphicFrame>
        <p:nvGraphicFramePr>
          <p:cNvPr id="27" name="对象 26">
            <a:hlinkClick r:id="" action="ppaction://ole?verb="/>
          </p:cNvPr>
          <p:cNvGraphicFramePr>
            <a:graphicFrameLocks noChangeAspect="1"/>
          </p:cNvGraphicFramePr>
          <p:nvPr/>
        </p:nvGraphicFramePr>
        <p:xfrm>
          <a:off x="3983990" y="2095500"/>
          <a:ext cx="278130" cy="455930"/>
        </p:xfrm>
        <a:graphic>
          <a:graphicData uri="http://schemas.openxmlformats.org/presentationml/2006/ole">
            <mc:AlternateContent xmlns:mc="http://schemas.openxmlformats.org/markup-compatibility/2006">
              <mc:Choice xmlns:v="urn:schemas-microsoft-com:vml" Requires="v">
                <p:oleObj spid="_x0000_s1025" name="" r:id="rId15" imgW="139700" imgH="228600" progId="Equation.KSEE3">
                  <p:embed/>
                </p:oleObj>
              </mc:Choice>
              <mc:Fallback>
                <p:oleObj name="" r:id="rId15" imgW="139700" imgH="228600" progId="Equation.KSEE3">
                  <p:embed/>
                  <p:pic>
                    <p:nvPicPr>
                      <p:cNvPr id="0" name="图片 1024"/>
                      <p:cNvPicPr/>
                      <p:nvPr/>
                    </p:nvPicPr>
                    <p:blipFill>
                      <a:blip r:embed="rId16"/>
                      <a:stretch>
                        <a:fillRect/>
                      </a:stretch>
                    </p:blipFill>
                    <p:spPr>
                      <a:xfrm>
                        <a:off x="3983990" y="2095500"/>
                        <a:ext cx="278130" cy="455930"/>
                      </a:xfrm>
                      <a:prstGeom prst="rect">
                        <a:avLst/>
                      </a:prstGeom>
                    </p:spPr>
                  </p:pic>
                </p:oleObj>
              </mc:Fallback>
            </mc:AlternateContent>
          </a:graphicData>
        </a:graphic>
      </p:graphicFrame>
      <p:graphicFrame>
        <p:nvGraphicFramePr>
          <p:cNvPr id="28" name="对象 27">
            <a:hlinkClick r:id="" action="ppaction://ole?verb="/>
          </p:cNvPr>
          <p:cNvGraphicFramePr>
            <a:graphicFrameLocks noChangeAspect="1"/>
          </p:cNvGraphicFramePr>
          <p:nvPr/>
        </p:nvGraphicFramePr>
        <p:xfrm>
          <a:off x="5187950" y="1748790"/>
          <a:ext cx="321945" cy="527050"/>
        </p:xfrm>
        <a:graphic>
          <a:graphicData uri="http://schemas.openxmlformats.org/presentationml/2006/ole">
            <mc:AlternateContent xmlns:mc="http://schemas.openxmlformats.org/markup-compatibility/2006">
              <mc:Choice xmlns:v="urn:schemas-microsoft-com:vml" Requires="v">
                <p:oleObj spid="_x0000_s1026" name="" r:id="rId17" imgW="139700" imgH="228600" progId="Equation.KSEE3">
                  <p:embed/>
                </p:oleObj>
              </mc:Choice>
              <mc:Fallback>
                <p:oleObj name="" r:id="rId17" imgW="139700" imgH="228600" progId="Equation.KSEE3">
                  <p:embed/>
                  <p:pic>
                    <p:nvPicPr>
                      <p:cNvPr id="0" name="图片 1025"/>
                      <p:cNvPicPr/>
                      <p:nvPr/>
                    </p:nvPicPr>
                    <p:blipFill>
                      <a:blip r:embed="rId18"/>
                      <a:stretch>
                        <a:fillRect/>
                      </a:stretch>
                    </p:blipFill>
                    <p:spPr>
                      <a:xfrm>
                        <a:off x="5187950" y="1748790"/>
                        <a:ext cx="321945" cy="52705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nvSpPr>
        <p:spPr>
          <a:xfrm>
            <a:off x="503555" y="669290"/>
            <a:ext cx="2327910" cy="521970"/>
          </a:xfrm>
          <a:prstGeom prst="rect">
            <a:avLst/>
          </a:prstGeom>
          <a:noFill/>
        </p:spPr>
        <p:txBody>
          <a:bodyPr wrap="none" rtlCol="0" anchor="t">
            <a:spAutoFit/>
          </a:bodyPr>
          <a:p>
            <a:r>
              <a:rPr lang="zh-CN" altLang="en-US" sz="2800" b="1">
                <a:latin typeface="宋体" panose="02010600030101010101" pitchFamily="2" charset="-122"/>
                <a:ea typeface="宋体" panose="02010600030101010101" pitchFamily="2" charset="-122"/>
                <a:cs typeface="宋体" panose="02010600030101010101" pitchFamily="2" charset="-122"/>
                <a:sym typeface="+mn-ea"/>
              </a:rPr>
              <a:t>【实验原理】</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文本框 4"/>
          <p:cNvSpPr txBox="1"/>
          <p:nvPr/>
        </p:nvSpPr>
        <p:spPr>
          <a:xfrm>
            <a:off x="809625" y="1310640"/>
            <a:ext cx="3627755" cy="460375"/>
          </a:xfrm>
          <a:prstGeom prst="rect">
            <a:avLst/>
          </a:prstGeom>
          <a:noFill/>
          <a:ln w="9525">
            <a:noFill/>
          </a:ln>
        </p:spPr>
        <p:txBody>
          <a:bodyPr wrap="square">
            <a:spAutoFit/>
          </a:bodyPr>
          <a:p>
            <a:pPr marL="342900" indent="-342900" fontAlgn="auto">
              <a:lnSpc>
                <a:spcPct val="100000"/>
              </a:lnSpc>
              <a:buFont typeface="Wingdings" panose="05000000000000000000" charset="0"/>
              <a:buChar char=""/>
            </a:pPr>
            <a:r>
              <a:rPr lang="zh-CN" altLang="en-US" sz="2400" b="0">
                <a:latin typeface="宋体" panose="02010600030101010101" pitchFamily="2" charset="-122"/>
                <a:ea typeface="宋体" panose="02010600030101010101" pitchFamily="2" charset="-122"/>
                <a:cs typeface="宋体" panose="02010600030101010101" pitchFamily="2" charset="-122"/>
              </a:rPr>
              <a:t>模拟场</a:t>
            </a:r>
            <a:endParaRPr lang="zh-CN" altLang="en-US" sz="2400" b="0">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1224915" y="1771015"/>
            <a:ext cx="10665460" cy="706755"/>
          </a:xfrm>
          <a:prstGeom prst="rect">
            <a:avLst/>
          </a:prstGeom>
          <a:noFill/>
          <a:ln w="9525">
            <a:noFill/>
          </a:ln>
        </p:spPr>
        <p:txBody>
          <a:bodyPr wrap="square">
            <a:spAutoFit/>
          </a:bodyPr>
          <a:p>
            <a:pPr indent="0" fontAlgn="auto">
              <a:lnSpc>
                <a:spcPct val="100000"/>
              </a:lnSpc>
              <a:buFont typeface="Wingdings" panose="05000000000000000000" charset="0"/>
              <a:buNone/>
            </a:pPr>
            <a:r>
              <a:rPr lang="zh-CN" altLang="en-US" sz="2000" b="0">
                <a:latin typeface="宋体" panose="02010600030101010101" pitchFamily="2" charset="-122"/>
                <a:ea typeface="宋体" panose="02010600030101010101" pitchFamily="2" charset="-122"/>
                <a:cs typeface="宋体" panose="02010600030101010101" pitchFamily="2" charset="-122"/>
              </a:rPr>
              <a:t>如下图（a）所示，若在A、B间的整个空间内填满均匀的不良导体，且A和B分别与电源的正、负极相连。间形成径向电流，建立一个恒定电流场   与原真空中静电场电场  强度是相同的。</a:t>
            </a:r>
            <a:endParaRPr lang="zh-CN" altLang="en-US" sz="2000" b="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3" name="Picture 27"/>
          <p:cNvGraphicFramePr>
            <a:graphicFrameLocks noChangeAspect="1"/>
          </p:cNvGraphicFramePr>
          <p:nvPr/>
        </p:nvGraphicFramePr>
        <p:xfrm>
          <a:off x="6960235" y="2059940"/>
          <a:ext cx="295910" cy="320040"/>
        </p:xfrm>
        <a:graphic>
          <a:graphicData uri="http://schemas.openxmlformats.org/presentationml/2006/ole">
            <mc:AlternateContent xmlns:mc="http://schemas.openxmlformats.org/markup-compatibility/2006">
              <mc:Choice xmlns:v="urn:schemas-microsoft-com:vml" Requires="v">
                <p:oleObj spid="_x0000_s27" name="" r:id="rId2" imgW="177165" imgH="190500" progId="Equation.3">
                  <p:embed/>
                </p:oleObj>
              </mc:Choice>
              <mc:Fallback>
                <p:oleObj name="" r:id="rId2" imgW="177165" imgH="190500" progId="Equation.3">
                  <p:embed/>
                  <p:pic>
                    <p:nvPicPr>
                      <p:cNvPr id="0" name="图片 26"/>
                      <p:cNvPicPr/>
                      <p:nvPr/>
                    </p:nvPicPr>
                    <p:blipFill>
                      <a:blip r:embed="rId3"/>
                      <a:stretch>
                        <a:fillRect/>
                      </a:stretch>
                    </p:blipFill>
                    <p:spPr>
                      <a:xfrm>
                        <a:off x="6960235" y="2059940"/>
                        <a:ext cx="295910" cy="320040"/>
                      </a:xfrm>
                      <a:prstGeom prst="rect">
                        <a:avLst/>
                      </a:prstGeom>
                      <a:solidFill>
                        <a:schemeClr val="bg1"/>
                      </a:solidFill>
                      <a:ln w="38100">
                        <a:noFill/>
                        <a:miter/>
                      </a:ln>
                    </p:spPr>
                  </p:pic>
                </p:oleObj>
              </mc:Fallback>
            </mc:AlternateContent>
          </a:graphicData>
        </a:graphic>
      </p:graphicFrame>
      <p:graphicFrame>
        <p:nvGraphicFramePr>
          <p:cNvPr id="6" name="Picture 28"/>
          <p:cNvGraphicFramePr>
            <a:graphicFrameLocks noChangeAspect="1"/>
          </p:cNvGraphicFramePr>
          <p:nvPr/>
        </p:nvGraphicFramePr>
        <p:xfrm>
          <a:off x="9814560" y="2060575"/>
          <a:ext cx="281940" cy="319405"/>
        </p:xfrm>
        <a:graphic>
          <a:graphicData uri="http://schemas.openxmlformats.org/presentationml/2006/ole">
            <mc:AlternateContent xmlns:mc="http://schemas.openxmlformats.org/markup-compatibility/2006">
              <mc:Choice xmlns:v="urn:schemas-microsoft-com:vml" Requires="v">
                <p:oleObj spid="_x0000_s28" name="" r:id="rId4" imgW="193675" imgH="219075" progId="Equation.3">
                  <p:embed/>
                </p:oleObj>
              </mc:Choice>
              <mc:Fallback>
                <p:oleObj name="" r:id="rId4" imgW="193675" imgH="219075" progId="Equation.3">
                  <p:embed/>
                  <p:pic>
                    <p:nvPicPr>
                      <p:cNvPr id="0" name="图片 27"/>
                      <p:cNvPicPr/>
                      <p:nvPr/>
                    </p:nvPicPr>
                    <p:blipFill>
                      <a:blip r:embed="rId5"/>
                      <a:stretch>
                        <a:fillRect/>
                      </a:stretch>
                    </p:blipFill>
                    <p:spPr>
                      <a:xfrm>
                        <a:off x="9814560" y="2060575"/>
                        <a:ext cx="281940" cy="319405"/>
                      </a:xfrm>
                      <a:prstGeom prst="rect">
                        <a:avLst/>
                      </a:prstGeom>
                      <a:solidFill>
                        <a:schemeClr val="bg1"/>
                      </a:solidFill>
                      <a:ln w="38100">
                        <a:noFill/>
                        <a:miter/>
                      </a:ln>
                    </p:spPr>
                  </p:pic>
                </p:oleObj>
              </mc:Fallback>
            </mc:AlternateContent>
          </a:graphicData>
        </a:graphic>
      </p:graphicFrame>
      <p:pic>
        <p:nvPicPr>
          <p:cNvPr id="7" name="Picture 109"/>
          <p:cNvPicPr>
            <a:picLocks noChangeAspect="1"/>
          </p:cNvPicPr>
          <p:nvPr/>
        </p:nvPicPr>
        <p:blipFill>
          <a:blip r:embed="rId6">
            <a:lum bright="10001"/>
          </a:blip>
          <a:stretch>
            <a:fillRect/>
          </a:stretch>
        </p:blipFill>
        <p:spPr>
          <a:xfrm>
            <a:off x="1316355" y="2614930"/>
            <a:ext cx="5643880" cy="3086100"/>
          </a:xfrm>
          <a:prstGeom prst="rect">
            <a:avLst/>
          </a:prstGeom>
          <a:noFill/>
          <a:ln w="9525">
            <a:noFill/>
          </a:ln>
        </p:spPr>
      </p:pic>
      <p:sp>
        <p:nvSpPr>
          <p:cNvPr id="29" name="文本框 28"/>
          <p:cNvSpPr txBox="1"/>
          <p:nvPr/>
        </p:nvSpPr>
        <p:spPr>
          <a:xfrm>
            <a:off x="8262620" y="2961005"/>
            <a:ext cx="3627755" cy="398780"/>
          </a:xfrm>
          <a:prstGeom prst="rect">
            <a:avLst/>
          </a:prstGeom>
          <a:noFill/>
          <a:ln w="9525">
            <a:noFill/>
          </a:ln>
        </p:spPr>
        <p:txBody>
          <a:bodyPr wrap="square">
            <a:spAutoFit/>
          </a:bodyPr>
          <a:p>
            <a:pPr indent="0" fontAlgn="auto">
              <a:lnSpc>
                <a:spcPct val="100000"/>
              </a:lnSpc>
              <a:buFont typeface="Wingdings" panose="05000000000000000000" charset="0"/>
              <a:buNone/>
            </a:pPr>
            <a:r>
              <a:rPr lang="zh-CN" altLang="en-US" sz="2000" b="0">
                <a:latin typeface="宋体" panose="02010600030101010101" pitchFamily="2" charset="-122"/>
                <a:ea typeface="宋体" panose="02010600030101010101" pitchFamily="2" charset="-122"/>
                <a:cs typeface="宋体" panose="02010600030101010101" pitchFamily="2" charset="-122"/>
              </a:rPr>
              <a:t>距中心处的电势为</a:t>
            </a:r>
            <a:r>
              <a:rPr lang="en-US" altLang="zh-CN" sz="2000" b="0">
                <a:latin typeface="宋体" panose="02010600030101010101" pitchFamily="2" charset="-122"/>
                <a:ea typeface="宋体" panose="02010600030101010101" pitchFamily="2" charset="-122"/>
                <a:cs typeface="宋体" panose="02010600030101010101" pitchFamily="2" charset="-122"/>
              </a:rPr>
              <a:t>:</a:t>
            </a:r>
            <a:endParaRPr lang="en-US" altLang="zh-CN" sz="2000" b="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8" name="Picture 100"/>
          <p:cNvGraphicFramePr>
            <a:graphicFrameLocks noChangeAspect="1"/>
          </p:cNvGraphicFramePr>
          <p:nvPr/>
        </p:nvGraphicFramePr>
        <p:xfrm>
          <a:off x="8262620" y="3533775"/>
          <a:ext cx="2689860" cy="1247775"/>
        </p:xfrm>
        <a:graphic>
          <a:graphicData uri="http://schemas.openxmlformats.org/presentationml/2006/ole">
            <mc:AlternateContent xmlns:mc="http://schemas.openxmlformats.org/markup-compatibility/2006">
              <mc:Choice xmlns:v="urn:schemas-microsoft-com:vml" Requires="v">
                <p:oleObj spid="_x0000_s30" name="" r:id="rId7" imgW="1417955" imgH="829945" progId="Equation.3">
                  <p:embed/>
                </p:oleObj>
              </mc:Choice>
              <mc:Fallback>
                <p:oleObj name="" r:id="rId7" imgW="1417955" imgH="829945" progId="Equation.3">
                  <p:embed/>
                  <p:pic>
                    <p:nvPicPr>
                      <p:cNvPr id="0" name="图片 29"/>
                      <p:cNvPicPr/>
                      <p:nvPr/>
                    </p:nvPicPr>
                    <p:blipFill>
                      <a:blip r:embed="rId8"/>
                      <a:stretch>
                        <a:fillRect/>
                      </a:stretch>
                    </p:blipFill>
                    <p:spPr>
                      <a:xfrm>
                        <a:off x="8262620" y="3533775"/>
                        <a:ext cx="2689860" cy="1247775"/>
                      </a:xfrm>
                      <a:prstGeom prst="rect">
                        <a:avLst/>
                      </a:prstGeom>
                      <a:solidFill>
                        <a:schemeClr val="bg1"/>
                      </a:solidFill>
                      <a:ln w="38100">
                        <a:noFill/>
                        <a:miter/>
                      </a:ln>
                    </p:spPr>
                  </p:pic>
                </p:oleObj>
              </mc:Fallback>
            </mc:AlternateContent>
          </a:graphicData>
        </a:graphic>
      </p:graphicFrame>
      <p:sp>
        <p:nvSpPr>
          <p:cNvPr id="31" name="文本框 30"/>
          <p:cNvSpPr txBox="1"/>
          <p:nvPr/>
        </p:nvSpPr>
        <p:spPr>
          <a:xfrm>
            <a:off x="1271270" y="5838190"/>
            <a:ext cx="10573385" cy="1014730"/>
          </a:xfrm>
          <a:prstGeom prst="rect">
            <a:avLst/>
          </a:prstGeom>
          <a:noFill/>
          <a:ln w="9525">
            <a:noFill/>
          </a:ln>
        </p:spPr>
        <p:txBody>
          <a:bodyPr wrap="square">
            <a:spAutoFit/>
          </a:bodyPr>
          <a:p>
            <a:pPr indent="0" fontAlgn="auto">
              <a:lnSpc>
                <a:spcPct val="100000"/>
              </a:lnSpc>
              <a:buFont typeface="Wingdings" panose="05000000000000000000" charset="0"/>
              <a:buNone/>
            </a:pPr>
            <a:r>
              <a:rPr sz="2000" b="0">
                <a:latin typeface="宋体" panose="02010600030101010101" pitchFamily="2" charset="-122"/>
                <a:ea typeface="宋体" panose="02010600030101010101" pitchFamily="2" charset="-122"/>
                <a:cs typeface="宋体" panose="02010600030101010101" pitchFamily="2" charset="-122"/>
              </a:rPr>
              <a:t>实际模拟时，由于电极周围的电场是空间分布的，等势面是一簇互不相较的曲面，但无限长均匀电极电场的电场线总是垂直于柱的平面内，在此仅研究横向剖面上电场，如上图（b）所示。</a:t>
            </a:r>
            <a:endParaRPr sz="2000" b="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nvSpPr>
        <p:spPr>
          <a:xfrm>
            <a:off x="503555" y="669290"/>
            <a:ext cx="2327910" cy="521970"/>
          </a:xfrm>
          <a:prstGeom prst="rect">
            <a:avLst/>
          </a:prstGeom>
          <a:noFill/>
        </p:spPr>
        <p:txBody>
          <a:bodyPr wrap="none" rtlCol="0" anchor="t">
            <a:spAutoFit/>
          </a:bodyPr>
          <a:p>
            <a:r>
              <a:rPr lang="zh-CN" altLang="en-US" sz="2800" b="1">
                <a:latin typeface="宋体" panose="02010600030101010101" pitchFamily="2" charset="-122"/>
                <a:ea typeface="宋体" panose="02010600030101010101" pitchFamily="2" charset="-122"/>
                <a:cs typeface="宋体" panose="02010600030101010101" pitchFamily="2" charset="-122"/>
                <a:sym typeface="+mn-ea"/>
              </a:rPr>
              <a:t>【实验原理】</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文本框 4"/>
          <p:cNvSpPr txBox="1"/>
          <p:nvPr/>
        </p:nvSpPr>
        <p:spPr>
          <a:xfrm>
            <a:off x="809625" y="1310640"/>
            <a:ext cx="3627755" cy="460375"/>
          </a:xfrm>
          <a:prstGeom prst="rect">
            <a:avLst/>
          </a:prstGeom>
          <a:noFill/>
          <a:ln w="9525">
            <a:noFill/>
          </a:ln>
        </p:spPr>
        <p:txBody>
          <a:bodyPr wrap="square">
            <a:spAutoFit/>
          </a:bodyPr>
          <a:p>
            <a:pPr marL="342900" indent="-342900" fontAlgn="auto">
              <a:lnSpc>
                <a:spcPct val="100000"/>
              </a:lnSpc>
              <a:buFont typeface="Wingdings" panose="05000000000000000000" charset="0"/>
              <a:buChar char=""/>
            </a:pPr>
            <a:r>
              <a:rPr lang="zh-CN" altLang="en-US" sz="2400" b="0">
                <a:latin typeface="宋体" panose="02010600030101010101" pitchFamily="2" charset="-122"/>
                <a:ea typeface="宋体" panose="02010600030101010101" pitchFamily="2" charset="-122"/>
                <a:cs typeface="宋体" panose="02010600030101010101" pitchFamily="2" charset="-122"/>
              </a:rPr>
              <a:t>静电场的测绘方法</a:t>
            </a:r>
            <a:endParaRPr lang="zh-CN" altLang="en-US" sz="2400" b="0">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1179195" y="1771015"/>
            <a:ext cx="10665460" cy="706755"/>
          </a:xfrm>
          <a:prstGeom prst="rect">
            <a:avLst/>
          </a:prstGeom>
          <a:noFill/>
          <a:ln w="9525">
            <a:noFill/>
          </a:ln>
        </p:spPr>
        <p:txBody>
          <a:bodyPr wrap="square">
            <a:spAutoFit/>
          </a:bodyPr>
          <a:p>
            <a:pPr indent="0" fontAlgn="auto">
              <a:lnSpc>
                <a:spcPct val="100000"/>
              </a:lnSpc>
              <a:buFont typeface="Wingdings" panose="05000000000000000000" charset="0"/>
              <a:buNone/>
            </a:pPr>
            <a:r>
              <a:rPr lang="zh-CN" altLang="en-US" sz="2000" b="0">
                <a:latin typeface="宋体" panose="02010600030101010101" pitchFamily="2" charset="-122"/>
                <a:ea typeface="宋体" panose="02010600030101010101" pitchFamily="2" charset="-122"/>
                <a:cs typeface="宋体" panose="02010600030101010101" pitchFamily="2" charset="-122"/>
              </a:rPr>
              <a:t>考虑到是</a:t>
            </a:r>
            <a:r>
              <a:rPr lang="en-US" altLang="zh-CN" sz="2000" b="1" i="1">
                <a:latin typeface="宋体" panose="02010600030101010101" pitchFamily="2" charset="-122"/>
                <a:ea typeface="宋体" panose="02010600030101010101" pitchFamily="2" charset="-122"/>
                <a:cs typeface="宋体" panose="02010600030101010101" pitchFamily="2" charset="-122"/>
              </a:rPr>
              <a:t>E </a:t>
            </a:r>
            <a:r>
              <a:rPr lang="zh-CN" altLang="en-US" sz="2000" b="0">
                <a:latin typeface="宋体" panose="02010600030101010101" pitchFamily="2" charset="-122"/>
                <a:ea typeface="宋体" panose="02010600030101010101" pitchFamily="2" charset="-122"/>
                <a:cs typeface="宋体" panose="02010600030101010101" pitchFamily="2" charset="-122"/>
              </a:rPr>
              <a:t>矢量，而电位U是标量，所以描绘电位比测绘电场强度容易，所以可先测绘等位线，然后根据电场线与等位线正交的原理，画出电场线。</a:t>
            </a:r>
            <a:endParaRPr lang="zh-CN" altLang="en-US" sz="2000" b="0">
              <a:latin typeface="宋体" panose="02010600030101010101" pitchFamily="2" charset="-122"/>
              <a:ea typeface="宋体" panose="02010600030101010101" pitchFamily="2" charset="-122"/>
              <a:cs typeface="宋体" panose="02010600030101010101" pitchFamily="2" charset="-122"/>
            </a:endParaRPr>
          </a:p>
        </p:txBody>
      </p:sp>
      <p:sp>
        <p:nvSpPr>
          <p:cNvPr id="31" name="文本框 30"/>
          <p:cNvSpPr txBox="1"/>
          <p:nvPr/>
        </p:nvSpPr>
        <p:spPr>
          <a:xfrm>
            <a:off x="1284605" y="2613660"/>
            <a:ext cx="5030470" cy="1322070"/>
          </a:xfrm>
          <a:prstGeom prst="rect">
            <a:avLst/>
          </a:prstGeom>
          <a:solidFill>
            <a:schemeClr val="bg1"/>
          </a:solidFill>
          <a:ln w="9525">
            <a:noFill/>
          </a:ln>
        </p:spPr>
        <p:txBody>
          <a:bodyPr wrap="square">
            <a:spAutoFit/>
          </a:bodyPr>
          <a:p>
            <a:pPr indent="0" fontAlgn="auto">
              <a:lnSpc>
                <a:spcPct val="100000"/>
              </a:lnSpc>
              <a:buFont typeface="Wingdings" panose="05000000000000000000" charset="0"/>
              <a:buNone/>
            </a:pPr>
            <a:r>
              <a:rPr sz="2000" b="0">
                <a:latin typeface="宋体" panose="02010600030101010101" pitchFamily="2" charset="-122"/>
                <a:ea typeface="宋体" panose="02010600030101010101" pitchFamily="2" charset="-122"/>
                <a:cs typeface="宋体" panose="02010600030101010101" pitchFamily="2" charset="-122"/>
              </a:rPr>
              <a:t>1</a:t>
            </a:r>
            <a:r>
              <a:rPr lang="en-US" sz="2000" b="0">
                <a:latin typeface="宋体" panose="02010600030101010101" pitchFamily="2" charset="-122"/>
                <a:ea typeface="宋体" panose="02010600030101010101" pitchFamily="2" charset="-122"/>
                <a:cs typeface="宋体" panose="02010600030101010101" pitchFamily="2" charset="-122"/>
              </a:rPr>
              <a:t>\</a:t>
            </a:r>
            <a:r>
              <a:rPr sz="2000" b="0">
                <a:latin typeface="宋体" panose="02010600030101010101" pitchFamily="2" charset="-122"/>
                <a:ea typeface="宋体" panose="02010600030101010101" pitchFamily="2" charset="-122"/>
                <a:cs typeface="宋体" panose="02010600030101010101" pitchFamily="2" charset="-122"/>
              </a:rPr>
              <a:t>测定等势线</a:t>
            </a:r>
            <a:endParaRPr sz="2000" b="0">
              <a:latin typeface="宋体" panose="02010600030101010101" pitchFamily="2" charset="-122"/>
              <a:ea typeface="宋体" panose="02010600030101010101" pitchFamily="2" charset="-122"/>
              <a:cs typeface="宋体" panose="02010600030101010101" pitchFamily="2" charset="-122"/>
            </a:endParaRPr>
          </a:p>
          <a:p>
            <a:pPr indent="0" fontAlgn="auto">
              <a:lnSpc>
                <a:spcPct val="100000"/>
              </a:lnSpc>
              <a:buFont typeface="Wingdings" panose="05000000000000000000" charset="0"/>
              <a:buNone/>
            </a:pPr>
            <a:r>
              <a:rPr sz="2000" b="0">
                <a:latin typeface="宋体" panose="02010600030101010101" pitchFamily="2" charset="-122"/>
                <a:ea typeface="宋体" panose="02010600030101010101" pitchFamily="2" charset="-122"/>
                <a:cs typeface="宋体" panose="02010600030101010101" pitchFamily="2" charset="-122"/>
              </a:rPr>
              <a:t>可直接用电压表找等势点。测量方法如图(a)所示，只要在导电介质上表笔依次找到电压表相同的各点，连接起来即为等势线。</a:t>
            </a:r>
            <a:endParaRPr sz="2000" b="0">
              <a:latin typeface="宋体" panose="02010600030101010101" pitchFamily="2" charset="-122"/>
              <a:ea typeface="宋体" panose="02010600030101010101" pitchFamily="2" charset="-122"/>
              <a:cs typeface="宋体" panose="02010600030101010101" pitchFamily="2" charset="-122"/>
            </a:endParaRPr>
          </a:p>
        </p:txBody>
      </p:sp>
      <p:pic>
        <p:nvPicPr>
          <p:cNvPr id="3" name="Picture 101" descr="图形1"/>
          <p:cNvPicPr>
            <a:picLocks noChangeAspect="1"/>
          </p:cNvPicPr>
          <p:nvPr/>
        </p:nvPicPr>
        <p:blipFill>
          <a:blip r:embed="rId2"/>
          <a:stretch>
            <a:fillRect/>
          </a:stretch>
        </p:blipFill>
        <p:spPr>
          <a:xfrm>
            <a:off x="1284605" y="3935730"/>
            <a:ext cx="2666365" cy="2404745"/>
          </a:xfrm>
          <a:prstGeom prst="rect">
            <a:avLst/>
          </a:prstGeom>
          <a:noFill/>
          <a:ln w="9525">
            <a:noFill/>
          </a:ln>
        </p:spPr>
      </p:pic>
      <p:pic>
        <p:nvPicPr>
          <p:cNvPr id="1073744018" name="Picture 562"/>
          <p:cNvPicPr>
            <a:picLocks noChangeAspect="1"/>
          </p:cNvPicPr>
          <p:nvPr/>
        </p:nvPicPr>
        <p:blipFill>
          <a:blip r:embed="rId3"/>
          <a:stretch>
            <a:fillRect/>
          </a:stretch>
        </p:blipFill>
        <p:spPr>
          <a:xfrm>
            <a:off x="4047490" y="3935730"/>
            <a:ext cx="2267585" cy="2435225"/>
          </a:xfrm>
          <a:prstGeom prst="rect">
            <a:avLst/>
          </a:prstGeom>
          <a:noFill/>
          <a:ln w="9525">
            <a:noFill/>
          </a:ln>
        </p:spPr>
      </p:pic>
      <p:sp>
        <p:nvSpPr>
          <p:cNvPr id="9" name="文本框 8"/>
          <p:cNvSpPr txBox="1"/>
          <p:nvPr/>
        </p:nvSpPr>
        <p:spPr>
          <a:xfrm>
            <a:off x="6786880" y="2613660"/>
            <a:ext cx="5057775" cy="3784600"/>
          </a:xfrm>
          <a:prstGeom prst="rect">
            <a:avLst/>
          </a:prstGeom>
          <a:solidFill>
            <a:schemeClr val="bg1"/>
          </a:solidFill>
          <a:ln w="9525">
            <a:noFill/>
          </a:ln>
        </p:spPr>
        <p:txBody>
          <a:bodyPr wrap="square">
            <a:spAutoFit/>
          </a:bodyPr>
          <a:p>
            <a:pPr indent="0" fontAlgn="auto">
              <a:lnSpc>
                <a:spcPct val="100000"/>
              </a:lnSpc>
              <a:buFont typeface="Wingdings" panose="05000000000000000000" charset="0"/>
              <a:buNone/>
            </a:pPr>
            <a:r>
              <a:rPr sz="2000" b="0">
                <a:latin typeface="宋体" panose="02010600030101010101" pitchFamily="2" charset="-122"/>
                <a:ea typeface="宋体" panose="02010600030101010101" pitchFamily="2" charset="-122"/>
                <a:cs typeface="宋体" panose="02010600030101010101" pitchFamily="2" charset="-122"/>
              </a:rPr>
              <a:t>2</a:t>
            </a:r>
            <a:r>
              <a:rPr lang="en-US" sz="2000" b="0">
                <a:latin typeface="宋体" panose="02010600030101010101" pitchFamily="2" charset="-122"/>
                <a:ea typeface="宋体" panose="02010600030101010101" pitchFamily="2" charset="-122"/>
                <a:cs typeface="宋体" panose="02010600030101010101" pitchFamily="2" charset="-122"/>
              </a:rPr>
              <a:t>\</a:t>
            </a:r>
            <a:r>
              <a:rPr sz="2000" b="0">
                <a:latin typeface="宋体" panose="02010600030101010101" pitchFamily="2" charset="-122"/>
                <a:ea typeface="宋体" panose="02010600030101010101" pitchFamily="2" charset="-122"/>
                <a:cs typeface="宋体" panose="02010600030101010101" pitchFamily="2" charset="-122"/>
              </a:rPr>
              <a:t>描绘电场线</a:t>
            </a:r>
            <a:endParaRPr sz="2000" b="0">
              <a:latin typeface="宋体" panose="02010600030101010101" pitchFamily="2" charset="-122"/>
              <a:ea typeface="宋体" panose="02010600030101010101" pitchFamily="2" charset="-122"/>
              <a:cs typeface="宋体" panose="02010600030101010101" pitchFamily="2" charset="-122"/>
            </a:endParaRPr>
          </a:p>
          <a:p>
            <a:pPr indent="0" fontAlgn="auto">
              <a:lnSpc>
                <a:spcPct val="100000"/>
              </a:lnSpc>
              <a:buFont typeface="Wingdings" panose="05000000000000000000" charset="0"/>
              <a:buNone/>
            </a:pPr>
            <a:r>
              <a:rPr sz="2000" b="0">
                <a:latin typeface="宋体" panose="02010600030101010101" pitchFamily="2" charset="-122"/>
                <a:ea typeface="宋体" panose="02010600030101010101" pitchFamily="2" charset="-122"/>
                <a:cs typeface="宋体" panose="02010600030101010101" pitchFamily="2" charset="-122"/>
              </a:rPr>
              <a:t>  根据电磁学理论，描述电场分布的电场线  与等势线处处垂直，电场线的疏密和方向分别表示电场强度的大小和方向。实验时先测绘出电场分布的等势线，再由等势线的分布画出电场线。描绘电场线时应注意：</a:t>
            </a:r>
            <a:endParaRPr sz="2000" b="0">
              <a:latin typeface="宋体" panose="02010600030101010101" pitchFamily="2" charset="-122"/>
              <a:ea typeface="宋体" panose="02010600030101010101" pitchFamily="2" charset="-122"/>
              <a:cs typeface="宋体" panose="02010600030101010101" pitchFamily="2" charset="-122"/>
            </a:endParaRPr>
          </a:p>
          <a:p>
            <a:pPr indent="0" fontAlgn="auto">
              <a:lnSpc>
                <a:spcPct val="100000"/>
              </a:lnSpc>
              <a:buFont typeface="Wingdings" panose="05000000000000000000" charset="0"/>
              <a:buNone/>
            </a:pPr>
            <a:r>
              <a:rPr sz="2000" b="0">
                <a:latin typeface="宋体" panose="02010600030101010101" pitchFamily="2" charset="-122"/>
                <a:ea typeface="宋体" panose="02010600030101010101" pitchFamily="2" charset="-122"/>
                <a:cs typeface="宋体" panose="02010600030101010101" pitchFamily="2" charset="-122"/>
              </a:rPr>
              <a:t>  1）电场线从正电极出发，走向处处与等势线垂直，终止于负电极，导体电极中无电场线；</a:t>
            </a:r>
            <a:endParaRPr sz="2000" b="0">
              <a:latin typeface="宋体" panose="02010600030101010101" pitchFamily="2" charset="-122"/>
              <a:ea typeface="宋体" panose="02010600030101010101" pitchFamily="2" charset="-122"/>
              <a:cs typeface="宋体" panose="02010600030101010101" pitchFamily="2" charset="-122"/>
            </a:endParaRPr>
          </a:p>
          <a:p>
            <a:pPr indent="0" fontAlgn="auto">
              <a:lnSpc>
                <a:spcPct val="100000"/>
              </a:lnSpc>
              <a:buFont typeface="Wingdings" panose="05000000000000000000" charset="0"/>
              <a:buNone/>
            </a:pPr>
            <a:r>
              <a:rPr sz="2000" b="0">
                <a:latin typeface="宋体" panose="02010600030101010101" pitchFamily="2" charset="-122"/>
                <a:ea typeface="宋体" panose="02010600030101010101" pitchFamily="2" charset="-122"/>
                <a:cs typeface="宋体" panose="02010600030101010101" pitchFamily="2" charset="-122"/>
              </a:rPr>
              <a:t>  2）电场方向是由高电势指向低电势，电场线的疏密要反映电场强度的大小。图b为模拟同轴圆柱形电容器中电场线与电动势线.</a:t>
            </a:r>
            <a:endParaRPr sz="2000" b="0">
              <a:latin typeface="宋体" panose="02010600030101010101" pitchFamily="2" charset="-122"/>
              <a:ea typeface="宋体" panose="02010600030101010101" pitchFamily="2" charset="-122"/>
              <a:cs typeface="宋体" panose="02010600030101010101" pitchFamily="2" charset="-122"/>
            </a:endParaRPr>
          </a:p>
        </p:txBody>
      </p:sp>
      <p:sp>
        <p:nvSpPr>
          <p:cNvPr id="102" name="文本框 101"/>
          <p:cNvSpPr txBox="1"/>
          <p:nvPr/>
        </p:nvSpPr>
        <p:spPr>
          <a:xfrm>
            <a:off x="5630545" y="5972175"/>
            <a:ext cx="684530" cy="368300"/>
          </a:xfrm>
          <a:prstGeom prst="rect">
            <a:avLst/>
          </a:prstGeom>
          <a:noFill/>
          <a:ln w="9525">
            <a:noFill/>
          </a:ln>
        </p:spPr>
        <p:txBody>
          <a:bodyPr wrap="square">
            <a:spAutoFit/>
          </a:bodyPr>
          <a:p>
            <a:pPr indent="0"/>
            <a:r>
              <a:rPr lang="en-US" altLang="zh-CN" b="0">
                <a:latin typeface="宋体" panose="02010600030101010101" pitchFamily="2" charset="-122"/>
                <a:ea typeface="宋体" panose="02010600030101010101" pitchFamily="2" charset="-122"/>
                <a:cs typeface="宋体" panose="02010600030101010101" pitchFamily="2" charset="-122"/>
              </a:rPr>
              <a:t> (b) </a:t>
            </a:r>
            <a:endParaRPr lang="en-US" altLang="zh-CN" b="0">
              <a:latin typeface="宋体" panose="02010600030101010101" pitchFamily="2" charset="-122"/>
              <a:ea typeface="宋体" panose="02010600030101010101" pitchFamily="2" charset="-122"/>
              <a:cs typeface="宋体" panose="02010600030101010101" pitchFamily="2" charset="-122"/>
            </a:endParaRPr>
          </a:p>
        </p:txBody>
      </p:sp>
      <p:sp>
        <p:nvSpPr>
          <p:cNvPr id="10" name="文本框 9"/>
          <p:cNvSpPr txBox="1"/>
          <p:nvPr/>
        </p:nvSpPr>
        <p:spPr>
          <a:xfrm>
            <a:off x="3266440" y="5972175"/>
            <a:ext cx="684530" cy="368300"/>
          </a:xfrm>
          <a:prstGeom prst="rect">
            <a:avLst/>
          </a:prstGeom>
          <a:noFill/>
          <a:ln w="9525">
            <a:noFill/>
          </a:ln>
        </p:spPr>
        <p:txBody>
          <a:bodyPr wrap="square">
            <a:spAutoFit/>
          </a:bodyPr>
          <a:p>
            <a:pPr indent="0"/>
            <a:r>
              <a:rPr lang="en-US" altLang="zh-CN" b="0">
                <a:latin typeface="宋体" panose="02010600030101010101" pitchFamily="2" charset="-122"/>
                <a:ea typeface="宋体" panose="02010600030101010101" pitchFamily="2" charset="-122"/>
                <a:cs typeface="宋体" panose="02010600030101010101" pitchFamily="2" charset="-122"/>
              </a:rPr>
              <a:t> (a) </a:t>
            </a:r>
            <a:endParaRPr lang="en-US" altLang="zh-CN" b="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2959</Words>
  <Application>WPS 演示</Application>
  <PresentationFormat>宽屏</PresentationFormat>
  <Paragraphs>145</Paragraphs>
  <Slides>14</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17</vt:i4>
      </vt:variant>
      <vt:variant>
        <vt:lpstr>幻灯片标题</vt:lpstr>
      </vt:variant>
      <vt:variant>
        <vt:i4>14</vt:i4>
      </vt:variant>
    </vt:vector>
  </HeadingPairs>
  <TitlesOfParts>
    <vt:vector size="42" baseType="lpstr">
      <vt:lpstr>Arial</vt:lpstr>
      <vt:lpstr>宋体</vt:lpstr>
      <vt:lpstr>Wingdings</vt:lpstr>
      <vt:lpstr>ITC Avant Garde Std Bk</vt:lpstr>
      <vt:lpstr>Wingdings</vt:lpstr>
      <vt:lpstr>Calibri Light</vt:lpstr>
      <vt:lpstr>Segoe Print</vt:lpstr>
      <vt:lpstr>微软雅黑</vt:lpstr>
      <vt:lpstr>Arial Unicode MS</vt:lpstr>
      <vt:lpstr>Calibri</vt:lpstr>
      <vt:lpstr>Office 主题</vt:lpstr>
      <vt:lpstr>Equation.3</vt:lpstr>
      <vt:lpstr>Equation.3</vt:lpstr>
      <vt:lpstr>Equation.3</vt:lpstr>
      <vt:lpstr>Equation.KSEE3</vt:lpstr>
      <vt:lpstr>Equation.KSEE3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静电场的描绘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hp</dc:creator>
  <cp:lastModifiedBy>hp</cp:lastModifiedBy>
  <cp:revision>25</cp:revision>
  <dcterms:created xsi:type="dcterms:W3CDTF">2017-09-23T15:27:00Z</dcterms:created>
  <dcterms:modified xsi:type="dcterms:W3CDTF">2017-09-24T18:23:38Z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