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1" r:id="rId2"/>
    <p:sldId id="270" r:id="rId3"/>
    <p:sldId id="273" r:id="rId4"/>
    <p:sldId id="272" r:id="rId5"/>
    <p:sldId id="287" r:id="rId6"/>
    <p:sldId id="256" r:id="rId7"/>
    <p:sldId id="259" r:id="rId8"/>
    <p:sldId id="294" r:id="rId9"/>
    <p:sldId id="258" r:id="rId10"/>
    <p:sldId id="261" r:id="rId11"/>
    <p:sldId id="284" r:id="rId12"/>
    <p:sldId id="285" r:id="rId13"/>
    <p:sldId id="274" r:id="rId14"/>
    <p:sldId id="275" r:id="rId15"/>
    <p:sldId id="260" r:id="rId16"/>
    <p:sldId id="263" r:id="rId17"/>
    <p:sldId id="262" r:id="rId18"/>
    <p:sldId id="264" r:id="rId19"/>
    <p:sldId id="286" r:id="rId20"/>
    <p:sldId id="276" r:id="rId21"/>
    <p:sldId id="265" r:id="rId22"/>
    <p:sldId id="279" r:id="rId23"/>
    <p:sldId id="278" r:id="rId24"/>
    <p:sldId id="266" r:id="rId25"/>
    <p:sldId id="280" r:id="rId26"/>
    <p:sldId id="267" r:id="rId27"/>
    <p:sldId id="277" r:id="rId28"/>
    <p:sldId id="268" r:id="rId29"/>
    <p:sldId id="269" r:id="rId30"/>
    <p:sldId id="281" r:id="rId31"/>
    <p:sldId id="282" r:id="rId32"/>
    <p:sldId id="283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FAE3-3CEA-4128-9CE2-65EF5CF0078C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105E-F9D2-488B-9ACF-6FE04FAC6D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D0EE-16CB-4027-BE59-5CA1CE7DFD95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2B61-9511-4A84-A42A-03FF553DFE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8E94F-EDCD-4492-9978-F3D0687FB435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C498-B2CB-4BF1-A371-8494700805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066800" y="838200"/>
            <a:ext cx="7772400" cy="53784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3ECD7-1E72-42E1-BE38-24E405DF336E}" type="slidenum">
              <a:rPr lang="en-US" altLang="zh-CN"/>
              <a:pPr>
                <a:defRPr/>
              </a:pPr>
              <a:t>‹#›</a:t>
            </a:fld>
            <a:endParaRPr lang="en-US" altLang="zh-CN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BEFD4-93AB-4684-A461-A74984D470B2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9EE3-88E6-4169-AF31-65FE9DB993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8DAE9-2FB5-4491-9DD6-63B122129C06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63F9-0516-4E9E-942B-48CF0DD13B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DE6B-C852-40BA-B1AC-18C2F18B62F8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E183-B01C-4EBD-BF96-FAB6D9CC59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9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01C4-2341-4659-A46C-B3216850E3C3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EDB63-CC0D-4E2D-BCFA-37E467569D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5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15C0-A2FE-4451-A804-1E6B858F1AC9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06BA-B9F3-4B2A-A2E6-1F3E0379E3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7378-71A5-4DC9-8555-6186C522A82B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E2D2-468B-4EDA-958E-8D65DA1601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DBDA-EE23-4DE6-A577-405F652446EF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8C34-FF45-455D-BF32-0D343AD1A8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8687-45F7-4B66-9B4C-59E9C7B29D32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4417-8959-44EE-94A4-15E8F1A25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080660-E552-49A5-8A68-5C1663E3D29F}" type="datetimeFigureOut">
              <a:rPr lang="zh-CN" altLang="en-US"/>
              <a:pPr>
                <a:defRPr/>
              </a:pPr>
              <a:t>2017-9-22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5B2F91-094C-4457-A558-923C8315C8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7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微软雅黑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/>
          <a:cs typeface="微软雅黑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/>
          <a:cs typeface="微软雅黑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/>
          <a:cs typeface="微软雅黑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/>
          <a:cs typeface="微软雅黑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33600"/>
            <a:ext cx="8229600" cy="1358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300" b="1" dirty="0" smtClean="0">
                <a:solidFill>
                  <a:schemeClr val="accent6">
                    <a:lumMod val="75000"/>
                  </a:schemeClr>
                </a:solidFill>
                <a:ea typeface="楷体_GB2312"/>
                <a:cs typeface="+mj-cs"/>
              </a:rPr>
              <a:t>固体密度的测量</a:t>
            </a:r>
            <a:r>
              <a:rPr lang="zh-CN" altLang="en-US" dirty="0" smtClean="0">
                <a:solidFill>
                  <a:srgbClr val="663300"/>
                </a:solidFill>
                <a:ea typeface="华文行楷" pitchFamily="2" charset="-122"/>
                <a:cs typeface="+mj-cs"/>
              </a:rPr>
              <a:t/>
            </a:r>
            <a:br>
              <a:rPr lang="zh-CN" altLang="en-US" dirty="0" smtClean="0">
                <a:solidFill>
                  <a:srgbClr val="663300"/>
                </a:solidFill>
                <a:ea typeface="华文行楷" pitchFamily="2" charset="-122"/>
                <a:cs typeface="+mj-cs"/>
              </a:rPr>
            </a:br>
            <a:endParaRPr lang="zh-CN" altLang="en-US" dirty="0">
              <a:cs typeface="+mj-cs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859338" y="472440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0099"/>
                </a:solidFill>
                <a:latin typeface="Franklin Gothic Book"/>
                <a:ea typeface="楷体_GB2312" pitchFamily="49" charset="-122"/>
              </a:rPr>
              <a:t>刘宇波  实验师</a:t>
            </a:r>
            <a:endParaRPr lang="en-US" altLang="zh-CN" sz="2800" b="1">
              <a:solidFill>
                <a:srgbClr val="000099"/>
              </a:solidFill>
              <a:latin typeface="Franklin Gothic Book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12875"/>
            <a:ext cx="7127875" cy="2068513"/>
          </a:xfrm>
        </p:spPr>
      </p:pic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1476375" y="4724400"/>
            <a:ext cx="5832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Franklin Gothic Book"/>
                <a:ea typeface="黑体" pitchFamily="2" charset="-122"/>
              </a:rPr>
              <a:t>图</a:t>
            </a:r>
            <a:r>
              <a:rPr lang="en-US" altLang="zh-CN" sz="2400">
                <a:latin typeface="Franklin Gothic Book"/>
                <a:ea typeface="黑体" pitchFamily="2" charset="-122"/>
              </a:rPr>
              <a:t>1-4  </a:t>
            </a:r>
            <a:r>
              <a:rPr lang="zh-CN" altLang="en-US" sz="2400">
                <a:latin typeface="Franklin Gothic Book"/>
                <a:ea typeface="黑体" pitchFamily="2" charset="-122"/>
              </a:rPr>
              <a:t>的读数</a:t>
            </a:r>
            <a:endParaRPr lang="en-US" altLang="zh-CN" sz="2400">
              <a:latin typeface="Franklin Gothic Book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itchFamily="18" charset="0"/>
                <a:ea typeface="黑体" pitchFamily="2" charset="-122"/>
              </a:rPr>
              <a:t>Y=100mm+</a:t>
            </a:r>
            <a:r>
              <a:rPr lang="zh-CN" altLang="en-US" sz="2400" b="1">
                <a:latin typeface="Times New Roman" pitchFamily="18" charset="0"/>
                <a:ea typeface="黑体" pitchFamily="2" charset="-122"/>
              </a:rPr>
              <a:t>（</a:t>
            </a:r>
            <a:r>
              <a:rPr lang="en-US" altLang="zh-CN" sz="2400" b="1">
                <a:latin typeface="Times New Roman" pitchFamily="18" charset="0"/>
                <a:ea typeface="黑体" pitchFamily="2" charset="-122"/>
              </a:rPr>
              <a:t>37 × 0.02</a:t>
            </a:r>
            <a:r>
              <a:rPr lang="zh-CN" altLang="en-US" sz="2400" b="1">
                <a:latin typeface="Times New Roman" pitchFamily="18" charset="0"/>
                <a:ea typeface="黑体" pitchFamily="2" charset="-122"/>
              </a:rPr>
              <a:t>）</a:t>
            </a:r>
            <a:r>
              <a:rPr lang="en-US" altLang="zh-CN" sz="2400" b="1">
                <a:latin typeface="Times New Roman" pitchFamily="18" charset="0"/>
                <a:ea typeface="黑体" pitchFamily="2" charset="-122"/>
              </a:rPr>
              <a:t>mm=100.74mm</a:t>
            </a:r>
          </a:p>
        </p:txBody>
      </p:sp>
      <p:sp>
        <p:nvSpPr>
          <p:cNvPr id="25603" name="矩形 5"/>
          <p:cNvSpPr>
            <a:spLocks noChangeArrowheads="1"/>
          </p:cNvSpPr>
          <p:nvPr/>
        </p:nvSpPr>
        <p:spPr bwMode="auto">
          <a:xfrm>
            <a:off x="3995738" y="3789363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Franklin Gothic Book"/>
                <a:ea typeface="黑体" pitchFamily="2" charset="-122"/>
              </a:rPr>
              <a:t>图  </a:t>
            </a:r>
            <a:r>
              <a:rPr lang="en-US" altLang="zh-CN">
                <a:latin typeface="Franklin Gothic Book"/>
                <a:ea typeface="黑体" pitchFamily="2" charset="-122"/>
              </a:rPr>
              <a:t>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latin typeface="宋体" charset="-122"/>
                <a:ea typeface="宋体" charset="-122"/>
              </a:rPr>
              <a:t>3.</a:t>
            </a:r>
            <a:r>
              <a:rPr lang="zh-CN" altLang="zh-CN" sz="3200" b="1" smtClean="0">
                <a:latin typeface="宋体" charset="-122"/>
                <a:ea typeface="宋体" charset="-122"/>
              </a:rPr>
              <a:t>使用游标卡尺时的注意事项：</a:t>
            </a:r>
            <a:endParaRPr lang="zh-CN" altLang="en-US" sz="3200" b="1" smtClean="0">
              <a:latin typeface="宋体" charset="-122"/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latin typeface="+mn-ea"/>
              </a:rPr>
              <a:t>(1)</a:t>
            </a:r>
            <a:r>
              <a:rPr lang="zh-CN" altLang="zh-CN" dirty="0" smtClean="0"/>
              <a:t>测量前，将量爪合拢，检查游标和主尺的零刻度线是否对齐，如果没有对齐，应进行校正；或测量后，对测量值进行零点误差的修正。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latin typeface="+mn-ea"/>
              </a:rPr>
              <a:t>(2)</a:t>
            </a:r>
            <a:r>
              <a:rPr lang="zh-CN" altLang="zh-CN" dirty="0" smtClean="0"/>
              <a:t>测量时，使量爪与被测物表面保持刚好接触的程度，防止过紧或过松，带来测量误差或损坏仪器。一 旦量爪磨损，游标卡尺就不能作为精密量具使用了。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2895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altLang="zh-CN" dirty="0" smtClean="0">
                <a:latin typeface="+mn-ea"/>
              </a:rPr>
              <a:t>3</a:t>
            </a:r>
            <a:r>
              <a:rPr lang="zh-CN" altLang="en-US" dirty="0" smtClean="0">
                <a:latin typeface="+mn-ea"/>
              </a:rPr>
              <a:t>）</a:t>
            </a:r>
            <a:r>
              <a:rPr lang="zh-CN" altLang="zh-CN" dirty="0" smtClean="0"/>
              <a:t>被测物体的长度应和游标卡尺保持相平行。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 </a:t>
            </a:r>
            <a:r>
              <a:rPr lang="zh-CN" altLang="en-US" dirty="0" smtClean="0">
                <a:latin typeface="+mn-ea"/>
              </a:rPr>
              <a:t>（</a:t>
            </a:r>
            <a:r>
              <a:rPr lang="en-US" altLang="zh-CN" dirty="0" smtClean="0">
                <a:latin typeface="+mn-ea"/>
              </a:rPr>
              <a:t>4</a:t>
            </a:r>
            <a:r>
              <a:rPr lang="zh-CN" altLang="en-US" dirty="0" smtClean="0">
                <a:latin typeface="+mn-ea"/>
              </a:rPr>
              <a:t>）</a:t>
            </a:r>
            <a:r>
              <a:rPr lang="zh-CN" altLang="zh-CN" dirty="0" smtClean="0"/>
              <a:t>卡尺使用完毕后擦净上油，两个外量爪间必须保持一定的距离，拧紧固定螺钉放回到卡尺盒内（仪器复位），置于干燥处，不得乱丢乱放。</a:t>
            </a:r>
            <a:r>
              <a:rPr lang="en-US" altLang="zh-CN" dirty="0" smtClean="0"/>
              <a:t>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1913" y="1052513"/>
            <a:ext cx="6400800" cy="5400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CN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CN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CN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zh-CN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i="1" dirty="0" smtClean="0">
                <a:solidFill>
                  <a:schemeClr val="tx1"/>
                </a:solidFill>
              </a:rPr>
              <a:t>图</a:t>
            </a:r>
            <a:r>
              <a:rPr lang="en-US" altLang="zh-CN" sz="2000" i="1" dirty="0" smtClean="0">
                <a:solidFill>
                  <a:schemeClr val="tx1"/>
                </a:solidFill>
              </a:rPr>
              <a:t>1-5-1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solidFill>
                  <a:schemeClr val="tx1"/>
                </a:solidFill>
              </a:rPr>
              <a:t>A</a:t>
            </a:r>
            <a:r>
              <a:rPr lang="zh-CN" altLang="zh-CN" dirty="0" smtClean="0">
                <a:solidFill>
                  <a:schemeClr val="tx1"/>
                </a:solidFill>
              </a:rPr>
              <a:t>－测微螺杆；</a:t>
            </a:r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r>
              <a:rPr lang="zh-CN" altLang="zh-CN" dirty="0" smtClean="0">
                <a:solidFill>
                  <a:schemeClr val="tx1"/>
                </a:solidFill>
              </a:rPr>
              <a:t>－螺母套管；</a:t>
            </a:r>
            <a:r>
              <a:rPr lang="en-US" altLang="zh-CN" dirty="0" smtClean="0">
                <a:solidFill>
                  <a:schemeClr val="tx1"/>
                </a:solidFill>
              </a:rPr>
              <a:t>        C</a:t>
            </a:r>
            <a:r>
              <a:rPr lang="zh-CN" altLang="zh-CN" dirty="0" smtClean="0">
                <a:solidFill>
                  <a:schemeClr val="tx1"/>
                </a:solidFill>
              </a:rPr>
              <a:t>－微分筒；</a:t>
            </a:r>
            <a:r>
              <a:rPr lang="en-US" altLang="zh-CN" dirty="0" smtClean="0">
                <a:solidFill>
                  <a:schemeClr val="tx1"/>
                </a:solidFill>
              </a:rPr>
              <a:t>D</a:t>
            </a:r>
            <a:r>
              <a:rPr lang="zh-CN" altLang="zh-CN" dirty="0" smtClean="0">
                <a:solidFill>
                  <a:schemeClr val="tx1"/>
                </a:solidFill>
              </a:rPr>
              <a:t>－固定套管；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solidFill>
                  <a:schemeClr val="tx1"/>
                </a:solidFill>
              </a:rPr>
              <a:t>E</a:t>
            </a:r>
            <a:r>
              <a:rPr lang="zh-CN" altLang="zh-CN" dirty="0" smtClean="0">
                <a:solidFill>
                  <a:schemeClr val="tx1"/>
                </a:solidFill>
              </a:rPr>
              <a:t>－测砧；</a:t>
            </a:r>
            <a:r>
              <a:rPr lang="en-US" altLang="zh-CN" dirty="0" smtClean="0">
                <a:solidFill>
                  <a:schemeClr val="tx1"/>
                </a:solidFill>
              </a:rPr>
              <a:t>F</a:t>
            </a:r>
            <a:r>
              <a:rPr lang="zh-CN" altLang="zh-CN" dirty="0" smtClean="0">
                <a:solidFill>
                  <a:schemeClr val="tx1"/>
                </a:solidFill>
              </a:rPr>
              <a:t>－锁紧装置；</a:t>
            </a:r>
            <a:r>
              <a:rPr lang="en-US" altLang="zh-CN" i="1" dirty="0" smtClean="0">
                <a:solidFill>
                  <a:schemeClr val="tx1"/>
                </a:solidFill>
              </a:rPr>
              <a:t>G</a:t>
            </a:r>
            <a:r>
              <a:rPr lang="zh-CN" altLang="zh-CN" dirty="0" smtClean="0">
                <a:solidFill>
                  <a:schemeClr val="tx1"/>
                </a:solidFill>
              </a:rPr>
              <a:t>－尺架；</a:t>
            </a:r>
            <a:r>
              <a:rPr lang="en-US" altLang="zh-CN" dirty="0" smtClean="0">
                <a:solidFill>
                  <a:schemeClr val="tx1"/>
                </a:solidFill>
              </a:rPr>
              <a:t>K</a:t>
            </a:r>
            <a:r>
              <a:rPr lang="zh-CN" altLang="zh-CN" dirty="0" smtClean="0">
                <a:solidFill>
                  <a:schemeClr val="tx1"/>
                </a:solidFill>
              </a:rPr>
              <a:t>－棘轮旋柄。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CN" altLang="en-US" dirty="0"/>
          </a:p>
        </p:txBody>
      </p:sp>
      <p:pic>
        <p:nvPicPr>
          <p:cNvPr id="28674" name="Picture 2" descr="chdc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403350" y="1196975"/>
            <a:ext cx="6107113" cy="2160588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28675" name="矩形 4"/>
          <p:cNvSpPr>
            <a:spLocks noChangeArrowheads="1"/>
          </p:cNvSpPr>
          <p:nvPr/>
        </p:nvSpPr>
        <p:spPr bwMode="auto">
          <a:xfrm>
            <a:off x="395288" y="476250"/>
            <a:ext cx="5184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3600" b="1">
                <a:latin typeface="Franklin Gothic Book"/>
                <a:ea typeface="黑体" pitchFamily="2" charset="-122"/>
              </a:rPr>
              <a:t> 螺旋测微器（千分尺）</a:t>
            </a:r>
            <a:endParaRPr lang="en-US" altLang="zh-CN" sz="3600" b="1">
              <a:latin typeface="Franklin Gothic Book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内容占位符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329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b="1" smtClean="0"/>
              <a:t>1 .</a:t>
            </a:r>
            <a:r>
              <a:rPr lang="zh-CN" altLang="zh-CN" b="1" smtClean="0"/>
              <a:t>结构和工作原理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</a:t>
            </a:r>
            <a:r>
              <a:rPr lang="zh-CN" altLang="zh-CN" smtClean="0"/>
              <a:t>螺旋测微器（</a:t>
            </a:r>
            <a:r>
              <a:rPr lang="en-US" altLang="zh-CN" smtClean="0"/>
              <a:t>0-25mm,0.01mm</a:t>
            </a:r>
            <a:r>
              <a:rPr lang="zh-CN" altLang="zh-CN" smtClean="0"/>
              <a:t>）的外形如图</a:t>
            </a:r>
            <a:r>
              <a:rPr lang="en-US" altLang="zh-CN" smtClean="0"/>
              <a:t>1-5-1</a:t>
            </a:r>
            <a:r>
              <a:rPr lang="zh-CN" altLang="zh-CN" smtClean="0"/>
              <a:t>所示。其中螺母套管</a:t>
            </a:r>
            <a:r>
              <a:rPr lang="en-US" altLang="zh-CN" smtClean="0"/>
              <a:t>B</a:t>
            </a:r>
            <a:r>
              <a:rPr lang="zh-CN" altLang="zh-CN" smtClean="0"/>
              <a:t>、固定套管</a:t>
            </a:r>
            <a:r>
              <a:rPr lang="en-US" altLang="zh-CN" smtClean="0"/>
              <a:t>D</a:t>
            </a:r>
            <a:r>
              <a:rPr lang="zh-CN" altLang="zh-CN" smtClean="0"/>
              <a:t>和测砧</a:t>
            </a:r>
            <a:r>
              <a:rPr lang="en-US" altLang="zh-CN" smtClean="0"/>
              <a:t>E</a:t>
            </a:r>
            <a:r>
              <a:rPr lang="zh-CN" altLang="zh-CN" smtClean="0"/>
              <a:t>都固定在尺架</a:t>
            </a:r>
            <a:r>
              <a:rPr lang="en-US" altLang="zh-CN" smtClean="0"/>
              <a:t>G</a:t>
            </a:r>
            <a:r>
              <a:rPr lang="zh-CN" altLang="zh-CN" smtClean="0"/>
              <a:t>上。主尺刻在</a:t>
            </a:r>
            <a:r>
              <a:rPr lang="en-US" altLang="zh-CN" smtClean="0"/>
              <a:t>D</a:t>
            </a:r>
            <a:r>
              <a:rPr lang="zh-CN" altLang="zh-CN" smtClean="0"/>
              <a:t>上，主尺上有一条横线称作读数准线，横线的下方刻有表示毫米数的刻线，横线上方刻有表示半毫米数的刻线（也叫半刻度线）。测微螺杆</a:t>
            </a:r>
            <a:r>
              <a:rPr lang="en-US" altLang="zh-CN" smtClean="0"/>
              <a:t>A</a:t>
            </a:r>
            <a:r>
              <a:rPr lang="zh-CN" altLang="zh-CN" smtClean="0"/>
              <a:t>、微分筒</a:t>
            </a:r>
            <a:r>
              <a:rPr lang="en-US" altLang="zh-CN" smtClean="0"/>
              <a:t>C</a:t>
            </a:r>
            <a:r>
              <a:rPr lang="zh-CN" altLang="zh-CN" smtClean="0"/>
              <a:t>和棘轮旋柄</a:t>
            </a:r>
            <a:r>
              <a:rPr lang="en-US" altLang="zh-CN" smtClean="0"/>
              <a:t>K</a:t>
            </a:r>
            <a:r>
              <a:rPr lang="zh-CN" altLang="zh-CN" smtClean="0"/>
              <a:t>是连在一起的。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51000"/>
              <a:buFont typeface="Wingdings" pitchFamily="2" charset="2"/>
              <a:buChar char="Ø"/>
            </a:pPr>
            <a:r>
              <a:rPr lang="zh-CN" altLang="zh-CN" smtClean="0"/>
              <a:t>微分筒上的刻度通常为</a:t>
            </a:r>
            <a:r>
              <a:rPr lang="en-US" altLang="zh-CN" smtClean="0"/>
              <a:t>50</a:t>
            </a:r>
            <a:r>
              <a:rPr lang="zh-CN" altLang="zh-CN" smtClean="0"/>
              <a:t>分度</a:t>
            </a:r>
            <a:r>
              <a:rPr lang="zh-CN" altLang="en-US" smtClean="0"/>
              <a:t>，</a:t>
            </a:r>
            <a:r>
              <a:rPr lang="zh-CN" altLang="zh-CN" smtClean="0"/>
              <a:t>测微螺杆的螺距为</a:t>
            </a:r>
            <a:r>
              <a:rPr lang="en-US" altLang="zh-CN" smtClean="0"/>
              <a:t>0.5mm</a:t>
            </a:r>
            <a:r>
              <a:rPr lang="zh-CN" altLang="zh-CN" smtClean="0"/>
              <a:t>，它表示测微螺杆旋转一周时，螺杆延轴线方向前进或后退</a:t>
            </a:r>
            <a:r>
              <a:rPr lang="en-US" altLang="zh-CN" smtClean="0"/>
              <a:t>0.5mm</a:t>
            </a:r>
            <a:r>
              <a:rPr lang="zh-CN" altLang="zh-CN" smtClean="0"/>
              <a:t>，微分套筒上的刻度转过旋转一格时，它延主轴线方向前进或后退</a:t>
            </a:r>
            <a:r>
              <a:rPr lang="en-US" altLang="zh-CN" smtClean="0"/>
              <a:t> 0.01mm</a:t>
            </a:r>
            <a:r>
              <a:rPr lang="zh-CN" altLang="zh-CN" smtClean="0"/>
              <a:t>。这就是所谓的</a:t>
            </a:r>
            <a:r>
              <a:rPr lang="en-US" altLang="zh-CN" smtClean="0"/>
              <a:t>“</a:t>
            </a:r>
            <a:r>
              <a:rPr lang="zh-CN" altLang="zh-CN" smtClean="0"/>
              <a:t>机械放大原理</a:t>
            </a:r>
            <a:r>
              <a:rPr lang="en-US" altLang="zh-CN" smtClean="0"/>
              <a:t>”</a:t>
            </a:r>
            <a:r>
              <a:rPr lang="zh-CN" altLang="zh-CN" smtClean="0"/>
              <a:t>。可见该螺旋测微器的最小分度值为</a:t>
            </a:r>
            <a:r>
              <a:rPr lang="en-US" altLang="zh-CN" smtClean="0"/>
              <a:t>0.01mm</a:t>
            </a:r>
            <a:r>
              <a:rPr lang="zh-CN" altLang="zh-CN" smtClean="0"/>
              <a:t>，即千分之一厘米，故也称为千分尺。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内容占位符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zh-CN" sz="800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b="1" smtClean="0"/>
              <a:t>2．读数方法：</a:t>
            </a:r>
            <a:endParaRPr lang="en-US" altLang="zh-CN" b="1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smtClean="0"/>
              <a:t>  </a:t>
            </a:r>
            <a:r>
              <a:rPr lang="zh-CN" altLang="en-US" sz="900" smtClean="0"/>
              <a:t> </a:t>
            </a:r>
            <a:endParaRPr lang="en-US" altLang="zh-CN" sz="900" smtClean="0"/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smtClean="0"/>
              <a:t>先</a:t>
            </a:r>
            <a:r>
              <a:rPr lang="zh-CN" altLang="zh-CN" smtClean="0"/>
              <a:t>看微分筒端面左边固定套筒上露出的</a:t>
            </a:r>
            <a:r>
              <a:rPr lang="zh-CN" altLang="en-US" smtClean="0"/>
              <a:t>刻度数</a:t>
            </a:r>
            <a:r>
              <a:rPr lang="zh-CN" altLang="zh-CN" smtClean="0"/>
              <a:t>字读出整毫米位</a:t>
            </a:r>
            <a:r>
              <a:rPr lang="zh-CN" altLang="en-US" smtClean="0"/>
              <a:t>作为主尺读数</a:t>
            </a:r>
            <a:r>
              <a:rPr lang="zh-CN" altLang="zh-CN" smtClean="0"/>
              <a:t>，</a:t>
            </a:r>
            <a:r>
              <a:rPr lang="zh-CN" altLang="en-US" smtClean="0"/>
              <a:t>若</a:t>
            </a:r>
            <a:r>
              <a:rPr lang="zh-CN" altLang="zh-CN" smtClean="0"/>
              <a:t>准线上方半刻度线已经露出</a:t>
            </a:r>
            <a:r>
              <a:rPr lang="en-US" altLang="zh-CN" smtClean="0"/>
              <a:t>,</a:t>
            </a:r>
            <a:r>
              <a:rPr lang="zh-CN" altLang="en-US" smtClean="0"/>
              <a:t>则主尺读数要加</a:t>
            </a:r>
            <a:r>
              <a:rPr lang="en-US" altLang="zh-CN" smtClean="0"/>
              <a:t>0.5mm</a:t>
            </a:r>
            <a:r>
              <a:rPr lang="zh-CN" altLang="en-US" sz="2800" smtClean="0"/>
              <a:t>。</a:t>
            </a:r>
            <a:r>
              <a:rPr lang="zh-CN" altLang="en-US" smtClean="0"/>
              <a:t>再</a:t>
            </a:r>
            <a:r>
              <a:rPr lang="zh-CN" altLang="zh-CN" smtClean="0"/>
              <a:t>看读数准线与微分筒上是哪一条刻线重合</a:t>
            </a:r>
            <a:r>
              <a:rPr lang="en-US" altLang="zh-CN" smtClean="0"/>
              <a:t>,</a:t>
            </a:r>
            <a:r>
              <a:rPr lang="zh-CN" altLang="en-US" smtClean="0"/>
              <a:t> 按小于毫米位读出该刻度数</a:t>
            </a:r>
            <a:r>
              <a:rPr lang="zh-CN" altLang="zh-CN" smtClean="0"/>
              <a:t>字</a:t>
            </a:r>
            <a:r>
              <a:rPr lang="zh-CN" altLang="en-US" smtClean="0"/>
              <a:t>作为微分</a:t>
            </a:r>
            <a:r>
              <a:rPr lang="zh-CN" altLang="zh-CN" smtClean="0"/>
              <a:t>筒</a:t>
            </a:r>
            <a:r>
              <a:rPr lang="zh-CN" altLang="en-US" smtClean="0"/>
              <a:t>读数。</a:t>
            </a:r>
            <a:endParaRPr lang="en-US" altLang="zh-CN" smtClean="0"/>
          </a:p>
          <a:p>
            <a:pPr eaLnBrk="1" hangingPunct="1">
              <a:buFont typeface="Wingdings 2" pitchFamily="18" charset="2"/>
              <a:buNone/>
            </a:pPr>
            <a:endParaRPr lang="zh-CN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zh-CN" altLang="en-US" smtClean="0"/>
              <a:t>    测量值</a:t>
            </a:r>
            <a:r>
              <a:rPr lang="en-US" altLang="zh-CN" smtClean="0"/>
              <a:t>=</a:t>
            </a:r>
            <a:r>
              <a:rPr lang="zh-CN" altLang="en-US" smtClean="0"/>
              <a:t>主尺读数</a:t>
            </a:r>
            <a:r>
              <a:rPr lang="en-US" altLang="zh-CN" smtClean="0"/>
              <a:t>+</a:t>
            </a:r>
            <a:r>
              <a:rPr lang="zh-CN" altLang="en-US" smtClean="0"/>
              <a:t>微分</a:t>
            </a:r>
            <a:r>
              <a:rPr lang="zh-CN" altLang="zh-CN" smtClean="0"/>
              <a:t>筒</a:t>
            </a:r>
            <a:r>
              <a:rPr lang="zh-CN" altLang="en-US" smtClean="0"/>
              <a:t>读数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内容占位符 3" descr="QQ图片20151029004659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404813"/>
            <a:ext cx="2952750" cy="2808287"/>
          </a:xfrm>
        </p:spPr>
      </p:pic>
      <p:pic>
        <p:nvPicPr>
          <p:cNvPr id="32770" name="图片 4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33375"/>
            <a:ext cx="31686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矩形 5"/>
          <p:cNvSpPr>
            <a:spLocks noChangeArrowheads="1"/>
          </p:cNvSpPr>
          <p:nvPr/>
        </p:nvSpPr>
        <p:spPr bwMode="auto">
          <a:xfrm>
            <a:off x="6011863" y="3213100"/>
            <a:ext cx="44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Franklin Gothic Book"/>
                <a:ea typeface="黑体" pitchFamily="2" charset="-122"/>
              </a:rPr>
              <a:t>(b)</a:t>
            </a:r>
            <a:endParaRPr lang="zh-CN" altLang="en-US">
              <a:latin typeface="Franklin Gothic Book"/>
              <a:ea typeface="黑体" pitchFamily="2" charset="-122"/>
            </a:endParaRPr>
          </a:p>
        </p:txBody>
      </p:sp>
      <p:sp>
        <p:nvSpPr>
          <p:cNvPr id="32772" name="矩形 6"/>
          <p:cNvSpPr>
            <a:spLocks noChangeArrowheads="1"/>
          </p:cNvSpPr>
          <p:nvPr/>
        </p:nvSpPr>
        <p:spPr bwMode="auto">
          <a:xfrm>
            <a:off x="2195513" y="3284538"/>
            <a:ext cx="436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Franklin Gothic Book"/>
                <a:ea typeface="黑体" pitchFamily="2" charset="-122"/>
              </a:rPr>
              <a:t>(a)</a:t>
            </a:r>
            <a:endParaRPr lang="zh-CN" altLang="en-US">
              <a:latin typeface="Franklin Gothic Book"/>
              <a:ea typeface="黑体" pitchFamily="2" charset="-122"/>
            </a:endParaRPr>
          </a:p>
        </p:txBody>
      </p:sp>
      <p:sp>
        <p:nvSpPr>
          <p:cNvPr id="32773" name="矩形 7"/>
          <p:cNvSpPr>
            <a:spLocks noChangeArrowheads="1"/>
          </p:cNvSpPr>
          <p:nvPr/>
        </p:nvSpPr>
        <p:spPr bwMode="auto">
          <a:xfrm>
            <a:off x="3924300" y="3500438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>
                <a:latin typeface="Franklin Gothic Book"/>
                <a:ea typeface="黑体" pitchFamily="2" charset="-122"/>
              </a:rPr>
              <a:t>图</a:t>
            </a:r>
            <a:r>
              <a:rPr lang="en-US" altLang="zh-CN">
                <a:latin typeface="Franklin Gothic Book"/>
                <a:ea typeface="黑体" pitchFamily="2" charset="-122"/>
              </a:rPr>
              <a:t>  1-5-3</a:t>
            </a:r>
            <a:endParaRPr lang="zh-CN" altLang="en-US">
              <a:latin typeface="Franklin Gothic Book"/>
              <a:ea typeface="黑体" pitchFamily="2" charset="-122"/>
            </a:endParaRPr>
          </a:p>
        </p:txBody>
      </p:sp>
      <p:sp>
        <p:nvSpPr>
          <p:cNvPr id="32774" name="矩形 8"/>
          <p:cNvSpPr>
            <a:spLocks noChangeArrowheads="1"/>
          </p:cNvSpPr>
          <p:nvPr/>
        </p:nvSpPr>
        <p:spPr bwMode="auto">
          <a:xfrm>
            <a:off x="611188" y="4508500"/>
            <a:ext cx="7416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Franklin Gothic Book"/>
                <a:ea typeface="黑体" pitchFamily="2" charset="-122"/>
              </a:rPr>
              <a:t> (</a:t>
            </a:r>
            <a:r>
              <a:rPr lang="en-US" altLang="zh-CN" sz="3200">
                <a:latin typeface="Franklin Gothic Book"/>
                <a:ea typeface="黑体" pitchFamily="2" charset="-122"/>
              </a:rPr>
              <a:t>a)</a:t>
            </a:r>
            <a:r>
              <a:rPr lang="zh-CN" altLang="en-US" sz="3200">
                <a:latin typeface="Franklin Gothic Book"/>
                <a:ea typeface="黑体" pitchFamily="2" charset="-122"/>
              </a:rPr>
              <a:t>读数为：</a:t>
            </a:r>
            <a:r>
              <a:rPr lang="en-US" altLang="zh-CN" sz="3200" b="1">
                <a:latin typeface="Franklin Gothic Book"/>
                <a:ea typeface="黑体" pitchFamily="2" charset="-122"/>
              </a:rPr>
              <a:t>5</a:t>
            </a:r>
            <a:r>
              <a:rPr lang="en-US" altLang="zh-CN" sz="3200">
                <a:latin typeface="Franklin Gothic Book"/>
                <a:ea typeface="黑体" pitchFamily="2" charset="-122"/>
              </a:rPr>
              <a:t>+0.155=5.155mm</a:t>
            </a:r>
          </a:p>
          <a:p>
            <a:r>
              <a:rPr lang="en-US" altLang="zh-CN" sz="3200">
                <a:latin typeface="Franklin Gothic Book"/>
                <a:ea typeface="黑体" pitchFamily="2" charset="-122"/>
              </a:rPr>
              <a:t> (b)</a:t>
            </a:r>
            <a:r>
              <a:rPr lang="zh-CN" altLang="en-US" sz="3200">
                <a:latin typeface="Franklin Gothic Book"/>
                <a:ea typeface="黑体" pitchFamily="2" charset="-122"/>
              </a:rPr>
              <a:t>读数为：</a:t>
            </a:r>
            <a:r>
              <a:rPr lang="en-US" altLang="zh-CN" sz="3200" b="1">
                <a:latin typeface="Franklin Gothic Book"/>
                <a:ea typeface="黑体" pitchFamily="2" charset="-122"/>
              </a:rPr>
              <a:t>(5+0.5)</a:t>
            </a:r>
            <a:r>
              <a:rPr lang="en-US" altLang="zh-CN" sz="3200">
                <a:latin typeface="Franklin Gothic Book"/>
                <a:ea typeface="黑体" pitchFamily="2" charset="-122"/>
              </a:rPr>
              <a:t>+0.155=5.655mm</a:t>
            </a:r>
            <a:r>
              <a:rPr lang="zh-CN" altLang="en-US" sz="3200">
                <a:latin typeface="Franklin Gothic Book"/>
                <a:ea typeface="黑体" pitchFamily="2" charset="-122"/>
              </a:rPr>
              <a:t>。</a:t>
            </a:r>
            <a:endParaRPr lang="zh-CN" altLang="zh-CN" sz="3200">
              <a:latin typeface="Franklin Gothic Book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18488" cy="792162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zh-CN" altLang="zh-CN" sz="3200" b="1" smtClean="0">
                <a:latin typeface="宋体" charset="-122"/>
                <a:ea typeface="宋体" charset="-122"/>
              </a:rPr>
              <a:t>螺旋测微器读数的校正</a:t>
            </a:r>
            <a:endParaRPr lang="zh-CN" altLang="en-US" sz="3200" b="1" smtClean="0">
              <a:latin typeface="宋体" charset="-122"/>
              <a:ea typeface="宋体" charset="-122"/>
            </a:endParaRPr>
          </a:p>
        </p:txBody>
      </p:sp>
      <p:pic>
        <p:nvPicPr>
          <p:cNvPr id="33794" name="Picture 296" descr="图2－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908050"/>
            <a:ext cx="7270750" cy="3097213"/>
          </a:xfrm>
        </p:spPr>
      </p:pic>
      <p:sp>
        <p:nvSpPr>
          <p:cNvPr id="33795" name="矩形 4"/>
          <p:cNvSpPr>
            <a:spLocks noChangeArrowheads="1"/>
          </p:cNvSpPr>
          <p:nvPr/>
        </p:nvSpPr>
        <p:spPr bwMode="auto">
          <a:xfrm>
            <a:off x="4067175" y="3933825"/>
            <a:ext cx="1081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>
                <a:latin typeface="Franklin Gothic Book"/>
                <a:ea typeface="黑体" pitchFamily="2" charset="-122"/>
              </a:rPr>
              <a:t>图</a:t>
            </a:r>
            <a:r>
              <a:rPr lang="en-US" altLang="zh-CN">
                <a:latin typeface="Franklin Gothic Book"/>
                <a:ea typeface="黑体" pitchFamily="2" charset="-122"/>
              </a:rPr>
              <a:t>  1-5-3</a:t>
            </a:r>
            <a:endParaRPr lang="zh-CN" altLang="en-US">
              <a:latin typeface="Franklin Gothic Book"/>
              <a:ea typeface="黑体" pitchFamily="2" charset="-122"/>
            </a:endParaRPr>
          </a:p>
        </p:txBody>
      </p:sp>
      <p:sp>
        <p:nvSpPr>
          <p:cNvPr id="33796" name="矩形 5"/>
          <p:cNvSpPr>
            <a:spLocks noChangeArrowheads="1"/>
          </p:cNvSpPr>
          <p:nvPr/>
        </p:nvSpPr>
        <p:spPr bwMode="auto">
          <a:xfrm>
            <a:off x="611188" y="4365625"/>
            <a:ext cx="8281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Franklin Gothic Book"/>
                <a:ea typeface="黑体" pitchFamily="2" charset="-122"/>
              </a:rPr>
              <a:t>(a)</a:t>
            </a:r>
            <a:r>
              <a:rPr lang="zh-CN" altLang="en-US" sz="2800">
                <a:latin typeface="宋体" charset="-122"/>
                <a:ea typeface="黑体" pitchFamily="2" charset="-122"/>
              </a:rPr>
              <a:t>零点</a:t>
            </a:r>
            <a:r>
              <a:rPr lang="zh-CN" altLang="zh-CN" sz="2800">
                <a:latin typeface="Franklin Gothic Book"/>
                <a:ea typeface="黑体" pitchFamily="2" charset="-122"/>
              </a:rPr>
              <a:t>读数</a:t>
            </a:r>
            <a:r>
              <a:rPr lang="en-US" altLang="zh-CN" sz="2800">
                <a:latin typeface="Franklin Gothic Book"/>
                <a:ea typeface="黑体" pitchFamily="2" charset="-122"/>
              </a:rPr>
              <a:t> -0.035mm</a:t>
            </a:r>
            <a:r>
              <a:rPr lang="zh-CN" altLang="zh-CN" sz="2800">
                <a:latin typeface="Franklin Gothic Book"/>
                <a:ea typeface="黑体" pitchFamily="2" charset="-122"/>
              </a:rPr>
              <a:t>；</a:t>
            </a:r>
            <a:r>
              <a:rPr lang="en-US" altLang="zh-CN" sz="2800">
                <a:latin typeface="Franklin Gothic Book"/>
                <a:ea typeface="黑体" pitchFamily="2" charset="-122"/>
              </a:rPr>
              <a:t>     (b)</a:t>
            </a:r>
            <a:r>
              <a:rPr lang="zh-CN" altLang="en-US" sz="2800">
                <a:latin typeface="宋体" charset="-122"/>
                <a:ea typeface="黑体" pitchFamily="2" charset="-122"/>
              </a:rPr>
              <a:t>零点</a:t>
            </a:r>
            <a:r>
              <a:rPr lang="zh-CN" altLang="zh-CN" sz="2800">
                <a:latin typeface="Franklin Gothic Book"/>
                <a:ea typeface="黑体" pitchFamily="2" charset="-122"/>
              </a:rPr>
              <a:t>读数</a:t>
            </a:r>
            <a:r>
              <a:rPr lang="en-US" altLang="zh-CN" sz="2800">
                <a:latin typeface="Franklin Gothic Book"/>
                <a:ea typeface="黑体" pitchFamily="2" charset="-122"/>
              </a:rPr>
              <a:t> +0.030mm.</a:t>
            </a:r>
            <a:endParaRPr lang="zh-CN" altLang="zh-CN" sz="2800">
              <a:latin typeface="Franklin Gothic Book"/>
              <a:ea typeface="黑体" pitchFamily="2" charset="-122"/>
            </a:endParaRPr>
          </a:p>
        </p:txBody>
      </p:sp>
      <p:sp>
        <p:nvSpPr>
          <p:cNvPr id="33797" name="矩形 6"/>
          <p:cNvSpPr>
            <a:spLocks noChangeArrowheads="1"/>
          </p:cNvSpPr>
          <p:nvPr/>
        </p:nvSpPr>
        <p:spPr bwMode="auto">
          <a:xfrm>
            <a:off x="827088" y="5157788"/>
            <a:ext cx="5832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chemeClr val="folHlink"/>
              </a:buClr>
            </a:pPr>
            <a:r>
              <a:rPr lang="zh-CN" altLang="en-US" sz="4000">
                <a:latin typeface="Franklin Gothic Book"/>
                <a:ea typeface="黑体" pitchFamily="2" charset="-122"/>
              </a:rPr>
              <a:t>修正值</a:t>
            </a:r>
            <a:r>
              <a:rPr lang="en-US" altLang="zh-CN" sz="4000">
                <a:latin typeface="Franklin Gothic Book"/>
                <a:ea typeface="黑体" pitchFamily="2" charset="-122"/>
              </a:rPr>
              <a:t>=</a:t>
            </a:r>
            <a:r>
              <a:rPr lang="zh-CN" altLang="en-US" sz="4000">
                <a:latin typeface="Franklin Gothic Book"/>
                <a:ea typeface="黑体" pitchFamily="2" charset="-122"/>
              </a:rPr>
              <a:t>测量值</a:t>
            </a:r>
            <a:r>
              <a:rPr lang="en-US" altLang="zh-CN" sz="4000">
                <a:latin typeface="宋体" charset="-122"/>
                <a:ea typeface="黑体" pitchFamily="2" charset="-122"/>
              </a:rPr>
              <a:t>-</a:t>
            </a:r>
            <a:r>
              <a:rPr lang="zh-CN" altLang="en-US" sz="4000">
                <a:latin typeface="宋体" charset="-122"/>
                <a:ea typeface="黑体" pitchFamily="2" charset="-122"/>
              </a:rPr>
              <a:t>零点</a:t>
            </a:r>
            <a:r>
              <a:rPr lang="zh-CN" altLang="en-US" sz="4000">
                <a:latin typeface="Franklin Gothic Book"/>
                <a:ea typeface="黑体" pitchFamily="2" charset="-122"/>
              </a:rPr>
              <a:t>读数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3200" b="1" dirty="0" smtClean="0">
                <a:latin typeface="楷体_GB2312"/>
                <a:ea typeface="+mn-ea"/>
                <a:cs typeface="+mj-cs"/>
              </a:rPr>
              <a:t>3.</a:t>
            </a:r>
            <a:r>
              <a:rPr lang="zh-CN" altLang="zh-CN" sz="3200" b="1" dirty="0" smtClean="0">
                <a:latin typeface="楷体_GB2312"/>
                <a:ea typeface="+mn-ea"/>
                <a:cs typeface="+mj-cs"/>
              </a:rPr>
              <a:t>使用螺旋测微器的注意事项：</a:t>
            </a:r>
            <a:endParaRPr lang="zh-CN" altLang="en-US" sz="3200" b="1" dirty="0">
              <a:latin typeface="楷体_GB2312"/>
              <a:ea typeface="+mn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412875"/>
            <a:ext cx="8362950" cy="51847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(1)</a:t>
            </a:r>
            <a:r>
              <a:rPr lang="zh-CN" altLang="zh-CN" dirty="0" smtClean="0"/>
              <a:t>检查零点读数和测量长度时，当两测量面</a:t>
            </a:r>
            <a:r>
              <a:rPr lang="en-US" altLang="zh-CN" dirty="0" smtClean="0"/>
              <a:t>A</a:t>
            </a:r>
            <a:r>
              <a:rPr lang="zh-CN" altLang="zh-CN" dirty="0" smtClean="0"/>
              <a:t>、</a:t>
            </a:r>
            <a:r>
              <a:rPr lang="en-US" altLang="zh-CN" dirty="0" smtClean="0"/>
              <a:t>E</a:t>
            </a:r>
            <a:r>
              <a:rPr lang="zh-CN" altLang="zh-CN" dirty="0" smtClean="0"/>
              <a:t>快接近或两测量面快接近待测物表面时</a:t>
            </a:r>
            <a:r>
              <a:rPr lang="en-US" altLang="zh-CN" dirty="0" smtClean="0"/>
              <a:t>,</a:t>
            </a:r>
            <a:r>
              <a:rPr lang="zh-CN" altLang="zh-CN" dirty="0" smtClean="0"/>
              <a:t>再不可直接转动微分筒，而应轻轻转动棘轮旋柄。当测杆接触物体时，它会自动打滑，发出“</a:t>
            </a:r>
            <a:r>
              <a:rPr lang="zh-CN" altLang="en-US" dirty="0" smtClean="0"/>
              <a:t>咔咔</a:t>
            </a:r>
            <a:r>
              <a:rPr lang="en-US" altLang="zh-CN" dirty="0" smtClean="0"/>
              <a:t>  </a:t>
            </a:r>
            <a:r>
              <a:rPr lang="zh-CN" altLang="zh-CN" dirty="0" smtClean="0"/>
              <a:t>”的声响停止转动，关闭锁紧装置同时开始读数。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(2)</a:t>
            </a:r>
            <a:r>
              <a:rPr lang="zh-CN" altLang="zh-CN" dirty="0" smtClean="0"/>
              <a:t>测微器使用完毕后擦净上油，测砧和测微螺杆必须留出一定间隙，以免因热膨胀而使两面吻合过度从而损坏螺旋测微器，关闭锁紧装置放入专用盒内（仪器复位），置于干燥处。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935038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latin typeface="宋体" charset="-122"/>
                <a:ea typeface="楷体_GB2312" pitchFamily="49" charset="-122"/>
              </a:rPr>
              <a:t>一、实验目的</a:t>
            </a:r>
            <a:endParaRPr lang="zh-CN" altLang="en-US" smtClean="0">
              <a:ea typeface="楷体_GB2312" pitchFamily="49" charset="-122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8289925" cy="40322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chemeClr val="folHlink"/>
              </a:buClr>
              <a:buFont typeface="Wingdings 2" pitchFamily="18" charset="2"/>
              <a:buNone/>
            </a:pPr>
            <a:r>
              <a:rPr lang="en-US" altLang="zh-CN" b="1" smtClean="0">
                <a:latin typeface="宋体" charset="-122"/>
              </a:rPr>
              <a:t>1.</a:t>
            </a:r>
            <a:r>
              <a:rPr lang="zh-CN" altLang="en-US" b="1" smtClean="0">
                <a:latin typeface="宋体" charset="-122"/>
              </a:rPr>
              <a:t>掌握物理天平、游标卡尺、螺旋测微器的测量原理及正确使用方法。</a:t>
            </a:r>
            <a:endParaRPr lang="zh-CN" altLang="en-US" b="1" smtClean="0"/>
          </a:p>
          <a:p>
            <a:pPr eaLnBrk="1" hangingPunct="1">
              <a:lnSpc>
                <a:spcPct val="120000"/>
              </a:lnSpc>
              <a:buClr>
                <a:schemeClr val="folHlink"/>
              </a:buClr>
              <a:buFont typeface="Wingdings 2" pitchFamily="18" charset="2"/>
              <a:buNone/>
            </a:pPr>
            <a:r>
              <a:rPr lang="en-US" altLang="zh-CN" b="1" smtClean="0">
                <a:latin typeface="宋体" charset="-122"/>
              </a:rPr>
              <a:t>2.</a:t>
            </a:r>
            <a:r>
              <a:rPr lang="zh-CN" altLang="en-US" b="1" smtClean="0">
                <a:latin typeface="宋体" charset="-122"/>
              </a:rPr>
              <a:t>运用误差知识，合理选择测量仪器。</a:t>
            </a:r>
            <a:endParaRPr lang="zh-CN" altLang="en-US" b="1" smtClean="0"/>
          </a:p>
          <a:p>
            <a:pPr eaLnBrk="1" hangingPunct="1">
              <a:lnSpc>
                <a:spcPct val="120000"/>
              </a:lnSpc>
              <a:buClr>
                <a:schemeClr val="folHlink"/>
              </a:buClr>
              <a:buFont typeface="Wingdings 2" pitchFamily="18" charset="2"/>
              <a:buNone/>
            </a:pPr>
            <a:r>
              <a:rPr lang="en-US" altLang="zh-CN" b="1" smtClean="0">
                <a:latin typeface="宋体" charset="-122"/>
              </a:rPr>
              <a:t>3.</a:t>
            </a:r>
            <a:r>
              <a:rPr lang="zh-CN" altLang="en-US" b="1" smtClean="0">
                <a:latin typeface="宋体" charset="-122"/>
              </a:rPr>
              <a:t>掌握不确定度和有效位数的概念，学会正确记录和处理数据。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ChangeArrowheads="1"/>
          </p:cNvSpPr>
          <p:nvPr/>
        </p:nvSpPr>
        <p:spPr bwMode="auto">
          <a:xfrm>
            <a:off x="395288" y="620713"/>
            <a:ext cx="2809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3600" b="1">
                <a:latin typeface="Franklin Gothic Book"/>
                <a:ea typeface="黑体" pitchFamily="2" charset="-122"/>
              </a:rPr>
              <a:t> 物体天平</a:t>
            </a:r>
          </a:p>
        </p:txBody>
      </p:sp>
      <p:pic>
        <p:nvPicPr>
          <p:cNvPr id="35842" name="图片 3" descr="tim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80645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1036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dirty="0" smtClean="0"/>
              <a:t> </a:t>
            </a:r>
            <a:r>
              <a:rPr lang="zh-CN" altLang="zh-CN" dirty="0" smtClean="0"/>
              <a:t>天平是一种等臂杠杆，由横梁、支柱和底座三部分组成。横梁上镶有左、中、右三个刀口。中刀口向下放在玛瑙刀承上，位于支柱的升降杆上，横梁的起落通过手轮升降杆控制。</a:t>
            </a:r>
            <a:endParaRPr lang="en-US" altLang="zh-CN" dirty="0" smtClean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CN" altLang="zh-CN" dirty="0" smtClean="0"/>
              <a:t>左、右刀口向上，通过吊耳内的玛瑙刀承下挂吊环及吊盘。横梁中央下面固定一个指针，指针上有一感量砣，与指针标尺配合，可以指示天平的平衡位置及灵敏度。</a:t>
            </a:r>
          </a:p>
        </p:txBody>
      </p:sp>
      <p:sp>
        <p:nvSpPr>
          <p:cNvPr id="36866" name="矩形 3"/>
          <p:cNvSpPr>
            <a:spLocks noChangeArrowheads="1"/>
          </p:cNvSpPr>
          <p:nvPr/>
        </p:nvSpPr>
        <p:spPr bwMode="auto">
          <a:xfrm>
            <a:off x="755650" y="549275"/>
            <a:ext cx="2520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Franklin Gothic Book"/>
                <a:ea typeface="黑体" pitchFamily="2" charset="-122"/>
              </a:rPr>
              <a:t>1.</a:t>
            </a:r>
            <a:r>
              <a:rPr lang="zh-CN" altLang="en-US" sz="3200" b="1">
                <a:latin typeface="Franklin Gothic Book"/>
                <a:ea typeface="黑体" pitchFamily="2" charset="-122"/>
              </a:rPr>
              <a:t>工作原理</a:t>
            </a:r>
            <a:endParaRPr lang="en-US" altLang="zh-CN" sz="3200" b="1">
              <a:latin typeface="Franklin Gothic Book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内容占位符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smtClean="0"/>
              <a:t>横梁两端有两个用来调节天平空载平衡的平衡螺母。加减</a:t>
            </a:r>
            <a:r>
              <a:rPr lang="en-US" altLang="zh-CN" smtClean="0"/>
              <a:t>2g</a:t>
            </a:r>
            <a:r>
              <a:rPr lang="zh-CN" altLang="zh-CN" smtClean="0"/>
              <a:t>内砝码可通过移动横梁上的游码来实现，游码向右移动时，等于在右盘内增加砝码。在支柱的后面装有水准气泡。支柱左边的托架用来放置不需称衡的物体，如烧杯等。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zh-CN" smtClean="0"/>
              <a:t>天平都配有砝码一盒，以称量为</a:t>
            </a:r>
            <a:r>
              <a:rPr lang="en-US" altLang="zh-CN" smtClean="0"/>
              <a:t>1000g</a:t>
            </a:r>
            <a:r>
              <a:rPr lang="zh-CN" altLang="zh-CN" smtClean="0"/>
              <a:t>的为例，砝码有</a:t>
            </a:r>
            <a:r>
              <a:rPr lang="en-US" altLang="zh-CN" smtClean="0"/>
              <a:t>200g</a:t>
            </a:r>
            <a:r>
              <a:rPr lang="zh-CN" altLang="zh-CN" smtClean="0"/>
              <a:t>、</a:t>
            </a:r>
            <a:r>
              <a:rPr lang="en-US" altLang="zh-CN" smtClean="0"/>
              <a:t>100g</a:t>
            </a:r>
            <a:r>
              <a:rPr lang="zh-CN" altLang="zh-CN" smtClean="0"/>
              <a:t>、</a:t>
            </a:r>
            <a:r>
              <a:rPr lang="en-US" altLang="zh-CN" smtClean="0"/>
              <a:t>20g</a:t>
            </a:r>
            <a:r>
              <a:rPr lang="zh-CN" altLang="zh-CN" smtClean="0"/>
              <a:t>、</a:t>
            </a:r>
            <a:r>
              <a:rPr lang="en-US" altLang="zh-CN" smtClean="0"/>
              <a:t>2g</a:t>
            </a:r>
            <a:r>
              <a:rPr lang="zh-CN" altLang="zh-CN" smtClean="0"/>
              <a:t>的各两个，</a:t>
            </a:r>
            <a:r>
              <a:rPr lang="en-US" altLang="zh-CN" smtClean="0"/>
              <a:t>500g</a:t>
            </a:r>
            <a:r>
              <a:rPr lang="zh-CN" altLang="zh-CN" smtClean="0"/>
              <a:t>、</a:t>
            </a:r>
            <a:r>
              <a:rPr lang="en-US" altLang="zh-CN" smtClean="0"/>
              <a:t>50g</a:t>
            </a:r>
            <a:r>
              <a:rPr lang="zh-CN" altLang="zh-CN" smtClean="0"/>
              <a:t>、</a:t>
            </a:r>
            <a:r>
              <a:rPr lang="en-US" altLang="zh-CN" smtClean="0"/>
              <a:t>5g</a:t>
            </a:r>
            <a:r>
              <a:rPr lang="zh-CN" altLang="zh-CN" smtClean="0"/>
              <a:t>、</a:t>
            </a:r>
            <a:r>
              <a:rPr lang="en-US" altLang="zh-CN" smtClean="0"/>
              <a:t>1g</a:t>
            </a:r>
            <a:r>
              <a:rPr lang="zh-CN" altLang="zh-CN" smtClean="0"/>
              <a:t>的各</a:t>
            </a:r>
            <a:r>
              <a:rPr lang="en-US" altLang="zh-CN" smtClean="0"/>
              <a:t>1</a:t>
            </a:r>
            <a:r>
              <a:rPr lang="zh-CN" altLang="zh-CN" smtClean="0"/>
              <a:t>个．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 b="1" smtClean="0">
                <a:latin typeface="宋体" charset="-122"/>
                <a:ea typeface="宋体" charset="-122"/>
              </a:rPr>
              <a:t>2.</a:t>
            </a:r>
            <a:r>
              <a:rPr lang="zh-CN" altLang="zh-CN" sz="3200" b="1" smtClean="0">
                <a:latin typeface="宋体" charset="-122"/>
                <a:ea typeface="宋体" charset="-122"/>
              </a:rPr>
              <a:t>物理天平的使用与调整</a:t>
            </a:r>
            <a:endParaRPr lang="zh-CN" altLang="en-US" sz="3200" b="1" smtClean="0">
              <a:latin typeface="宋体" charset="-122"/>
              <a:ea typeface="宋体" charset="-122"/>
            </a:endParaRPr>
          </a:p>
        </p:txBody>
      </p:sp>
      <p:sp>
        <p:nvSpPr>
          <p:cNvPr id="39938" name="内容占位符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smtClean="0"/>
              <a:t> </a:t>
            </a:r>
            <a:r>
              <a:rPr lang="zh-CN" altLang="en-US" smtClean="0"/>
              <a:t>首先</a:t>
            </a:r>
            <a:r>
              <a:rPr lang="zh-CN" altLang="zh-CN" smtClean="0"/>
              <a:t>将部件擦净后再安装。吊盘背面标有“</a:t>
            </a:r>
            <a:r>
              <a:rPr lang="en-US" altLang="zh-CN" smtClean="0"/>
              <a:t>1</a:t>
            </a:r>
            <a:r>
              <a:rPr lang="zh-CN" altLang="zh-CN" smtClean="0"/>
              <a:t>”，“</a:t>
            </a:r>
            <a:r>
              <a:rPr lang="en-US" altLang="zh-CN" smtClean="0"/>
              <a:t>2</a:t>
            </a:r>
            <a:r>
              <a:rPr lang="zh-CN" altLang="zh-CN" smtClean="0"/>
              <a:t>”标记，应按“左</a:t>
            </a:r>
            <a:r>
              <a:rPr lang="en-US" altLang="zh-CN" smtClean="0"/>
              <a:t>1</a:t>
            </a:r>
            <a:r>
              <a:rPr lang="zh-CN" altLang="zh-CN" smtClean="0"/>
              <a:t>右</a:t>
            </a:r>
            <a:r>
              <a:rPr lang="en-US" altLang="zh-CN" smtClean="0"/>
              <a:t>2</a:t>
            </a:r>
            <a:r>
              <a:rPr lang="zh-CN" altLang="zh-CN" smtClean="0"/>
              <a:t>”的原则安装。安装好后，应转动手轮使横梁数次起落，并调整横梁落下时的支承螺丝，达到横梁起落不扭动，落下时中刀口离开中刀承，吊盘刚好落在底座上为最佳状态。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zh-CN" smtClean="0"/>
              <a:t>⑴水平调节</a:t>
            </a:r>
            <a:r>
              <a:rPr lang="en-US" altLang="zh-CN" smtClean="0"/>
              <a:t>	</a:t>
            </a:r>
            <a:endParaRPr lang="zh-CN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</a:t>
            </a:r>
            <a:r>
              <a:rPr lang="zh-CN" altLang="zh-CN" smtClean="0"/>
              <a:t>调节底座螺丝使底座上气泡在圆圈刻线中间位置，此时表示天平已处在水平位置。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内容占位符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zh-CN" smtClean="0"/>
              <a:t>⑵零点调节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CN" smtClean="0"/>
              <a:t>   </a:t>
            </a:r>
            <a:r>
              <a:rPr lang="zh-CN" altLang="zh-CN" smtClean="0"/>
              <a:t>天平空载时，用镊子把游码拨到左边零刻度处，转动手轮缓慢升起横梁，使指针指在刻度盘中央刻线为准，或使指针两边摆动等幅，如不等幅，则一定要先降下（制动）横梁调整横梁两端的平衡螺丝，再缓慢升起横梁观察，若未能达到上述要求，重复操作直到满足横梁平衡为止。</a:t>
            </a:r>
          </a:p>
          <a:p>
            <a:pPr eaLnBrk="1" hangingPunct="1">
              <a:buFont typeface="Wingdings 2" pitchFamily="18" charset="2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CN" altLang="zh-CN" b="1" dirty="0" smtClean="0"/>
              <a:t>另外一点应注意的是</a:t>
            </a:r>
            <a:r>
              <a:rPr lang="zh-CN" altLang="zh-CN" dirty="0" smtClean="0"/>
              <a:t>：对于天平的整个横梁系统（包括两吊盘在内），重心位于中刀口的正下方。天平的灵敏程度和重心到刀口的距离有关，调节感量砣的位置可改变整个横梁系统的重心位置，重心位置越高，距刀口距离越近天平灵敏度越高，感量也越小。天平出厂时它的感量砣位置是调好的，感量也是确定了，一般在使用天平的过程中不要动它的感量砣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ß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内容占位符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48244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     </a:t>
            </a:r>
            <a:r>
              <a:rPr lang="zh-CN" altLang="zh-CN" smtClean="0"/>
              <a:t>将待称衡物体放在左盘中，再用镊子将砝码夹放到右盘中进行称。先估计待称衡物体的质量，加一适当的砝码，启动天平，判明轻重后，再制动并调整砝码，依从大到小的次序更换砝码，以免多费时间，过多的磨损刀口或出现砝码不够用的情形。砝码要调整到使得指针的停点和已测出的天平的零点之差小于</a:t>
            </a:r>
            <a:r>
              <a:rPr lang="en-US" altLang="zh-CN" smtClean="0"/>
              <a:t>0.5</a:t>
            </a:r>
            <a:r>
              <a:rPr lang="zh-CN" altLang="zh-CN" smtClean="0"/>
              <a:t>分格为止。直到天平平衡时为止</a:t>
            </a:r>
          </a:p>
        </p:txBody>
      </p:sp>
      <p:sp>
        <p:nvSpPr>
          <p:cNvPr id="44034" name="矩形 3"/>
          <p:cNvSpPr>
            <a:spLocks noChangeArrowheads="1"/>
          </p:cNvSpPr>
          <p:nvPr/>
        </p:nvSpPr>
        <p:spPr bwMode="auto">
          <a:xfrm>
            <a:off x="684213" y="765175"/>
            <a:ext cx="1414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>
                <a:latin typeface="Franklin Gothic Book"/>
                <a:ea typeface="黑体" pitchFamily="2" charset="-122"/>
              </a:rPr>
              <a:t>⑶称衡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4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zh-CN" altLang="zh-CN" dirty="0" smtClean="0"/>
              <a:t>读数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        </a:t>
            </a:r>
            <a:r>
              <a:rPr lang="zh-CN" altLang="zh-CN" dirty="0" smtClean="0"/>
              <a:t>这时砝码和游码所示总质量即为被称物体总质量。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altLang="zh-CN" dirty="0" smtClean="0">
                <a:latin typeface="+mn-ea"/>
              </a:rPr>
              <a:t>5</a:t>
            </a:r>
            <a:r>
              <a:rPr lang="zh-CN" altLang="en-US" dirty="0" smtClean="0">
                <a:latin typeface="+mn-ea"/>
              </a:rPr>
              <a:t>）复原(天平复原；摘下吊耳、砝码放回砝码盒中）</a:t>
            </a:r>
            <a:endParaRPr lang="en-US" altLang="zh-CN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CN" altLang="zh-CN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zh-CN" b="1" dirty="0" smtClean="0"/>
              <a:t>载物台用法</a:t>
            </a:r>
            <a:r>
              <a:rPr lang="zh-CN" altLang="zh-CN" dirty="0" smtClean="0"/>
              <a:t>：有些实验要求不能把物体直接放入吊盘中称量，此时可借助于载物台．比如测量浸在液体中的物体所受的浮力时可以借助载物台。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楷体_GB2312" pitchFamily="49" charset="-122"/>
              </a:rPr>
              <a:t>二、实验原理</a:t>
            </a:r>
            <a:endParaRPr lang="zh-CN" altLang="en-US" smtClean="0">
              <a:ea typeface="楷体_GB2312" pitchFamily="49" charset="-122"/>
            </a:endParaRPr>
          </a:p>
        </p:txBody>
      </p:sp>
      <p:sp>
        <p:nvSpPr>
          <p:cNvPr id="16386" name="矩形 6"/>
          <p:cNvSpPr>
            <a:spLocks noChangeArrowheads="1"/>
          </p:cNvSpPr>
          <p:nvPr/>
        </p:nvSpPr>
        <p:spPr bwMode="auto">
          <a:xfrm>
            <a:off x="4067175" y="2492375"/>
            <a:ext cx="4572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 b="1">
                <a:latin typeface="Franklin Gothic Book"/>
                <a:ea typeface="黑体" pitchFamily="2" charset="-122"/>
              </a:rPr>
              <a:t>m</a:t>
            </a:r>
            <a:r>
              <a:rPr lang="en-US" altLang="zh-CN" b="1">
                <a:latin typeface="Franklin Gothic Book"/>
                <a:ea typeface="黑体" pitchFamily="2" charset="-122"/>
              </a:rPr>
              <a:t> ——</a:t>
            </a:r>
            <a:r>
              <a:rPr lang="zh-CN" altLang="en-US" sz="2000">
                <a:latin typeface="Franklin Gothic Book"/>
                <a:ea typeface="黑体" pitchFamily="2" charset="-122"/>
              </a:rPr>
              <a:t>天平测量质量</a:t>
            </a:r>
          </a:p>
          <a:p>
            <a:pPr>
              <a:lnSpc>
                <a:spcPct val="140000"/>
              </a:lnSpc>
            </a:pPr>
            <a:r>
              <a:rPr lang="en-US" altLang="zh-CN" sz="2000">
                <a:latin typeface="Franklin Gothic Book"/>
                <a:ea typeface="黑体" pitchFamily="2" charset="-122"/>
              </a:rPr>
              <a:t>V ——1</a:t>
            </a:r>
            <a:r>
              <a:rPr lang="zh-CN" altLang="en-US" sz="2000">
                <a:latin typeface="Franklin Gothic Book"/>
                <a:ea typeface="黑体" pitchFamily="2" charset="-122"/>
              </a:rPr>
              <a:t>．规则物体体积</a:t>
            </a:r>
          </a:p>
          <a:p>
            <a:pPr>
              <a:lnSpc>
                <a:spcPct val="140000"/>
              </a:lnSpc>
            </a:pPr>
            <a:r>
              <a:rPr lang="zh-CN" altLang="en-US" sz="2000">
                <a:latin typeface="Franklin Gothic Book"/>
                <a:ea typeface="黑体" pitchFamily="2" charset="-122"/>
              </a:rPr>
              <a:t>         </a:t>
            </a:r>
            <a:r>
              <a:rPr lang="en-US" altLang="zh-CN" sz="2000">
                <a:latin typeface="Franklin Gothic Book"/>
                <a:ea typeface="黑体" pitchFamily="2" charset="-122"/>
              </a:rPr>
              <a:t>2</a:t>
            </a:r>
            <a:r>
              <a:rPr lang="zh-CN" altLang="en-US" sz="2000">
                <a:latin typeface="Franklin Gothic Book"/>
                <a:ea typeface="黑体" pitchFamily="2" charset="-122"/>
              </a:rPr>
              <a:t>．不规则物体体积</a:t>
            </a:r>
          </a:p>
        </p:txBody>
      </p:sp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23850" y="3860800"/>
            <a:ext cx="8135938" cy="20621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Franklin Gothic Book"/>
                <a:ea typeface="黑体" pitchFamily="2" charset="-122"/>
              </a:rPr>
              <a:t>本实验采用 流体静力称衡法测量不规则物体密度。</a:t>
            </a:r>
            <a:endParaRPr lang="en-US" altLang="zh-CN" sz="2400">
              <a:latin typeface="Franklin Gothic Book"/>
              <a:ea typeface="黑体" pitchFamily="2" charset="-122"/>
            </a:endParaRPr>
          </a:p>
          <a:p>
            <a:endParaRPr lang="en-US" altLang="zh-CN" sz="2400">
              <a:latin typeface="Franklin Gothic Book"/>
              <a:ea typeface="黑体" pitchFamily="2" charset="-122"/>
            </a:endParaRPr>
          </a:p>
          <a:p>
            <a:r>
              <a:rPr lang="en-US" altLang="zh-CN" sz="2400">
                <a:latin typeface="Franklin Gothic Book"/>
                <a:ea typeface="黑体" pitchFamily="2" charset="-122"/>
              </a:rPr>
              <a:t> </a:t>
            </a:r>
            <a:r>
              <a:rPr lang="zh-CN" altLang="zh-CN" sz="2400">
                <a:latin typeface="Franklin Gothic Book"/>
                <a:ea typeface="黑体" pitchFamily="2" charset="-122"/>
              </a:rPr>
              <a:t>这一方法的基本原理是阿基米德原理，阿基米德原理就是物体在液体中</a:t>
            </a:r>
            <a:r>
              <a:rPr lang="zh-CN" altLang="zh-CN" sz="2800" b="1">
                <a:latin typeface="Franklin Gothic Book"/>
                <a:ea typeface="黑体" pitchFamily="2" charset="-122"/>
              </a:rPr>
              <a:t>所受的浮力</a:t>
            </a:r>
            <a:r>
              <a:rPr lang="zh-CN" altLang="zh-CN" sz="2400">
                <a:latin typeface="Franklin Gothic Book"/>
                <a:ea typeface="黑体" pitchFamily="2" charset="-122"/>
              </a:rPr>
              <a:t>等于它排开液体的重力</a:t>
            </a:r>
            <a:r>
              <a:rPr lang="zh-CN" altLang="en-US" sz="2400">
                <a:latin typeface="Franklin Gothic Book"/>
                <a:ea typeface="黑体" pitchFamily="2" charset="-122"/>
              </a:rPr>
              <a:t>，可根据浮力间接得到</a:t>
            </a:r>
            <a:r>
              <a:rPr lang="en-US" altLang="zh-CN" sz="2800" b="1">
                <a:latin typeface="Franklin Gothic Book"/>
                <a:ea typeface="黑体" pitchFamily="2" charset="-122"/>
              </a:rPr>
              <a:t>V</a:t>
            </a:r>
            <a:r>
              <a:rPr lang="zh-CN" altLang="en-US" sz="2800" b="1" baseline="-25000">
                <a:latin typeface="Franklin Gothic Book"/>
                <a:ea typeface="黑体" pitchFamily="2" charset="-122"/>
              </a:rPr>
              <a:t>物</a:t>
            </a:r>
            <a:r>
              <a:rPr lang="zh-CN" altLang="en-US" sz="2800" b="1">
                <a:latin typeface="Franklin Gothic Book"/>
                <a:ea typeface="黑体" pitchFamily="2" charset="-122"/>
              </a:rPr>
              <a:t>（</a:t>
            </a:r>
            <a:r>
              <a:rPr lang="en-US" altLang="zh-CN" sz="2800" b="1">
                <a:latin typeface="Franklin Gothic Book"/>
                <a:ea typeface="黑体" pitchFamily="2" charset="-122"/>
              </a:rPr>
              <a:t>V</a:t>
            </a:r>
            <a:r>
              <a:rPr lang="zh-CN" altLang="en-US" sz="2800" b="1" baseline="-25000">
                <a:latin typeface="Franklin Gothic Book"/>
                <a:ea typeface="黑体" pitchFamily="2" charset="-122"/>
              </a:rPr>
              <a:t>排</a:t>
            </a:r>
            <a:r>
              <a:rPr lang="en-US" altLang="zh-CN" sz="2800" b="1">
                <a:latin typeface="Franklin Gothic Book"/>
                <a:ea typeface="黑体" pitchFamily="2" charset="-122"/>
              </a:rPr>
              <a:t>=V</a:t>
            </a:r>
            <a:r>
              <a:rPr lang="zh-CN" altLang="en-US" sz="2800" b="1" baseline="-25000">
                <a:latin typeface="Franklin Gothic Book"/>
                <a:ea typeface="黑体" pitchFamily="2" charset="-122"/>
              </a:rPr>
              <a:t>物</a:t>
            </a:r>
            <a:r>
              <a:rPr lang="zh-CN" altLang="en-US" sz="2800" b="1">
                <a:latin typeface="Franklin Gothic Book"/>
                <a:ea typeface="黑体" pitchFamily="2" charset="-122"/>
              </a:rPr>
              <a:t>）</a:t>
            </a:r>
          </a:p>
        </p:txBody>
      </p:sp>
      <p:pic>
        <p:nvPicPr>
          <p:cNvPr id="16388" name="图片 8" descr="图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420938"/>
            <a:ext cx="1236663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矩形 9"/>
          <p:cNvSpPr>
            <a:spLocks noChangeArrowheads="1"/>
          </p:cNvSpPr>
          <p:nvPr/>
        </p:nvSpPr>
        <p:spPr bwMode="auto">
          <a:xfrm>
            <a:off x="179388" y="1557338"/>
            <a:ext cx="4392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4000" b="1">
                <a:solidFill>
                  <a:schemeClr val="tx2"/>
                </a:solidFill>
                <a:latin typeface="Franklin Gothic Book"/>
                <a:ea typeface="黑体" pitchFamily="2" charset="-122"/>
              </a:rPr>
              <a:t>物体密度的测量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1008062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latin typeface="宋体" charset="-122"/>
                <a:ea typeface="宋体" charset="-122"/>
              </a:rPr>
              <a:t>3.</a:t>
            </a:r>
            <a:r>
              <a:rPr lang="zh-CN" altLang="zh-CN" sz="3200" b="1" smtClean="0">
                <a:latin typeface="宋体" charset="-122"/>
                <a:ea typeface="宋体" charset="-122"/>
              </a:rPr>
              <a:t>使用天平的注意事项：</a:t>
            </a:r>
            <a:endParaRPr lang="zh-CN" altLang="en-US" sz="3200" b="1" smtClean="0">
              <a:latin typeface="宋体" charset="-122"/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002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）天平的负载量不得超过其最大称量值，以免损坏刀口或横梁。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）为了避免刀口受冲击而损坏，在取放物体、取放砝码、调节平衡螺母以及不使用天平时，都必须使天平制动。只有在判断天平是否平衡时才将天平启动。天平启动或制动时，旋转制动旋钮动作要轻。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3</a:t>
            </a:r>
            <a:r>
              <a:rPr lang="zh-CN" altLang="en-US" smtClean="0"/>
              <a:t>）砝码不能用手直接取拿，只能用镊子间接挟取。从秤盘上取下后应立即放入砝码盒中。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）天平的各部分以及砝码都要防锈、防腐蚀，高温物体以及有腐蚀性的化学药品不得直接放在盘内称量。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5</a:t>
            </a:r>
            <a:r>
              <a:rPr lang="zh-CN" altLang="en-US" smtClean="0"/>
              <a:t>）</a:t>
            </a:r>
            <a:r>
              <a:rPr lang="zh-CN" altLang="zh-CN" smtClean="0"/>
              <a:t>每次称衡完毕，都要检查空载平衡，如空载平衡已被破坏，则测量无效，需重新调平测量。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6</a:t>
            </a:r>
            <a:r>
              <a:rPr lang="zh-CN" altLang="en-US" smtClean="0"/>
              <a:t>）称量完毕将制动旋钮左旋转，放下横梁，保护刀口。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ea typeface="楷体_GB2312" pitchFamily="49" charset="-122"/>
              </a:rPr>
              <a:t>三、</a:t>
            </a:r>
            <a:r>
              <a:rPr lang="zh-CN" altLang="zh-CN" b="1" smtClean="0">
                <a:ea typeface="楷体_GB2312" pitchFamily="49" charset="-122"/>
              </a:rPr>
              <a:t>实验内容</a:t>
            </a:r>
            <a:r>
              <a:rPr lang="zh-CN" altLang="en-US" b="1" smtClean="0">
                <a:ea typeface="楷体_GB2312" pitchFamily="49" charset="-122"/>
              </a:rPr>
              <a:t>及步骤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3500" b="1" dirty="0" smtClean="0"/>
              <a:t>1.</a:t>
            </a:r>
            <a:r>
              <a:rPr lang="zh-CN" altLang="zh-CN" sz="3500" b="1" dirty="0" smtClean="0"/>
              <a:t>测量规则物体的密度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zh-CN" dirty="0" smtClean="0"/>
              <a:t>（</a:t>
            </a:r>
            <a:r>
              <a:rPr lang="en-US" altLang="zh-CN" dirty="0" smtClean="0"/>
              <a:t>1</a:t>
            </a:r>
            <a:r>
              <a:rPr lang="zh-CN" altLang="zh-CN" dirty="0" smtClean="0"/>
              <a:t>）测量小钢珠的密度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    </a:t>
            </a:r>
            <a:r>
              <a:rPr lang="zh-CN" altLang="zh-CN" sz="3000" dirty="0" smtClean="0"/>
              <a:t>用游标卡尺</a:t>
            </a:r>
            <a:r>
              <a:rPr lang="zh-CN" altLang="en-US" sz="3000" dirty="0" smtClean="0"/>
              <a:t>和</a:t>
            </a:r>
            <a:r>
              <a:rPr lang="zh-CN" altLang="zh-CN" sz="3000" dirty="0" smtClean="0"/>
              <a:t>一级千分尺</a:t>
            </a:r>
            <a:r>
              <a:rPr lang="zh-CN" altLang="en-US" sz="3000" dirty="0" smtClean="0"/>
              <a:t>分别在</a:t>
            </a:r>
            <a:r>
              <a:rPr lang="zh-CN" altLang="zh-CN" sz="3000" dirty="0" smtClean="0"/>
              <a:t>小钢珠不同位置测</a:t>
            </a:r>
            <a:r>
              <a:rPr lang="zh-CN" altLang="en-US" sz="3000" dirty="0" smtClean="0"/>
              <a:t>其</a:t>
            </a:r>
            <a:r>
              <a:rPr lang="zh-CN" altLang="zh-CN" sz="3000" dirty="0" smtClean="0"/>
              <a:t>直径</a:t>
            </a:r>
            <a:r>
              <a:rPr lang="en-US" altLang="zh-CN" sz="3000" dirty="0" smtClean="0"/>
              <a:t> d</a:t>
            </a:r>
            <a:r>
              <a:rPr lang="zh-CN" altLang="en-US" sz="3000" dirty="0" smtClean="0"/>
              <a:t>各六</a:t>
            </a:r>
            <a:r>
              <a:rPr lang="zh-CN" altLang="zh-CN" sz="3000" dirty="0" smtClean="0"/>
              <a:t>次，用物理天平测其质量</a:t>
            </a:r>
            <a:r>
              <a:rPr lang="en-US" altLang="zh-CN" sz="3000" dirty="0" smtClean="0"/>
              <a:t>m </a:t>
            </a:r>
            <a:r>
              <a:rPr lang="zh-CN" altLang="en-US" sz="3000" dirty="0" smtClean="0"/>
              <a:t>六次</a:t>
            </a:r>
            <a:r>
              <a:rPr lang="en-US" altLang="zh-CN" sz="3000" dirty="0" smtClean="0"/>
              <a:t> </a:t>
            </a:r>
            <a:r>
              <a:rPr lang="zh-CN" altLang="zh-CN" sz="3000" dirty="0" smtClean="0"/>
              <a:t>；取算术平均值，利用密度公式计算出小钢珠的密度</a:t>
            </a:r>
            <a:r>
              <a:rPr lang="zh-CN" altLang="en-US" sz="3000" dirty="0" smtClean="0"/>
              <a:t>。</a:t>
            </a:r>
            <a:r>
              <a:rPr lang="zh-CN" altLang="zh-CN" sz="3000" dirty="0" smtClean="0"/>
              <a:t>自拟表格，记录数据</a:t>
            </a:r>
            <a:r>
              <a:rPr lang="zh-CN" altLang="en-US" sz="3000" dirty="0" smtClean="0"/>
              <a:t>。</a:t>
            </a:r>
            <a:endParaRPr lang="zh-CN" altLang="zh-CN" sz="3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CN" altLang="zh-CN" dirty="0" smtClean="0"/>
              <a:t>（</a:t>
            </a:r>
            <a:r>
              <a:rPr lang="en-US" altLang="zh-CN" dirty="0" smtClean="0"/>
              <a:t>2</a:t>
            </a:r>
            <a:r>
              <a:rPr lang="zh-CN" altLang="zh-CN" dirty="0" smtClean="0"/>
              <a:t>）测量圆环的密度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       </a:t>
            </a:r>
            <a:r>
              <a:rPr lang="zh-CN" altLang="zh-CN" dirty="0" smtClean="0"/>
              <a:t>用游标卡尺测圆环的不同位置高</a:t>
            </a:r>
            <a:r>
              <a:rPr lang="en-US" altLang="zh-CN" dirty="0" smtClean="0"/>
              <a:t> </a:t>
            </a:r>
            <a:r>
              <a:rPr lang="zh-CN" altLang="zh-CN" dirty="0" smtClean="0"/>
              <a:t>、内径</a:t>
            </a:r>
            <a:r>
              <a:rPr lang="en-US" altLang="zh-CN" dirty="0" smtClean="0"/>
              <a:t> </a:t>
            </a:r>
            <a:r>
              <a:rPr lang="zh-CN" altLang="zh-CN" dirty="0" smtClean="0"/>
              <a:t>、外径</a:t>
            </a:r>
            <a:r>
              <a:rPr lang="en-US" altLang="zh-CN" dirty="0" smtClean="0"/>
              <a:t> </a:t>
            </a:r>
            <a:r>
              <a:rPr lang="zh-CN" altLang="en-US" dirty="0" smtClean="0"/>
              <a:t>各六</a:t>
            </a:r>
            <a:r>
              <a:rPr lang="zh-CN" altLang="zh-CN" dirty="0" smtClean="0"/>
              <a:t>次，用物理天平测其质量</a:t>
            </a:r>
            <a:r>
              <a:rPr lang="en-US" altLang="zh-CN" dirty="0" smtClean="0"/>
              <a:t>m </a:t>
            </a:r>
            <a:r>
              <a:rPr lang="zh-CN" altLang="en-US" dirty="0" smtClean="0"/>
              <a:t>一次</a:t>
            </a:r>
            <a:r>
              <a:rPr lang="en-US" altLang="zh-CN" dirty="0" smtClean="0"/>
              <a:t> </a:t>
            </a:r>
            <a:r>
              <a:rPr lang="zh-CN" altLang="zh-CN" dirty="0" smtClean="0"/>
              <a:t>；利用密度公式计算出圆环的密度</a:t>
            </a:r>
            <a:r>
              <a:rPr lang="zh-CN" altLang="en-US" dirty="0" smtClean="0"/>
              <a:t>。</a:t>
            </a:r>
            <a:r>
              <a:rPr lang="zh-CN" altLang="zh-CN" dirty="0" smtClean="0"/>
              <a:t>自拟表格，记录数据。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 smtClean="0"/>
              <a:t>2.</a:t>
            </a:r>
            <a:r>
              <a:rPr lang="zh-CN" altLang="zh-CN" sz="3200" smtClean="0"/>
              <a:t>测量不规则金属的密度</a:t>
            </a:r>
            <a:endParaRPr lang="zh-CN" altLang="en-US" sz="3200" smtClean="0"/>
          </a:p>
        </p:txBody>
      </p:sp>
      <p:sp>
        <p:nvSpPr>
          <p:cNvPr id="5017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en-US" smtClean="0"/>
              <a:t>流体静力称衡法测量</a:t>
            </a:r>
            <a:endParaRPr lang="en-US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 </a:t>
            </a:r>
            <a:r>
              <a:rPr lang="zh-CN" altLang="zh-CN" sz="2800" smtClean="0"/>
              <a:t>将物理天平调平后，测出待测物体在空气中的质量</a:t>
            </a:r>
            <a:r>
              <a:rPr lang="en-US" altLang="zh-CN" sz="2800" smtClean="0"/>
              <a:t>m</a:t>
            </a:r>
            <a:r>
              <a:rPr lang="zh-CN" altLang="en-US" sz="2800" smtClean="0"/>
              <a:t>一次</a:t>
            </a:r>
            <a:r>
              <a:rPr lang="zh-CN" altLang="zh-CN" sz="2800" smtClean="0"/>
              <a:t>；再将盛有大半杯水容器放在立柱上，将待测物体完全没入水中，记录天平的示数</a:t>
            </a:r>
            <a:r>
              <a:rPr lang="en-US" altLang="zh-CN" sz="2800" smtClean="0"/>
              <a:t>m</a:t>
            </a:r>
            <a:r>
              <a:rPr lang="en-US" altLang="zh-CN" sz="1400" smtClean="0"/>
              <a:t>1</a:t>
            </a:r>
            <a:r>
              <a:rPr lang="zh-CN" altLang="zh-CN" sz="2800" smtClean="0"/>
              <a:t>，重复</a:t>
            </a:r>
            <a:r>
              <a:rPr lang="en-US" altLang="zh-CN" sz="2800" smtClean="0"/>
              <a:t>6</a:t>
            </a:r>
            <a:r>
              <a:rPr lang="zh-CN" altLang="zh-CN" sz="2800" smtClean="0"/>
              <a:t>次。用温度计测出实验室温度，查出水的密度，利用计算出该物密度。自拟表格，记录数据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楷体_GB2312" pitchFamily="49" charset="-122"/>
              </a:rPr>
              <a:t>四、</a:t>
            </a:r>
            <a:r>
              <a:rPr lang="zh-CN" altLang="zh-CN" b="1" smtClean="0">
                <a:ea typeface="楷体_GB2312" pitchFamily="49" charset="-122"/>
              </a:rPr>
              <a:t>实验记录与数据处理</a:t>
            </a:r>
            <a:endParaRPr lang="zh-CN" altLang="en-US" b="1" smtClean="0">
              <a:ea typeface="楷体_GB2312" pitchFamily="49" charset="-122"/>
            </a:endParaRPr>
          </a:p>
        </p:txBody>
      </p:sp>
      <p:sp>
        <p:nvSpPr>
          <p:cNvPr id="5120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1.</a:t>
            </a:r>
            <a:r>
              <a:rPr lang="zh-CN" altLang="zh-CN" smtClean="0"/>
              <a:t>依据具体待测物体的形状及性质，自行设计表格，记录数据。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2.</a:t>
            </a:r>
            <a:r>
              <a:rPr lang="zh-CN" altLang="zh-CN" smtClean="0"/>
              <a:t>利用密度公式，计算待测物的密度。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3.</a:t>
            </a:r>
            <a:r>
              <a:rPr lang="zh-CN" altLang="zh-CN" smtClean="0"/>
              <a:t> 计算相对不起的度，百分百误差。</a:t>
            </a:r>
          </a:p>
          <a:p>
            <a:pPr eaLnBrk="1" hangingPunct="1">
              <a:buFont typeface="Wingdings 2" pitchFamily="18" charset="2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楷体_GB2312" pitchFamily="49" charset="-122"/>
              </a:rPr>
              <a:t>五、分析与讨论</a:t>
            </a:r>
          </a:p>
        </p:txBody>
      </p:sp>
      <p:sp>
        <p:nvSpPr>
          <p:cNvPr id="5222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根据对小钢球 </a:t>
            </a:r>
            <a:r>
              <a:rPr lang="en-US" altLang="zh-CN" smtClean="0"/>
              <a:t>E</a:t>
            </a:r>
            <a:r>
              <a:rPr lang="en-US" altLang="zh-CN" sz="2000" smtClean="0"/>
              <a:t>d</a:t>
            </a:r>
            <a:r>
              <a:rPr lang="zh-CN" altLang="en-US" baseline="-25000" smtClean="0"/>
              <a:t>游、</a:t>
            </a:r>
            <a:r>
              <a:rPr lang="en-US" altLang="zh-CN" smtClean="0"/>
              <a:t>E</a:t>
            </a:r>
            <a:r>
              <a:rPr lang="en-US" altLang="zh-CN" sz="2400" smtClean="0"/>
              <a:t>d</a:t>
            </a:r>
            <a:r>
              <a:rPr lang="zh-CN" altLang="en-US" baseline="-25000" smtClean="0"/>
              <a:t>千、</a:t>
            </a:r>
            <a:r>
              <a:rPr lang="en-US" altLang="zh-CN" smtClean="0"/>
              <a:t>E</a:t>
            </a:r>
            <a:r>
              <a:rPr lang="en-US" altLang="zh-CN" sz="2400" smtClean="0"/>
              <a:t>m</a:t>
            </a:r>
            <a:r>
              <a:rPr lang="zh-CN" altLang="zh-CN" smtClean="0"/>
              <a:t>分析</a:t>
            </a:r>
            <a:r>
              <a:rPr lang="zh-CN" altLang="en-US" smtClean="0"/>
              <a:t>，利用误差等分配原则和微笑误差原理来</a:t>
            </a:r>
            <a:r>
              <a:rPr lang="zh-CN" altLang="zh-CN" smtClean="0"/>
              <a:t>判断仪器的选择</a:t>
            </a:r>
            <a:r>
              <a:rPr lang="zh-CN" altLang="en-US" smtClean="0"/>
              <a:t>和测量次数。要求 </a:t>
            </a:r>
            <a:r>
              <a:rPr lang="en-US" altLang="zh-CN" smtClean="0"/>
              <a:t>u</a:t>
            </a:r>
            <a:r>
              <a:rPr lang="en-US" altLang="zh-CN" baseline="-25000" smtClean="0"/>
              <a:t>C(</a:t>
            </a:r>
            <a:r>
              <a:rPr lang="zh-CN" altLang="zh-CN" smtClean="0"/>
              <a:t>ρ</a:t>
            </a:r>
            <a:r>
              <a:rPr lang="en-US" altLang="zh-CN" baseline="-25000" smtClean="0"/>
              <a:t>)</a:t>
            </a:r>
            <a:r>
              <a:rPr lang="en-US" altLang="zh-CN" smtClean="0"/>
              <a:t>/</a:t>
            </a:r>
            <a:r>
              <a:rPr lang="zh-CN" altLang="zh-CN" smtClean="0"/>
              <a:t> ρ</a:t>
            </a:r>
            <a:r>
              <a:rPr lang="zh-CN" altLang="en-US" smtClean="0"/>
              <a:t> ≦</a:t>
            </a:r>
            <a:r>
              <a:rPr lang="en-US" altLang="zh-CN" smtClean="0"/>
              <a:t>1.0%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2.</a:t>
            </a:r>
            <a:r>
              <a:rPr lang="zh-CN" altLang="zh-CN" smtClean="0"/>
              <a:t>根据</a:t>
            </a:r>
            <a:r>
              <a:rPr lang="en-US" altLang="zh-CN" smtClean="0"/>
              <a:t>E(</a:t>
            </a:r>
            <a:r>
              <a:rPr lang="zh-CN" altLang="zh-CN" smtClean="0"/>
              <a:t>ρ</a:t>
            </a:r>
            <a:r>
              <a:rPr lang="en-US" altLang="zh-CN" smtClean="0"/>
              <a:t>)</a:t>
            </a:r>
            <a:r>
              <a:rPr lang="zh-CN" altLang="zh-CN" smtClean="0"/>
              <a:t>、 </a:t>
            </a:r>
            <a:r>
              <a:rPr lang="en-US" altLang="zh-CN" smtClean="0"/>
              <a:t>B(</a:t>
            </a:r>
            <a:r>
              <a:rPr lang="zh-CN" altLang="zh-CN" smtClean="0"/>
              <a:t>ρ</a:t>
            </a:r>
            <a:r>
              <a:rPr lang="en-US" altLang="zh-CN" smtClean="0"/>
              <a:t>) </a:t>
            </a:r>
            <a:r>
              <a:rPr lang="zh-CN" altLang="zh-CN" smtClean="0"/>
              <a:t>的值分析误差来源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楷体_GB2312" pitchFamily="49" charset="-122"/>
              </a:rPr>
              <a:t>六、</a:t>
            </a:r>
            <a:r>
              <a:rPr lang="zh-CN" altLang="zh-CN" b="1" smtClean="0">
                <a:ea typeface="楷体_GB2312" pitchFamily="49" charset="-122"/>
              </a:rPr>
              <a:t>思考题</a:t>
            </a:r>
            <a:endParaRPr lang="zh-CN" altLang="en-US" b="1" smtClean="0">
              <a:ea typeface="楷体_GB2312" pitchFamily="49" charset="-122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1.</a:t>
            </a:r>
            <a:r>
              <a:rPr lang="zh-CN" altLang="zh-CN" smtClean="0"/>
              <a:t>设计测量某种液体密度测量方法（</a:t>
            </a:r>
            <a:r>
              <a:rPr lang="zh-CN" altLang="en-US" smtClean="0"/>
              <a:t>包括</a:t>
            </a:r>
            <a:r>
              <a:rPr lang="zh-CN" altLang="zh-CN" smtClean="0"/>
              <a:t>原理、内容、数据表格、不确定度的传递公式）？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2.</a:t>
            </a:r>
            <a:r>
              <a:rPr lang="zh-CN" altLang="zh-CN" smtClean="0"/>
              <a:t>如何测量木块的密度？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3.</a:t>
            </a:r>
            <a:r>
              <a:rPr lang="zh-CN" altLang="zh-CN" smtClean="0"/>
              <a:t>如何测量食盐的体积</a:t>
            </a:r>
            <a:r>
              <a:rPr lang="zh-CN" altLang="en-US" smtClean="0"/>
              <a:t>？</a:t>
            </a:r>
            <a:endParaRPr lang="zh-CN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4.</a:t>
            </a:r>
            <a:r>
              <a:rPr lang="zh-CN" altLang="zh-CN" smtClean="0"/>
              <a:t>只有量筒如何测量橡皮泥的密度？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矩形 19"/>
          <p:cNvSpPr>
            <a:spLocks noChangeArrowheads="1"/>
          </p:cNvSpPr>
          <p:nvPr/>
        </p:nvSpPr>
        <p:spPr bwMode="auto">
          <a:xfrm>
            <a:off x="684213" y="1557338"/>
            <a:ext cx="79914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hlink"/>
              </a:buClr>
              <a:buSzPct val="120000"/>
            </a:pPr>
            <a:r>
              <a:rPr lang="zh-CN" altLang="en-US" sz="20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待测物体在空气中测得的质量为 </a:t>
            </a:r>
            <a:r>
              <a:rPr lang="zh-CN" altLang="en-US" sz="2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  <a:sym typeface="Arial" charset="0"/>
              </a:rPr>
              <a:t>m </a:t>
            </a:r>
            <a:r>
              <a:rPr lang="zh-CN" altLang="en-US" sz="2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Arial" charset="0"/>
              </a:rPr>
              <a:t>，</a:t>
            </a:r>
            <a:r>
              <a:rPr lang="zh-CN" altLang="en-US" sz="20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将它全部浸入水中称得物体质量为 </a:t>
            </a:r>
            <a:r>
              <a:rPr lang="zh-CN" altLang="en-US" sz="2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Arial" charset="0"/>
              </a:rPr>
              <a:t>m</a:t>
            </a:r>
            <a:r>
              <a:rPr lang="en-US" altLang="zh-CN" sz="2000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Arial" charset="0"/>
              </a:rPr>
              <a:t>1 </a:t>
            </a:r>
            <a:r>
              <a:rPr lang="zh-CN" altLang="en-US" sz="200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，则它在水中所受的浮力为：</a:t>
            </a:r>
          </a:p>
        </p:txBody>
      </p:sp>
      <p:graphicFrame>
        <p:nvGraphicFramePr>
          <p:cNvPr id="2066" name="Picture 75"/>
          <p:cNvGraphicFramePr>
            <a:graphicFrameLocks noChangeAspect="1"/>
          </p:cNvGraphicFramePr>
          <p:nvPr/>
        </p:nvGraphicFramePr>
        <p:xfrm>
          <a:off x="2987675" y="2420938"/>
          <a:ext cx="4464050" cy="503237"/>
        </p:xfrm>
        <a:graphic>
          <a:graphicData uri="http://schemas.openxmlformats.org/presentationml/2006/ole">
            <p:oleObj spid="_x0000_s2066" r:id="rId3" imgW="2401342" imgH="228699" progId="Equation.3">
              <p:embed/>
            </p:oleObj>
          </a:graphicData>
        </a:graphic>
      </p:graphicFrame>
      <p:graphicFrame>
        <p:nvGraphicFramePr>
          <p:cNvPr id="2065" name="Picture 76"/>
          <p:cNvGraphicFramePr>
            <a:graphicFrameLocks noChangeAspect="1"/>
          </p:cNvGraphicFramePr>
          <p:nvPr/>
        </p:nvGraphicFramePr>
        <p:xfrm>
          <a:off x="1979613" y="2997200"/>
          <a:ext cx="2520950" cy="719138"/>
        </p:xfrm>
        <a:graphic>
          <a:graphicData uri="http://schemas.openxmlformats.org/presentationml/2006/ole">
            <p:oleObj spid="_x0000_s2065" r:id="rId4" imgW="738202" imgH="432739" progId="Equation.3">
              <p:embed/>
            </p:oleObj>
          </a:graphicData>
        </a:graphic>
      </p:graphicFrame>
      <p:graphicFrame>
        <p:nvGraphicFramePr>
          <p:cNvPr id="2064" name="Picture 77"/>
          <p:cNvGraphicFramePr>
            <a:graphicFrameLocks noChangeAspect="1"/>
          </p:cNvGraphicFramePr>
          <p:nvPr/>
        </p:nvGraphicFramePr>
        <p:xfrm>
          <a:off x="1908175" y="3789363"/>
          <a:ext cx="3095625" cy="935037"/>
        </p:xfrm>
        <a:graphic>
          <a:graphicData uri="http://schemas.openxmlformats.org/presentationml/2006/ole">
            <p:oleObj spid="_x0000_s2064" r:id="rId5" imgW="1193800" imgH="431800" progId="Equation.3">
              <p:embed/>
            </p:oleObj>
          </a:graphicData>
        </a:graphic>
      </p:graphicFrame>
      <p:sp>
        <p:nvSpPr>
          <p:cNvPr id="207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Franklin Gothic Book"/>
              <a:ea typeface="黑体" pitchFamily="2" charset="-122"/>
            </a:endParaRPr>
          </a:p>
        </p:txBody>
      </p:sp>
      <p:sp>
        <p:nvSpPr>
          <p:cNvPr id="2073" name="Rectangle 20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en-US" altLang="zh-CN" sz="1000">
                <a:latin typeface="宋体" charset="-122"/>
                <a:cs typeface="Times New Roman" pitchFamily="18" charset="0"/>
              </a:rPr>
              <a:t>  </a:t>
            </a:r>
            <a:endParaRPr lang="en-US" altLang="zh-CN" sz="800">
              <a:cs typeface="Times New Roman" pitchFamily="18" charset="0"/>
            </a:endParaRPr>
          </a:p>
          <a:p>
            <a:pPr indent="342900" algn="ctr" eaLnBrk="0" hangingPunct="0"/>
            <a:r>
              <a:rPr lang="en-US" altLang="zh-CN" sz="1000">
                <a:latin typeface="宋体" charset="-122"/>
                <a:cs typeface="Times New Roman" pitchFamily="18" charset="0"/>
              </a:rPr>
              <a:t>  </a:t>
            </a:r>
            <a:endParaRPr lang="en-US" altLang="zh-CN">
              <a:cs typeface="Times New Roman" pitchFamily="18" charset="0"/>
            </a:endParaRPr>
          </a:p>
        </p:txBody>
      </p:sp>
      <p:sp>
        <p:nvSpPr>
          <p:cNvPr id="2074" name="Rectangle 21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en-US" altLang="zh-CN" sz="1000">
                <a:latin typeface="宋体" charset="-122"/>
                <a:cs typeface="Times New Roman" pitchFamily="18" charset="0"/>
              </a:rPr>
              <a:t>        </a:t>
            </a:r>
            <a:endParaRPr lang="en-US" altLang="zh-CN" sz="800">
              <a:cs typeface="Times New Roman" pitchFamily="18" charset="0"/>
            </a:endParaRPr>
          </a:p>
          <a:p>
            <a:pPr indent="342900" algn="ctr" eaLnBrk="0" hangingPunct="0"/>
            <a:r>
              <a:rPr lang="en-US" altLang="zh-CN" sz="1000">
                <a:latin typeface="宋体" charset="-122"/>
                <a:cs typeface="Times New Roman" pitchFamily="18" charset="0"/>
              </a:rPr>
              <a:t>    </a:t>
            </a:r>
            <a:endParaRPr lang="en-US" altLang="zh-CN">
              <a:cs typeface="Times New Roman" pitchFamily="18" charset="0"/>
            </a:endParaRPr>
          </a:p>
        </p:txBody>
      </p:sp>
      <p:sp>
        <p:nvSpPr>
          <p:cNvPr id="2075" name="矩形 26"/>
          <p:cNvSpPr>
            <a:spLocks noChangeArrowheads="1"/>
          </p:cNvSpPr>
          <p:nvPr/>
        </p:nvSpPr>
        <p:spPr bwMode="auto">
          <a:xfrm>
            <a:off x="755650" y="5229225"/>
            <a:ext cx="4716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33400" algn="l"/>
              </a:tabLst>
            </a:pPr>
            <a:r>
              <a:rPr lang="zh-CN" altLang="en-US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测读水温，查表记录该温度下水的密度</a:t>
            </a:r>
            <a:r>
              <a:rPr lang="en-US" altLang="zh-CN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ρ</a:t>
            </a:r>
            <a:r>
              <a:rPr lang="en-US" altLang="zh-CN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0</a:t>
            </a:r>
            <a:r>
              <a:rPr lang="zh-CN" altLang="en-US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；计算</a:t>
            </a:r>
            <a:r>
              <a:rPr lang="en-US" altLang="zh-CN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Arial" charset="0"/>
              </a:rPr>
              <a:t>ρ</a:t>
            </a:r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755650" y="620713"/>
          <a:ext cx="1871663" cy="712787"/>
        </p:xfrm>
        <a:graphic>
          <a:graphicData uri="http://schemas.openxmlformats.org/presentationml/2006/ole">
            <p:oleObj spid="_x0000_s2070" name="公式" r:id="rId6" imgW="583920" imgH="241200" progId="Equation.3">
              <p:embed/>
            </p:oleObj>
          </a:graphicData>
        </a:graphic>
      </p:graphicFrame>
      <p:sp>
        <p:nvSpPr>
          <p:cNvPr id="2076" name="矩形 29"/>
          <p:cNvSpPr>
            <a:spLocks noChangeArrowheads="1"/>
          </p:cNvSpPr>
          <p:nvPr/>
        </p:nvSpPr>
        <p:spPr bwMode="auto">
          <a:xfrm>
            <a:off x="323850" y="3933825"/>
            <a:ext cx="1346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物体的密度</a:t>
            </a:r>
            <a:endParaRPr lang="zh-CN" altLang="en-US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77" name="矩形 30"/>
          <p:cNvSpPr>
            <a:spLocks noChangeArrowheads="1"/>
          </p:cNvSpPr>
          <p:nvPr/>
        </p:nvSpPr>
        <p:spPr bwMode="auto">
          <a:xfrm>
            <a:off x="323850" y="3068638"/>
            <a:ext cx="1346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物体的</a:t>
            </a:r>
            <a:r>
              <a:rPr lang="zh-CN" altLang="en-US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体积</a:t>
            </a:r>
          </a:p>
        </p:txBody>
      </p:sp>
      <p:pic>
        <p:nvPicPr>
          <p:cNvPr id="2078" name="Picture 23" descr="C:\Documents and Settings\Administrator\Application Data\Tencent\Users\747904942\QQ\WinTemp\RichOle\`~J{4E%9ACM})SUN`(IUQEA.png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5795963" y="3213100"/>
            <a:ext cx="2276475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042988" y="692150"/>
          <a:ext cx="1657350" cy="685800"/>
        </p:xfrm>
        <a:graphic>
          <a:graphicData uri="http://schemas.openxmlformats.org/presentationml/2006/ole">
            <p:oleObj spid="_x0000_s18434" name="公式" r:id="rId3" imgW="583920" imgH="241200" progId="Equation.3">
              <p:embed/>
            </p:oleObj>
          </a:graphicData>
        </a:graphic>
      </p:graphicFrame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3132138" y="765175"/>
            <a:ext cx="333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400">
                <a:latin typeface="Franklin Gothic Book"/>
                <a:ea typeface="黑体" pitchFamily="2" charset="-122"/>
                <a:cs typeface="Times New Roman" pitchFamily="18" charset="0"/>
              </a:rPr>
              <a:t> </a:t>
            </a:r>
            <a:r>
              <a:rPr lang="zh-CN" altLang="en-US" sz="2400">
                <a:latin typeface="Franklin Gothic Book"/>
                <a:ea typeface="黑体" pitchFamily="2" charset="-122"/>
                <a:cs typeface="Times New Roman" pitchFamily="18" charset="0"/>
              </a:rPr>
              <a:t>（待测物：蜡的密度）</a:t>
            </a:r>
            <a:endParaRPr lang="zh-CN" altLang="en-US" sz="2400">
              <a:ea typeface="黑体" pitchFamily="2" charset="-122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258888" y="1484313"/>
          <a:ext cx="6697662" cy="1101725"/>
        </p:xfrm>
        <a:graphic>
          <a:graphicData uri="http://schemas.openxmlformats.org/presentationml/2006/ole">
            <p:oleObj spid="_x0000_s18435" name="公式" r:id="rId4" imgW="3200400" imgH="44424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03350" y="2276475"/>
          <a:ext cx="1563688" cy="1223963"/>
        </p:xfrm>
        <a:graphic>
          <a:graphicData uri="http://schemas.openxmlformats.org/presentationml/2006/ole">
            <p:oleObj spid="_x0000_s18436" name="公式" r:id="rId5" imgW="825480" imgH="57132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971550" y="3429000"/>
          <a:ext cx="3009900" cy="1489075"/>
        </p:xfrm>
        <a:graphic>
          <a:graphicData uri="http://schemas.openxmlformats.org/presentationml/2006/ole">
            <p:oleObj spid="_x0000_s18437" name="公式" r:id="rId6" imgW="1473120" imgH="6220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68313" y="3933825"/>
          <a:ext cx="503237" cy="401638"/>
        </p:xfrm>
        <a:graphic>
          <a:graphicData uri="http://schemas.openxmlformats.org/presentationml/2006/ole">
            <p:oleObj spid="_x0000_s18438" name="公式" r:id="rId7" imgW="190440" imgH="152280" progId="Equation.3">
              <p:embed/>
            </p:oleObj>
          </a:graphicData>
        </a:graphic>
      </p:graphicFrame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539750" y="5013325"/>
            <a:ext cx="77041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800" b="1">
                <a:latin typeface="Franklin Gothic Book"/>
                <a:ea typeface="黑体" pitchFamily="2" charset="-122"/>
              </a:rPr>
              <a:t> </a:t>
            </a:r>
            <a:r>
              <a:rPr lang="en-US" altLang="zh-CN" sz="2800">
                <a:latin typeface="宋体" charset="-122"/>
              </a:rPr>
              <a:t>m</a:t>
            </a:r>
            <a:r>
              <a:rPr lang="zh-CN" altLang="en-US" sz="2800" baseline="-25000">
                <a:latin typeface="宋体" charset="-122"/>
              </a:rPr>
              <a:t>蜡</a:t>
            </a:r>
            <a:r>
              <a:rPr lang="zh-CN" altLang="en-US" sz="2800">
                <a:latin typeface="宋体" charset="-122"/>
              </a:rPr>
              <a:t> </a:t>
            </a:r>
            <a:r>
              <a:rPr lang="en-US" altLang="zh-CN" sz="2800">
                <a:latin typeface="宋体" charset="-122"/>
              </a:rPr>
              <a:t>--</a:t>
            </a:r>
            <a:r>
              <a:rPr lang="zh-CN" altLang="en-US" sz="2000">
                <a:latin typeface="宋体" charset="-122"/>
              </a:rPr>
              <a:t>蜡块在空气中，重物在水中的称衡质量；</a:t>
            </a:r>
            <a:endParaRPr lang="zh-CN" altLang="en-US" sz="2000">
              <a:latin typeface="宋体" charset="-122"/>
              <a:cs typeface="Times New Roman" pitchFamily="18" charset="0"/>
            </a:endParaRPr>
          </a:p>
          <a:p>
            <a:r>
              <a:rPr lang="zh-CN" altLang="en-US" sz="2800">
                <a:latin typeface="宋体" charset="-122"/>
                <a:cs typeface="Times New Roman" pitchFamily="18" charset="0"/>
              </a:rPr>
              <a:t> </a:t>
            </a:r>
            <a:r>
              <a:rPr lang="en-US" altLang="zh-CN" sz="2800">
                <a:latin typeface="宋体" charset="-122"/>
                <a:cs typeface="Times New Roman" pitchFamily="18" charset="0"/>
              </a:rPr>
              <a:t>m</a:t>
            </a:r>
            <a:r>
              <a:rPr lang="en-US" altLang="zh-CN" sz="2800" baseline="-25000">
                <a:latin typeface="宋体" charset="-122"/>
                <a:cs typeface="Times New Roman" pitchFamily="18" charset="0"/>
              </a:rPr>
              <a:t>2  -- </a:t>
            </a:r>
            <a:r>
              <a:rPr lang="zh-CN" altLang="en-US" sz="2000">
                <a:latin typeface="宋体" charset="-122"/>
                <a:cs typeface="Times New Roman" pitchFamily="18" charset="0"/>
              </a:rPr>
              <a:t>蜡块和重物完全浸没在水中的称衡质量；</a:t>
            </a:r>
          </a:p>
          <a:p>
            <a:r>
              <a:rPr lang="en-US" altLang="zh-CN" sz="2800">
                <a:latin typeface="宋体" charset="-122"/>
                <a:cs typeface="Times New Roman" pitchFamily="18" charset="0"/>
              </a:rPr>
              <a:t> m</a:t>
            </a:r>
            <a:r>
              <a:rPr lang="en-US" altLang="zh-CN" sz="3200" baseline="-25000">
                <a:latin typeface="宋体" charset="-122"/>
                <a:cs typeface="Times New Roman" pitchFamily="18" charset="0"/>
              </a:rPr>
              <a:t>3-- </a:t>
            </a:r>
            <a:r>
              <a:rPr lang="zh-CN" altLang="en-US" sz="2000">
                <a:latin typeface="宋体" charset="-122"/>
                <a:cs typeface="Times New Roman" pitchFamily="18" charset="0"/>
              </a:rPr>
              <a:t>蜡块在空气中，重物在水中的称衡质量。</a:t>
            </a:r>
          </a:p>
        </p:txBody>
      </p:sp>
      <p:pic>
        <p:nvPicPr>
          <p:cNvPr id="18441" name="Picture 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6100" y="2636838"/>
            <a:ext cx="230346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32588" y="2636838"/>
            <a:ext cx="24114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Char char="u"/>
            </a:pPr>
            <a:r>
              <a:rPr lang="zh-CN" altLang="en-US" b="1" smtClean="0">
                <a:latin typeface="Times New Roman" pitchFamily="18" charset="0"/>
                <a:ea typeface="楷体_GB2312" pitchFamily="49" charset="-122"/>
              </a:rPr>
              <a:t>  游标卡尺</a:t>
            </a:r>
            <a:endParaRPr lang="zh-CN" altLang="en-US" smtClean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412875"/>
            <a:ext cx="7775575" cy="3887788"/>
          </a:xfrm>
        </p:spPr>
      </p:pic>
      <p:sp>
        <p:nvSpPr>
          <p:cNvPr id="21507" name="矩形 4"/>
          <p:cNvSpPr>
            <a:spLocks noChangeArrowheads="1"/>
          </p:cNvSpPr>
          <p:nvPr/>
        </p:nvSpPr>
        <p:spPr bwMode="auto">
          <a:xfrm>
            <a:off x="3419475" y="5589588"/>
            <a:ext cx="3240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Franklin Gothic Book"/>
                <a:ea typeface="楷体_GB2312" pitchFamily="49" charset="-122"/>
              </a:rPr>
              <a:t>图</a:t>
            </a:r>
            <a:r>
              <a:rPr lang="en-US" altLang="zh-CN">
                <a:latin typeface="Franklin Gothic Book"/>
                <a:ea typeface="楷体_GB2312" pitchFamily="49" charset="-122"/>
              </a:rPr>
              <a:t>1-3    </a:t>
            </a:r>
            <a:r>
              <a:rPr lang="zh-CN" altLang="en-US">
                <a:latin typeface="Times New Roman" pitchFamily="18" charset="0"/>
                <a:ea typeface="楷体_GB2312" pitchFamily="49" charset="-122"/>
              </a:rPr>
              <a:t>三用游标卡尺示意图</a:t>
            </a:r>
            <a:endParaRPr lang="zh-CN" altLang="en-US">
              <a:latin typeface="Franklin Gothic Book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内容占位符 2"/>
          <p:cNvSpPr>
            <a:spLocks noGrp="1"/>
          </p:cNvSpPr>
          <p:nvPr>
            <p:ph idx="1"/>
          </p:nvPr>
        </p:nvSpPr>
        <p:spPr>
          <a:xfrm>
            <a:off x="395288" y="333375"/>
            <a:ext cx="8353425" cy="57594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z="3600" b="1" smtClean="0">
                <a:ea typeface="楷体_GB2312" pitchFamily="49" charset="-122"/>
              </a:rPr>
              <a:t>1</a:t>
            </a:r>
            <a:r>
              <a:rPr lang="zh-CN" altLang="en-US" sz="3600" b="1" smtClean="0">
                <a:ea typeface="楷体_GB2312" pitchFamily="49" charset="-122"/>
              </a:rPr>
              <a:t>．工作原理：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CN" altLang="en-US" smtClean="0"/>
              <a:t>    </a:t>
            </a:r>
            <a:endParaRPr lang="en-US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b="1" smtClean="0">
                <a:ea typeface="楷体_GB2312" pitchFamily="49" charset="-122"/>
              </a:rPr>
              <a:t>     </a:t>
            </a:r>
            <a:r>
              <a:rPr lang="zh-CN" altLang="en-US" b="1" smtClean="0">
                <a:ea typeface="楷体_GB2312" pitchFamily="49" charset="-122"/>
              </a:rPr>
              <a:t>游标副尺上有</a:t>
            </a:r>
            <a:r>
              <a:rPr lang="en-US" altLang="zh-CN" b="1" smtClean="0">
                <a:ea typeface="楷体_GB2312" pitchFamily="49" charset="-122"/>
              </a:rPr>
              <a:t>n</a:t>
            </a:r>
            <a:r>
              <a:rPr lang="zh-CN" altLang="en-US" b="1" smtClean="0">
                <a:ea typeface="楷体_GB2312" pitchFamily="49" charset="-122"/>
              </a:rPr>
              <a:t>个分格，它和主尺上的（</a:t>
            </a:r>
            <a:r>
              <a:rPr lang="en-US" altLang="zh-CN" b="1" smtClean="0">
                <a:ea typeface="楷体_GB2312" pitchFamily="49" charset="-122"/>
              </a:rPr>
              <a:t>n-1</a:t>
            </a:r>
            <a:r>
              <a:rPr lang="zh-CN" altLang="en-US" b="1" smtClean="0">
                <a:ea typeface="楷体_GB2312" pitchFamily="49" charset="-122"/>
              </a:rPr>
              <a:t>）个分格的总长度相等，一般主尺上每一分格的长度为</a:t>
            </a:r>
            <a:r>
              <a:rPr lang="en-US" altLang="zh-CN" b="1" smtClean="0">
                <a:ea typeface="楷体_GB2312" pitchFamily="49" charset="-122"/>
              </a:rPr>
              <a:t>1mm,</a:t>
            </a:r>
            <a:r>
              <a:rPr lang="zh-CN" altLang="en-US" b="1" smtClean="0">
                <a:ea typeface="楷体_GB2312" pitchFamily="49" charset="-122"/>
              </a:rPr>
              <a:t>设游标上每一个分格的长度为</a:t>
            </a:r>
            <a:r>
              <a:rPr lang="en-US" altLang="zh-CN" b="1" smtClean="0">
                <a:ea typeface="楷体_GB2312" pitchFamily="49" charset="-122"/>
              </a:rPr>
              <a:t>x,</a:t>
            </a:r>
            <a:r>
              <a:rPr lang="zh-CN" altLang="en-US" b="1" smtClean="0">
                <a:ea typeface="楷体_GB2312" pitchFamily="49" charset="-122"/>
              </a:rPr>
              <a:t>则有</a:t>
            </a:r>
            <a:r>
              <a:rPr lang="en-US" altLang="zh-CN" b="1" smtClean="0">
                <a:ea typeface="楷体_GB2312" pitchFamily="49" charset="-122"/>
              </a:rPr>
              <a:t>nx=n-1,</a:t>
            </a:r>
            <a:r>
              <a:rPr lang="zh-CN" altLang="en-US" b="1" smtClean="0">
                <a:ea typeface="楷体_GB2312" pitchFamily="49" charset="-122"/>
              </a:rPr>
              <a:t>主尺上每一分格与游标上每一分格的差值为</a:t>
            </a:r>
            <a:r>
              <a:rPr lang="en-US" altLang="zh-CN" b="1" smtClean="0">
                <a:ea typeface="楷体_GB2312" pitchFamily="49" charset="-122"/>
              </a:rPr>
              <a:t>1-x=1/n(mm)</a:t>
            </a:r>
            <a:r>
              <a:rPr lang="zh-CN" altLang="en-US" b="1" smtClean="0">
                <a:ea typeface="楷体_GB2312" pitchFamily="49" charset="-122"/>
              </a:rPr>
              <a:t>。</a:t>
            </a:r>
            <a:endParaRPr lang="en-US" altLang="zh-CN" b="1" smtClean="0">
              <a:ea typeface="楷体_GB2312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CN" b="1" smtClean="0">
                <a:ea typeface="楷体_GB2312" pitchFamily="49" charset="-122"/>
              </a:rPr>
              <a:t>    </a:t>
            </a:r>
            <a:r>
              <a:rPr lang="zh-CN" altLang="en-US" b="1" smtClean="0">
                <a:ea typeface="楷体_GB2312" pitchFamily="49" charset="-122"/>
              </a:rPr>
              <a:t>而</a:t>
            </a:r>
            <a:r>
              <a:rPr lang="en-US" altLang="zh-CN" b="1" smtClean="0">
                <a:ea typeface="楷体_GB2312" pitchFamily="49" charset="-122"/>
              </a:rPr>
              <a:t>1/n(mm)</a:t>
            </a:r>
            <a:r>
              <a:rPr lang="zh-CN" altLang="en-US" b="1" smtClean="0">
                <a:ea typeface="楷体_GB2312" pitchFamily="49" charset="-122"/>
              </a:rPr>
              <a:t>是游标卡尺的最小读数，即游标卡尺的分度值。</a:t>
            </a:r>
          </a:p>
          <a:p>
            <a:pPr eaLnBrk="1" hangingPunct="1">
              <a:buFont typeface="Wingdings 2" pitchFamily="18" charset="2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内容占位符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若游标上有</a:t>
            </a:r>
            <a:r>
              <a:rPr lang="en-US" altLang="zh-CN" b="1" smtClean="0"/>
              <a:t>20</a:t>
            </a:r>
            <a:r>
              <a:rPr lang="zh-CN" altLang="en-US" b="1" smtClean="0"/>
              <a:t>个分格，则该游标卡尺的分度值为</a:t>
            </a:r>
            <a:r>
              <a:rPr lang="en-US" altLang="zh-CN" b="1" smtClean="0"/>
              <a:t>1/20=0.05mm,</a:t>
            </a:r>
            <a:r>
              <a:rPr lang="zh-CN" altLang="en-US" b="1" smtClean="0"/>
              <a:t>这种游标卡尺称为</a:t>
            </a:r>
            <a:r>
              <a:rPr lang="en-US" altLang="zh-CN" b="1" smtClean="0"/>
              <a:t>20</a:t>
            </a:r>
            <a:r>
              <a:rPr lang="zh-CN" altLang="en-US" b="1" smtClean="0"/>
              <a:t>分游标卡尺；若游标上有</a:t>
            </a:r>
            <a:r>
              <a:rPr lang="en-US" altLang="zh-CN" b="1" smtClean="0"/>
              <a:t>50</a:t>
            </a:r>
            <a:r>
              <a:rPr lang="zh-CN" altLang="en-US" b="1" smtClean="0"/>
              <a:t>个分格，其分度值为</a:t>
            </a:r>
            <a:r>
              <a:rPr lang="en-US" altLang="zh-CN" b="1" smtClean="0"/>
              <a:t>1/50=0.02mm</a:t>
            </a:r>
            <a:r>
              <a:rPr lang="zh-CN" altLang="en-US" b="1" smtClean="0"/>
              <a:t>，称这种游标卡尺为</a:t>
            </a:r>
            <a:r>
              <a:rPr lang="en-US" altLang="zh-CN" b="1" smtClean="0"/>
              <a:t>50</a:t>
            </a:r>
            <a:r>
              <a:rPr lang="zh-CN" altLang="en-US" b="1" smtClean="0"/>
              <a:t>分游标卡尺。</a:t>
            </a:r>
            <a:endParaRPr lang="zh-CN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内容占位符 2"/>
          <p:cNvSpPr>
            <a:spLocks noGrp="1"/>
          </p:cNvSpPr>
          <p:nvPr>
            <p:ph idx="1"/>
          </p:nvPr>
        </p:nvSpPr>
        <p:spPr>
          <a:xfrm>
            <a:off x="539750" y="1568450"/>
            <a:ext cx="8229600" cy="502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en-US" b="1" smtClean="0"/>
              <a:t>    从游标卡尺的主尺上准确读出毫米位，在副尺上读出小于毫米位的尾数，以</a:t>
            </a:r>
            <a:r>
              <a:rPr lang="en-US" altLang="zh-CN" b="1" smtClean="0"/>
              <a:t>50</a:t>
            </a:r>
            <a:r>
              <a:rPr lang="zh-CN" altLang="en-US" b="1" smtClean="0"/>
              <a:t>分游标卡尺为例，游标卡尺脚卡着待测物后，从游标零刻线以左主尺上读出测量长度的整毫米数 L</a:t>
            </a:r>
            <a:r>
              <a:rPr lang="zh-CN" altLang="en-US" sz="2400" b="1" smtClean="0"/>
              <a:t>0</a:t>
            </a:r>
            <a:r>
              <a:rPr lang="zh-CN" altLang="en-US" b="1" smtClean="0"/>
              <a:t> ，若副尺上的第N格与主尺上的某一格对齐， 则副尺的读数取为△L，其值为0.0</a:t>
            </a:r>
            <a:r>
              <a:rPr lang="en-US" altLang="zh-CN" b="1" smtClean="0"/>
              <a:t>2</a:t>
            </a:r>
            <a:r>
              <a:rPr lang="zh-CN" altLang="en-US" b="1" smtClean="0"/>
              <a:t> </a:t>
            </a:r>
            <a:r>
              <a:rPr lang="en-US" altLang="zh-CN" b="1" smtClean="0"/>
              <a:t>× </a:t>
            </a:r>
            <a:r>
              <a:rPr lang="zh-CN" altLang="en-US" b="1" smtClean="0"/>
              <a:t>N。主副尺读数之和即是测量值。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CN" altLang="en-US" b="1" smtClean="0"/>
              <a:t>                    L = L</a:t>
            </a:r>
            <a:r>
              <a:rPr lang="zh-CN" altLang="en-US" sz="2400" b="1" smtClean="0"/>
              <a:t>0 </a:t>
            </a:r>
            <a:r>
              <a:rPr lang="zh-CN" altLang="en-US" b="1" smtClean="0"/>
              <a:t>+ △L</a:t>
            </a:r>
            <a:endParaRPr lang="zh-CN" altLang="en-US" smtClean="0"/>
          </a:p>
        </p:txBody>
      </p:sp>
      <p:sp>
        <p:nvSpPr>
          <p:cNvPr id="24578" name="矩形 3"/>
          <p:cNvSpPr>
            <a:spLocks noChangeArrowheads="1"/>
          </p:cNvSpPr>
          <p:nvPr/>
        </p:nvSpPr>
        <p:spPr bwMode="auto">
          <a:xfrm>
            <a:off x="827088" y="692150"/>
            <a:ext cx="367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Franklin Gothic Book"/>
                <a:ea typeface="黑体" pitchFamily="2" charset="-122"/>
              </a:rPr>
              <a:t>2．读数方法：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778</TotalTime>
  <Words>3142</Words>
  <Application>Microsoft Office PowerPoint</Application>
  <PresentationFormat>On-screen Show (4:3)</PresentationFormat>
  <Paragraphs>121</Paragraphs>
  <Slides>37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演示文稿设计模板</vt:lpstr>
      </vt:variant>
      <vt:variant>
        <vt:i4>12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63" baseType="lpstr">
      <vt:lpstr>Arial</vt:lpstr>
      <vt:lpstr>宋体</vt:lpstr>
      <vt:lpstr>Franklin Gothic Medium</vt:lpstr>
      <vt:lpstr>微软雅黑</vt:lpstr>
      <vt:lpstr>Franklin Gothic Book</vt:lpstr>
      <vt:lpstr>黑体</vt:lpstr>
      <vt:lpstr>Wingdings 2</vt:lpstr>
      <vt:lpstr>Calibri</vt:lpstr>
      <vt:lpstr>楷体_GB2312</vt:lpstr>
      <vt:lpstr>华文行楷</vt:lpstr>
      <vt:lpstr>Wingdings</vt:lpstr>
      <vt:lpstr>Times New Roman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暗香扑面</vt:lpstr>
      <vt:lpstr>Microsoft 公式 3.0</vt:lpstr>
      <vt:lpstr>公式</vt:lpstr>
      <vt:lpstr>固体密度的测量 </vt:lpstr>
      <vt:lpstr>一、实验目的</vt:lpstr>
      <vt:lpstr>二、实验原理</vt:lpstr>
      <vt:lpstr>幻灯片 4</vt:lpstr>
      <vt:lpstr>幻灯片 5</vt:lpstr>
      <vt:lpstr>  游标卡尺</vt:lpstr>
      <vt:lpstr>幻灯片 7</vt:lpstr>
      <vt:lpstr>幻灯片 8</vt:lpstr>
      <vt:lpstr>幻灯片 9</vt:lpstr>
      <vt:lpstr>幻灯片 10</vt:lpstr>
      <vt:lpstr>3.使用游标卡尺时的注意事项：</vt:lpstr>
      <vt:lpstr>幻灯片 12</vt:lpstr>
      <vt:lpstr>幻灯片 13</vt:lpstr>
      <vt:lpstr>幻灯片 14</vt:lpstr>
      <vt:lpstr>幻灯片 15</vt:lpstr>
      <vt:lpstr>幻灯片 16</vt:lpstr>
      <vt:lpstr>幻灯片 17</vt:lpstr>
      <vt:lpstr>螺旋测微器读数的校正</vt:lpstr>
      <vt:lpstr>3.使用螺旋测微器的注意事项：</vt:lpstr>
      <vt:lpstr>幻灯片 20</vt:lpstr>
      <vt:lpstr>幻灯片 21</vt:lpstr>
      <vt:lpstr>幻灯片 22</vt:lpstr>
      <vt:lpstr>幻灯片 23</vt:lpstr>
      <vt:lpstr>2.物理天平的使用与调整</vt:lpstr>
      <vt:lpstr>幻灯片 25</vt:lpstr>
      <vt:lpstr>幻灯片 26</vt:lpstr>
      <vt:lpstr>幻灯片 27</vt:lpstr>
      <vt:lpstr>幻灯片 28</vt:lpstr>
      <vt:lpstr>幻灯片 29</vt:lpstr>
      <vt:lpstr>3.使用天平的注意事项：</vt:lpstr>
      <vt:lpstr>幻灯片 31</vt:lpstr>
      <vt:lpstr>幻灯片 32</vt:lpstr>
      <vt:lpstr>三、实验内容及步骤</vt:lpstr>
      <vt:lpstr>2.测量不规则金属的密度</vt:lpstr>
      <vt:lpstr>四、实验记录与数据处理</vt:lpstr>
      <vt:lpstr>五、分析与讨论</vt:lpstr>
      <vt:lpstr>六、思考题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85</cp:revision>
  <dcterms:created xsi:type="dcterms:W3CDTF">2015-10-28T03:31:40Z</dcterms:created>
  <dcterms:modified xsi:type="dcterms:W3CDTF">2017-09-22T03:17:27Z</dcterms:modified>
</cp:coreProperties>
</file>