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60" r:id="rId5"/>
    <p:sldId id="267" r:id="rId6"/>
    <p:sldId id="269" r:id="rId7"/>
    <p:sldId id="272" r:id="rId8"/>
    <p:sldId id="274" r:id="rId9"/>
    <p:sldId id="275" r:id="rId10"/>
    <p:sldId id="277" r:id="rId11"/>
    <p:sldId id="278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image" Target="../media/image10.wmf"/><Relationship Id="rId7" Type="http://schemas.openxmlformats.org/officeDocument/2006/relationships/image" Target="../media/image9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4" Type="http://schemas.openxmlformats.org/officeDocument/2006/relationships/image" Target="../media/image16.wmf"/><Relationship Id="rId13" Type="http://schemas.openxmlformats.org/officeDocument/2006/relationships/image" Target="../media/image15.wmf"/><Relationship Id="rId12" Type="http://schemas.openxmlformats.org/officeDocument/2006/relationships/image" Target="../media/image14.wmf"/><Relationship Id="rId11" Type="http://schemas.openxmlformats.org/officeDocument/2006/relationships/image" Target="../media/image13.wmf"/><Relationship Id="rId10" Type="http://schemas.openxmlformats.org/officeDocument/2006/relationships/image" Target="../media/image12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6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30" Type="http://schemas.openxmlformats.org/officeDocument/2006/relationships/vmlDrawing" Target="../drawings/vmlDrawing1.vml"/><Relationship Id="rId3" Type="http://schemas.openxmlformats.org/officeDocument/2006/relationships/oleObject" Target="../embeddings/oleObject2.bin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16.wmf"/><Relationship Id="rId27" Type="http://schemas.openxmlformats.org/officeDocument/2006/relationships/oleObject" Target="../embeddings/oleObject14.bin"/><Relationship Id="rId26" Type="http://schemas.openxmlformats.org/officeDocument/2006/relationships/image" Target="../media/image15.wmf"/><Relationship Id="rId25" Type="http://schemas.openxmlformats.org/officeDocument/2006/relationships/oleObject" Target="../embeddings/oleObject13.bin"/><Relationship Id="rId24" Type="http://schemas.openxmlformats.org/officeDocument/2006/relationships/image" Target="../media/image14.wmf"/><Relationship Id="rId23" Type="http://schemas.openxmlformats.org/officeDocument/2006/relationships/oleObject" Target="../embeddings/oleObject12.bin"/><Relationship Id="rId22" Type="http://schemas.openxmlformats.org/officeDocument/2006/relationships/image" Target="../media/image13.wmf"/><Relationship Id="rId21" Type="http://schemas.openxmlformats.org/officeDocument/2006/relationships/oleObject" Target="../embeddings/oleObject11.bin"/><Relationship Id="rId20" Type="http://schemas.openxmlformats.org/officeDocument/2006/relationships/image" Target="../media/image12.wmf"/><Relationship Id="rId2" Type="http://schemas.openxmlformats.org/officeDocument/2006/relationships/image" Target="../media/image3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11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10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wmf"/><Relationship Id="rId1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实验十四 </a:t>
            </a:r>
            <a:br>
              <a:rPr lang="zh-CN" altLang="en-US"/>
            </a:br>
            <a:r>
              <a:rPr lang="zh-CN" altLang="en-US"/>
              <a:t> 霍尔效应实验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主讲人</a:t>
            </a:r>
            <a:r>
              <a:rPr lang="en-US" altLang="zh-CN"/>
              <a:t>:</a:t>
            </a:r>
            <a:r>
              <a:rPr lang="zh-CN" altLang="en-US"/>
              <a:t>徐红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62635" y="3305810"/>
            <a:ext cx="3147060" cy="3045460"/>
            <a:chOff x="1728" y="3757"/>
            <a:chExt cx="4956" cy="4796"/>
          </a:xfrm>
        </p:grpSpPr>
        <p:pic>
          <p:nvPicPr>
            <p:cNvPr id="6" name="图片 5" descr="QQ图片20170420162434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43" y="4459"/>
              <a:ext cx="3526" cy="3392"/>
            </a:xfrm>
            <a:prstGeom prst="rect">
              <a:avLst/>
            </a:prstGeom>
          </p:spPr>
        </p:pic>
        <p:sp>
          <p:nvSpPr>
            <p:cNvPr id="7" name="同心圆 6"/>
            <p:cNvSpPr/>
            <p:nvPr/>
          </p:nvSpPr>
          <p:spPr>
            <a:xfrm>
              <a:off x="1728" y="3757"/>
              <a:ext cx="4956" cy="4796"/>
            </a:xfrm>
            <a:prstGeom prst="donut">
              <a:avLst>
                <a:gd name="adj" fmla="val 226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原始数据表格参考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O6S6[{GLU}[[$Y9QIO]YXW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15" y="1623695"/>
            <a:ext cx="10940415" cy="3946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实验目的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775200"/>
          </a:xfrm>
        </p:spPr>
        <p:txBody>
          <a:bodyPr>
            <a:noAutofit/>
          </a:bodyPr>
          <a:p>
            <a:pPr>
              <a:buFont typeface="Wingdings" panose="05000000000000000000" charset="0"/>
              <a:buChar char="l"/>
            </a:pPr>
            <a:r>
              <a:rPr lang="zh-CN" altLang="en-US"/>
              <a:t>1</a:t>
            </a:r>
            <a:r>
              <a:rPr lang="zh-CN" altLang="en-US" sz="3600"/>
              <a:t>.霍尔效应原理及霍尔元件有关参数的含义和作用</a:t>
            </a:r>
            <a:endParaRPr lang="zh-CN" altLang="en-US" sz="3600"/>
          </a:p>
          <a:p>
            <a:r>
              <a:rPr lang="zh-CN" altLang="en-US" sz="3600"/>
              <a:t>2.测绘霍尔元件的UH—Is，UH—IM曲线，了解霍尔电势差UH与霍尔元件工作电流Is，磁场应强度B及励磁电流和IM之间的关系。</a:t>
            </a:r>
            <a:endParaRPr lang="zh-CN" altLang="en-US" sz="3600"/>
          </a:p>
          <a:p>
            <a:r>
              <a:rPr lang="zh-CN" altLang="en-US" sz="3600"/>
              <a:t>3.确定试样的导电类型、载流子浓度、迁移率，会测室温下的霍尔系数。</a:t>
            </a:r>
            <a:endParaRPr lang="zh-CN" altLang="en-US" sz="3600"/>
          </a:p>
          <a:p>
            <a:r>
              <a:rPr lang="zh-CN" altLang="en-US" sz="3600"/>
              <a:t>4.学习用“对称交换测量法”消除负效应产生的系统误差。</a:t>
            </a:r>
            <a:endParaRPr lang="zh-CN" altLang="en-US" sz="3600"/>
          </a:p>
          <a:p>
            <a:r>
              <a:rPr lang="zh-CN" altLang="en-US" sz="3600"/>
              <a:t>5.学习利用霍尔效应测量磁感应强度B及磁场分布。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实验仪器及用具</a:t>
            </a:r>
            <a:br>
              <a:rPr lang="zh-CN" altLang="en-US">
                <a:sym typeface="+mn-ea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82190"/>
            <a:ext cx="3921760" cy="2197735"/>
          </a:xfrm>
        </p:spPr>
        <p:txBody>
          <a:bodyPr/>
          <a:p>
            <a:r>
              <a:rPr lang="zh-CN" altLang="en-US">
                <a:sym typeface="+mn-ea"/>
              </a:rPr>
              <a:t>DH4501B型亥姆霍兹线圈磁场实验仪</a:t>
            </a:r>
            <a:endParaRPr lang="zh-CN" altLang="en-US">
              <a:sym typeface="+mn-ea"/>
            </a:endParaRPr>
          </a:p>
          <a:p>
            <a:r>
              <a:rPr lang="zh-CN" altLang="en-US"/>
              <a:t>小磁针</a:t>
            </a:r>
            <a:endParaRPr lang="zh-CN" altLang="en-US"/>
          </a:p>
        </p:txBody>
      </p:sp>
      <p:pic>
        <p:nvPicPr>
          <p:cNvPr id="10" name="内容占位符 9" descr="QQ图片2017042016274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1415" y="1222375"/>
            <a:ext cx="4909820" cy="4396105"/>
          </a:xfrm>
          <a:prstGeom prst="rect">
            <a:avLst/>
          </a:prstGeom>
        </p:spPr>
      </p:pic>
      <p:pic>
        <p:nvPicPr>
          <p:cNvPr id="6" name="图片 5" descr="QQ图片201704201624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705" y="4479925"/>
            <a:ext cx="1338580" cy="11595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2270"/>
            <a:ext cx="3461385" cy="1031240"/>
          </a:xfrm>
        </p:spPr>
        <p:txBody>
          <a:bodyPr>
            <a:normAutofit fontScale="90000"/>
          </a:bodyPr>
          <a:p>
            <a:pPr algn="l"/>
            <a:r>
              <a:rPr lang="zh-CN" altLang="en-US">
                <a:sym typeface="+mn-ea"/>
              </a:rPr>
              <a:t>实验原理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5975" y="1414145"/>
            <a:ext cx="10515600" cy="476313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>
                <a:sym typeface="+mn-ea"/>
              </a:rPr>
              <a:t>霍尔效应及相关参数的测量原理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/>
              <a:t>             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           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                   </a:t>
            </a:r>
            <a:endParaRPr lang="zh-CN" altLang="en-US"/>
          </a:p>
          <a:p>
            <a:pPr marL="0" indent="0">
              <a:buNone/>
            </a:pPr>
            <a:r>
              <a:rPr lang="zh-CN" altLang="zh-CN"/>
              <a:t>由       可得：</a:t>
            </a:r>
            <a:r>
              <a:rPr lang="en-US" altLang="zh-CN" i="1">
                <a:latin typeface="Times New Roman" panose="02020603050405020304" charset="0"/>
              </a:rPr>
              <a:t>V</a:t>
            </a:r>
            <a:r>
              <a:rPr lang="en-US" altLang="zh-CN" baseline="-25000">
                <a:latin typeface="Times New Roman" panose="02020603050405020304" charset="0"/>
              </a:rPr>
              <a:t>H</a:t>
            </a:r>
            <a:r>
              <a:rPr lang="en-US" altLang="zh-CN">
                <a:latin typeface="Times New Roman" panose="02020603050405020304" charset="0"/>
              </a:rPr>
              <a:t>=</a:t>
            </a:r>
            <a:r>
              <a:rPr lang="en-US" altLang="zh-CN" i="1">
                <a:latin typeface="Times New Roman" panose="02020603050405020304" charset="0"/>
              </a:rPr>
              <a:t>lvB</a:t>
            </a:r>
            <a:endParaRPr lang="zh-CN" altLang="en-US">
              <a:sym typeface="Wingdings" panose="05000000000000000000" charset="0"/>
            </a:endParaRPr>
          </a:p>
          <a:p>
            <a:pPr marL="0" indent="0">
              <a:buNone/>
            </a:pPr>
            <a:r>
              <a:rPr lang="zh-CN" altLang="en-US">
                <a:latin typeface="Times New Roman" panose="02020603050405020304" charset="0"/>
              </a:rPr>
              <a:t>对霍尔元件有</a:t>
            </a:r>
            <a:r>
              <a:rPr lang="en-US" altLang="zh-CN" i="1">
                <a:latin typeface="Times New Roman" panose="02020603050405020304" charset="0"/>
              </a:rPr>
              <a:t>I</a:t>
            </a:r>
            <a:r>
              <a:rPr lang="en-US" altLang="zh-CN" baseline="-25000">
                <a:latin typeface="Times New Roman" panose="02020603050405020304" charset="0"/>
              </a:rPr>
              <a:t>s</a:t>
            </a:r>
            <a:r>
              <a:rPr lang="en-US" altLang="zh-CN">
                <a:latin typeface="Times New Roman" panose="02020603050405020304" charset="0"/>
              </a:rPr>
              <a:t>=</a:t>
            </a:r>
            <a:r>
              <a:rPr lang="en-US" altLang="zh-CN" i="1">
                <a:latin typeface="Times New Roman" panose="02020603050405020304" charset="0"/>
              </a:rPr>
              <a:t>nevld</a:t>
            </a:r>
            <a:endParaRPr lang="en-US" altLang="zh-CN" i="1">
              <a:latin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i="1">
                <a:latin typeface="Times New Roman" panose="02020603050405020304" charset="0"/>
              </a:rPr>
              <a:t>         </a:t>
            </a:r>
            <a:endParaRPr lang="zh-CN" altLang="en-US">
              <a:latin typeface="Times New Roman" panose="02020603050405020304" charset="0"/>
            </a:endParaRPr>
          </a:p>
          <a:p>
            <a:pPr marL="0" indent="0">
              <a:buNone/>
            </a:pPr>
            <a:endParaRPr lang="en-US" altLang="zh-CN" i="1">
              <a:latin typeface="Times New Roman" panose="02020603050405020304" charset="0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V="1">
            <a:off x="7867015" y="1602105"/>
            <a:ext cx="0" cy="14008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6678295" y="1631950"/>
            <a:ext cx="0" cy="140081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9136380" y="1602105"/>
            <a:ext cx="0" cy="14008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390640" y="835025"/>
            <a:ext cx="46672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latin typeface="黑体" panose="02010600030101010101" charset="-122"/>
                <a:ea typeface="黑体" panose="02010600030101010101" charset="-122"/>
              </a:rPr>
              <a:t>B</a:t>
            </a:r>
            <a:endParaRPr lang="en-US" altLang="zh-CN" sz="3200" b="1" i="1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5" name="立方体 14"/>
          <p:cNvSpPr/>
          <p:nvPr/>
        </p:nvSpPr>
        <p:spPr>
          <a:xfrm>
            <a:off x="4744085" y="2273300"/>
            <a:ext cx="5575300" cy="1741805"/>
          </a:xfrm>
          <a:prstGeom prst="cube">
            <a:avLst>
              <a:gd name="adj" fmla="val 826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立方体 15"/>
          <p:cNvSpPr/>
          <p:nvPr/>
        </p:nvSpPr>
        <p:spPr>
          <a:xfrm rot="10800000">
            <a:off x="4747260" y="2276475"/>
            <a:ext cx="5575300" cy="1741805"/>
          </a:xfrm>
          <a:prstGeom prst="cube">
            <a:avLst>
              <a:gd name="adj" fmla="val 82691"/>
            </a:avLst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4732020" y="4015105"/>
            <a:ext cx="14605" cy="22669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809990" y="4017645"/>
            <a:ext cx="14605" cy="22669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501515" y="3706495"/>
            <a:ext cx="24511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5951220" y="2273300"/>
            <a:ext cx="24511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486910" y="4015105"/>
            <a:ext cx="24511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744085" y="4214495"/>
            <a:ext cx="4072255" cy="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4542155" y="2276475"/>
            <a:ext cx="1458595" cy="1429385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4542155" y="3705860"/>
            <a:ext cx="0" cy="29718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390640" y="4158615"/>
            <a:ext cx="3752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2"/>
                </a:solidFill>
                <a:latin typeface="Times New Roman" panose="02020603050405020304" charset="0"/>
              </a:rPr>
              <a:t>L</a:t>
            </a:r>
            <a:endParaRPr lang="en-US" altLang="zh-CN" sz="2400">
              <a:solidFill>
                <a:schemeClr val="accent2"/>
              </a:solidFill>
              <a:latin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 rot="18720000">
            <a:off x="4999990" y="2640965"/>
            <a:ext cx="32321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i="1">
                <a:solidFill>
                  <a:schemeClr val="accent2"/>
                </a:solidFill>
                <a:latin typeface="Times New Roman" panose="02020603050405020304" charset="0"/>
              </a:rPr>
              <a:t>l</a:t>
            </a:r>
            <a:endParaRPr lang="en-US" altLang="zh-CN" sz="2400" i="1">
              <a:solidFill>
                <a:schemeClr val="accent2"/>
              </a:solidFill>
              <a:latin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00195" y="3635375"/>
            <a:ext cx="21653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solidFill>
                  <a:schemeClr val="accent2"/>
                </a:solidFill>
                <a:latin typeface="Times New Roman" panose="02020603050405020304" charset="0"/>
              </a:rPr>
              <a:t>d</a:t>
            </a:r>
            <a:endParaRPr lang="en-US" altLang="zh-CN" sz="2800" i="1">
              <a:solidFill>
                <a:schemeClr val="accent2"/>
              </a:solidFill>
              <a:latin typeface="Times New Roman" panose="02020603050405020304" charset="0"/>
            </a:endParaRPr>
          </a:p>
        </p:txBody>
      </p:sp>
      <p:sp>
        <p:nvSpPr>
          <p:cNvPr id="252" name=" 252"/>
          <p:cNvSpPr/>
          <p:nvPr/>
        </p:nvSpPr>
        <p:spPr>
          <a:xfrm>
            <a:off x="6390640" y="2295525"/>
            <a:ext cx="311785" cy="300990"/>
          </a:xfrm>
          <a:prstGeom prst="mathPlus">
            <a:avLst>
              <a:gd name="adj1" fmla="val 92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 252"/>
          <p:cNvSpPr/>
          <p:nvPr/>
        </p:nvSpPr>
        <p:spPr>
          <a:xfrm>
            <a:off x="7707630" y="2273300"/>
            <a:ext cx="311785" cy="300990"/>
          </a:xfrm>
          <a:prstGeom prst="mathPlus">
            <a:avLst>
              <a:gd name="adj1" fmla="val 92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 252"/>
          <p:cNvSpPr/>
          <p:nvPr/>
        </p:nvSpPr>
        <p:spPr>
          <a:xfrm>
            <a:off x="8266430" y="2273300"/>
            <a:ext cx="311785" cy="300990"/>
          </a:xfrm>
          <a:prstGeom prst="mathPlus">
            <a:avLst>
              <a:gd name="adj1" fmla="val 92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 252"/>
          <p:cNvSpPr/>
          <p:nvPr/>
        </p:nvSpPr>
        <p:spPr>
          <a:xfrm>
            <a:off x="8824595" y="2273300"/>
            <a:ext cx="311785" cy="300990"/>
          </a:xfrm>
          <a:prstGeom prst="mathPlus">
            <a:avLst>
              <a:gd name="adj1" fmla="val 92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 252"/>
          <p:cNvSpPr/>
          <p:nvPr/>
        </p:nvSpPr>
        <p:spPr>
          <a:xfrm>
            <a:off x="9458960" y="2273300"/>
            <a:ext cx="311785" cy="300990"/>
          </a:xfrm>
          <a:prstGeom prst="mathPlus">
            <a:avLst>
              <a:gd name="adj1" fmla="val 92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 252"/>
          <p:cNvSpPr/>
          <p:nvPr/>
        </p:nvSpPr>
        <p:spPr>
          <a:xfrm>
            <a:off x="7049135" y="2273300"/>
            <a:ext cx="311785" cy="300990"/>
          </a:xfrm>
          <a:prstGeom prst="mathPlus">
            <a:avLst>
              <a:gd name="adj1" fmla="val 92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减号 32"/>
          <p:cNvSpPr/>
          <p:nvPr/>
        </p:nvSpPr>
        <p:spPr>
          <a:xfrm>
            <a:off x="5010150" y="3822700"/>
            <a:ext cx="303530" cy="64135"/>
          </a:xfrm>
          <a:prstGeom prst="mathMinus">
            <a:avLst/>
          </a:prstGeom>
          <a:solidFill>
            <a:srgbClr val="00206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减号 33"/>
          <p:cNvSpPr/>
          <p:nvPr/>
        </p:nvSpPr>
        <p:spPr>
          <a:xfrm>
            <a:off x="5697220" y="3822700"/>
            <a:ext cx="303530" cy="64135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减号 34"/>
          <p:cNvSpPr/>
          <p:nvPr/>
        </p:nvSpPr>
        <p:spPr>
          <a:xfrm>
            <a:off x="6398895" y="3822065"/>
            <a:ext cx="303530" cy="64135"/>
          </a:xfrm>
          <a:prstGeom prst="mathMinus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减号 35"/>
          <p:cNvSpPr/>
          <p:nvPr/>
        </p:nvSpPr>
        <p:spPr>
          <a:xfrm>
            <a:off x="7165975" y="3822065"/>
            <a:ext cx="303530" cy="64135"/>
          </a:xfrm>
          <a:prstGeom prst="mathMinus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减号 36"/>
          <p:cNvSpPr/>
          <p:nvPr/>
        </p:nvSpPr>
        <p:spPr>
          <a:xfrm>
            <a:off x="7715885" y="3822065"/>
            <a:ext cx="303530" cy="64135"/>
          </a:xfrm>
          <a:prstGeom prst="mathMinus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减号 37"/>
          <p:cNvSpPr/>
          <p:nvPr/>
        </p:nvSpPr>
        <p:spPr>
          <a:xfrm>
            <a:off x="8266430" y="3822065"/>
            <a:ext cx="303530" cy="64135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3871595" y="1978025"/>
            <a:ext cx="6350" cy="99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9639300" y="3074670"/>
            <a:ext cx="779780" cy="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4946650" y="3021965"/>
            <a:ext cx="779780" cy="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3871595" y="2973705"/>
            <a:ext cx="77978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7468870" y="2671445"/>
            <a:ext cx="365125" cy="35052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H="1">
            <a:off x="6939915" y="3074670"/>
            <a:ext cx="448945" cy="4381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V="1">
            <a:off x="3867785" y="2372360"/>
            <a:ext cx="619125" cy="6007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 rot="2520000">
            <a:off x="7239635" y="2496185"/>
            <a:ext cx="58356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latin typeface="Times New Roman" panose="02020603050405020304" charset="0"/>
              </a:rPr>
              <a:t>f</a:t>
            </a:r>
            <a:r>
              <a:rPr lang="en-US" altLang="zh-CN" sz="2800" baseline="-25000"/>
              <a:t>E</a:t>
            </a:r>
            <a:endParaRPr lang="en-US" altLang="zh-CN" sz="2800" baseline="-25000"/>
          </a:p>
        </p:txBody>
      </p:sp>
      <p:sp>
        <p:nvSpPr>
          <p:cNvPr id="52" name="文本框 51"/>
          <p:cNvSpPr txBox="1"/>
          <p:nvPr/>
        </p:nvSpPr>
        <p:spPr>
          <a:xfrm rot="2520000">
            <a:off x="6685915" y="3158490"/>
            <a:ext cx="60706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latin typeface="Times New Roman" panose="02020603050405020304" charset="0"/>
              </a:rPr>
              <a:t>f</a:t>
            </a:r>
            <a:r>
              <a:rPr lang="en-US" altLang="zh-CN" sz="2800" baseline="-25000">
                <a:latin typeface="Times New Roman" panose="02020603050405020304" charset="0"/>
              </a:rPr>
              <a:t>L</a:t>
            </a:r>
            <a:endParaRPr lang="en-US" altLang="zh-CN" sz="2800" baseline="-25000">
              <a:latin typeface="Times New Roman" panose="02020603050405020304" charset="0"/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 flipV="1">
            <a:off x="8156575" y="1850390"/>
            <a:ext cx="530860" cy="522605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H="1">
            <a:off x="5803900" y="3822700"/>
            <a:ext cx="855980" cy="801370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8108950" y="2303145"/>
            <a:ext cx="231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57" name="文本框 56"/>
          <p:cNvSpPr txBox="1"/>
          <p:nvPr/>
        </p:nvSpPr>
        <p:spPr>
          <a:xfrm>
            <a:off x="6645275" y="3706495"/>
            <a:ext cx="231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</a:t>
            </a:r>
            <a:endParaRPr lang="en-US" altLang="zh-CN"/>
          </a:p>
        </p:txBody>
      </p:sp>
      <p:cxnSp>
        <p:nvCxnSpPr>
          <p:cNvPr id="58" name="直接箭头连接符 57"/>
          <p:cNvCxnSpPr/>
          <p:nvPr/>
        </p:nvCxnSpPr>
        <p:spPr>
          <a:xfrm>
            <a:off x="5817870" y="4624070"/>
            <a:ext cx="4099560" cy="889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8687435" y="1850390"/>
            <a:ext cx="3229610" cy="1905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V="1">
            <a:off x="9323705" y="1850390"/>
            <a:ext cx="2425065" cy="278257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10246995" y="2727325"/>
            <a:ext cx="40386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latin typeface="Times New Roman" panose="02020603050405020304" charset="0"/>
              </a:rPr>
              <a:t>I</a:t>
            </a:r>
            <a:r>
              <a:rPr lang="en-US" altLang="zh-CN" sz="2800" i="1" baseline="-25000">
                <a:latin typeface="Times New Roman" panose="02020603050405020304" charset="0"/>
              </a:rPr>
              <a:t>s</a:t>
            </a:r>
            <a:endParaRPr lang="en-US" altLang="zh-CN" sz="2800" i="1" baseline="-25000">
              <a:latin typeface="Times New Roman" panose="0202060305040502030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 rot="18720000">
            <a:off x="10612755" y="2790825"/>
            <a:ext cx="72199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latin typeface="Times New Roman" panose="02020603050405020304" charset="0"/>
              </a:rPr>
              <a:t>V</a:t>
            </a:r>
            <a:r>
              <a:rPr lang="en-US" altLang="zh-CN" sz="2800" baseline="-25000">
                <a:latin typeface="Times New Roman" panose="02020603050405020304" charset="0"/>
              </a:rPr>
              <a:t>H</a:t>
            </a:r>
            <a:endParaRPr lang="en-US" altLang="zh-CN" sz="2800" baseline="-25000">
              <a:latin typeface="Times New Roman" panose="0202060305040502030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893820" y="1793240"/>
            <a:ext cx="27495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i="1">
                <a:solidFill>
                  <a:schemeClr val="accent1"/>
                </a:solidFill>
                <a:latin typeface="Times New Roman" panose="02020603050405020304" charset="0"/>
              </a:rPr>
              <a:t>z</a:t>
            </a:r>
            <a:endParaRPr lang="en-US" altLang="zh-CN" sz="2000" i="1">
              <a:solidFill>
                <a:schemeClr val="accent1"/>
              </a:solidFill>
              <a:latin typeface="Times New Roman" panose="02020603050405020304" charset="0"/>
            </a:endParaRPr>
          </a:p>
        </p:txBody>
      </p:sp>
      <p:graphicFrame>
        <p:nvGraphicFramePr>
          <p:cNvPr id="1073742852" name="对象 1073742851"/>
          <p:cNvGraphicFramePr>
            <a:graphicFrameLocks noChangeAspect="1"/>
          </p:cNvGraphicFramePr>
          <p:nvPr/>
        </p:nvGraphicFramePr>
        <p:xfrm>
          <a:off x="6765925" y="797560"/>
          <a:ext cx="52889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175000" imgH="419100" progId="Equation.3">
                  <p:embed/>
                </p:oleObj>
              </mc:Choice>
              <mc:Fallback>
                <p:oleObj name="" r:id="rId1" imgW="3175000" imgH="4191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65925" y="797560"/>
                        <a:ext cx="5288915" cy="615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8272780" y="4690110"/>
            <a:ext cx="0" cy="0"/>
          </a:xfrm>
          <a:prstGeom prst="line">
            <a:avLst/>
          </a:prstGeom>
          <a:ln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0">
            <a:off x="7350125" y="2915285"/>
            <a:ext cx="216535" cy="212725"/>
            <a:chOff x="3138" y="2115"/>
            <a:chExt cx="396" cy="396"/>
          </a:xfrm>
        </p:grpSpPr>
        <p:sp>
          <p:nvSpPr>
            <p:cNvPr id="8" name="减号 7"/>
            <p:cNvSpPr/>
            <p:nvPr/>
          </p:nvSpPr>
          <p:spPr>
            <a:xfrm>
              <a:off x="3208" y="2253"/>
              <a:ext cx="240" cy="12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138" y="2115"/>
              <a:ext cx="396" cy="3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1" name="直接箭头连接符 10"/>
          <p:cNvCxnSpPr>
            <a:stCxn id="9" idx="2"/>
          </p:cNvCxnSpPr>
          <p:nvPr/>
        </p:nvCxnSpPr>
        <p:spPr>
          <a:xfrm flipH="1" flipV="1">
            <a:off x="6944360" y="3011805"/>
            <a:ext cx="406400" cy="10160"/>
          </a:xfrm>
          <a:prstGeom prst="straightConnector1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702425" y="2802890"/>
            <a:ext cx="21653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i="1">
                <a:latin typeface="Times New Roman" panose="02020603050405020304" charset="0"/>
              </a:rPr>
              <a:t>v</a:t>
            </a:r>
            <a:endParaRPr lang="en-US" altLang="zh-CN" sz="2800" i="1">
              <a:latin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42790" y="2915285"/>
            <a:ext cx="2641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solidFill>
                  <a:schemeClr val="accent6"/>
                </a:solidFill>
                <a:latin typeface="Times New Roman" panose="02020603050405020304" charset="0"/>
              </a:rPr>
              <a:t>x</a:t>
            </a:r>
            <a:endParaRPr lang="en-US" altLang="zh-CN" i="1">
              <a:solidFill>
                <a:schemeClr val="accent6"/>
              </a:solidFill>
              <a:latin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18025" y="2106295"/>
            <a:ext cx="2743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solidFill>
                  <a:srgbClr val="FF0000"/>
                </a:solidFill>
                <a:latin typeface="Times New Roman" panose="02020603050405020304" charset="0"/>
              </a:rPr>
              <a:t>y</a:t>
            </a:r>
            <a:endParaRPr lang="en-US" altLang="zh-CN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graphicFrame>
        <p:nvGraphicFramePr>
          <p:cNvPr id="4" name="Picture 480"/>
          <p:cNvGraphicFramePr>
            <a:graphicFrameLocks noChangeAspect="1"/>
          </p:cNvGraphicFramePr>
          <p:nvPr/>
        </p:nvGraphicFramePr>
        <p:xfrm>
          <a:off x="955040" y="1793240"/>
          <a:ext cx="1627505" cy="61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673100" imgH="254000" progId="Equation.3">
                  <p:embed/>
                </p:oleObj>
              </mc:Choice>
              <mc:Fallback>
                <p:oleObj name="" r:id="rId3" imgW="673100" imgH="2540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5040" y="1793240"/>
                        <a:ext cx="1627505" cy="614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Picture 482"/>
          <p:cNvGraphicFramePr>
            <a:graphicFrameLocks noChangeAspect="1"/>
          </p:cNvGraphicFramePr>
          <p:nvPr/>
        </p:nvGraphicFramePr>
        <p:xfrm>
          <a:off x="933450" y="2475230"/>
          <a:ext cx="1670685" cy="560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" r:id="rId5" imgW="685800" imgH="228600" progId="Equation.3">
                  <p:embed/>
                </p:oleObj>
              </mc:Choice>
              <mc:Fallback>
                <p:oleObj name="" r:id="rId5" imgW="685800" imgH="228600" progId="Equation.3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3450" y="2475230"/>
                        <a:ext cx="1670685" cy="5600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Picture 484"/>
          <p:cNvGraphicFramePr>
            <a:graphicFrameLocks noChangeAspect="1"/>
          </p:cNvGraphicFramePr>
          <p:nvPr/>
        </p:nvGraphicFramePr>
        <p:xfrm>
          <a:off x="955040" y="3074035"/>
          <a:ext cx="186118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" name="" r:id="rId7" imgW="1221105" imgH="228600" progId="Equation.3">
                  <p:embed/>
                </p:oleObj>
              </mc:Choice>
              <mc:Fallback>
                <p:oleObj name="" r:id="rId7" imgW="1221105" imgH="228600" progId="Equation.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5040" y="3074035"/>
                        <a:ext cx="1861185" cy="53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Picture 485"/>
          <p:cNvGraphicFramePr>
            <a:graphicFrameLocks noChangeAspect="1"/>
          </p:cNvGraphicFramePr>
          <p:nvPr/>
        </p:nvGraphicFramePr>
        <p:xfrm>
          <a:off x="954723" y="3491865"/>
          <a:ext cx="2346960" cy="95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" name="" r:id="rId9" imgW="1117600" imgH="393700" progId="Equation.DSMT4">
                  <p:embed/>
                </p:oleObj>
              </mc:Choice>
              <mc:Fallback>
                <p:oleObj name="" r:id="rId9" imgW="1117600" imgH="393700" progId="Equation.DSMT4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4723" y="3491865"/>
                        <a:ext cx="2346960" cy="9550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文本框 68"/>
          <p:cNvSpPr txBox="1"/>
          <p:nvPr/>
        </p:nvSpPr>
        <p:spPr>
          <a:xfrm>
            <a:off x="5842000" y="3238500"/>
            <a:ext cx="386715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Wingdings" panose="05000000000000000000" charset="0"/>
              </a:rPr>
              <a:t></a:t>
            </a:r>
            <a:endParaRPr lang="zh-CN" altLang="en-US">
              <a:sym typeface="Wingdings" panose="05000000000000000000" charset="0"/>
            </a:endParaRPr>
          </a:p>
        </p:txBody>
      </p:sp>
      <p:graphicFrame>
        <p:nvGraphicFramePr>
          <p:cNvPr id="70" name="对象 6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1" imgW="914400" imgH="215900" progId="Equation.KSEE3">
                  <p:embed/>
                </p:oleObj>
              </mc:Choice>
              <mc:Fallback>
                <p:oleObj name="" r:id="rId11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文本框 71"/>
          <p:cNvSpPr txBox="1"/>
          <p:nvPr/>
        </p:nvSpPr>
        <p:spPr>
          <a:xfrm>
            <a:off x="2987675" y="2004060"/>
            <a:ext cx="518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(1)</a:t>
            </a:r>
            <a:endParaRPr lang="en-US" altLang="zh-CN"/>
          </a:p>
        </p:txBody>
      </p:sp>
      <p:sp>
        <p:nvSpPr>
          <p:cNvPr id="56" name="文本框 55"/>
          <p:cNvSpPr txBox="1"/>
          <p:nvPr/>
        </p:nvSpPr>
        <p:spPr>
          <a:xfrm rot="10800000" flipV="1">
            <a:off x="3017520" y="2546985"/>
            <a:ext cx="488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(2)</a:t>
            </a:r>
            <a:endParaRPr lang="en-US" altLang="zh-CN"/>
          </a:p>
        </p:txBody>
      </p:sp>
      <p:sp>
        <p:nvSpPr>
          <p:cNvPr id="68" name="文本框 67"/>
          <p:cNvSpPr txBox="1"/>
          <p:nvPr/>
        </p:nvSpPr>
        <p:spPr>
          <a:xfrm rot="10800000" flipV="1">
            <a:off x="3505835" y="3710305"/>
            <a:ext cx="488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(3)</a:t>
            </a:r>
            <a:endParaRPr lang="en-US" altLang="zh-CN"/>
          </a:p>
        </p:txBody>
      </p:sp>
      <p:sp>
        <p:nvSpPr>
          <p:cNvPr id="71" name="文本框 70"/>
          <p:cNvSpPr txBox="1"/>
          <p:nvPr/>
        </p:nvSpPr>
        <p:spPr>
          <a:xfrm rot="10800000" flipV="1">
            <a:off x="1304290" y="4505960"/>
            <a:ext cx="505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(3)</a:t>
            </a:r>
            <a:endParaRPr lang="en-US" altLang="zh-CN"/>
          </a:p>
        </p:txBody>
      </p:sp>
      <p:sp>
        <p:nvSpPr>
          <p:cNvPr id="73" name="文本框 72"/>
          <p:cNvSpPr txBox="1"/>
          <p:nvPr/>
        </p:nvSpPr>
        <p:spPr>
          <a:xfrm flipH="1">
            <a:off x="4525010" y="5042535"/>
            <a:ext cx="421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(4)</a:t>
            </a:r>
            <a:endParaRPr lang="en-US" altLang="zh-CN"/>
          </a:p>
        </p:txBody>
      </p:sp>
      <p:graphicFrame>
        <p:nvGraphicFramePr>
          <p:cNvPr id="74" name="对象 7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55040" y="5410835"/>
          <a:ext cx="548640" cy="90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3" imgW="254000" imgH="419100" progId="Equation.KSEE3">
                  <p:embed/>
                </p:oleObj>
              </mc:Choice>
              <mc:Fallback>
                <p:oleObj name="" r:id="rId13" imgW="254000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55040" y="5410835"/>
                        <a:ext cx="548640" cy="906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对象 7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89835" y="5488305"/>
          <a:ext cx="1016000" cy="75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5" imgW="533400" imgH="393700" progId="Equation.KSEE3">
                  <p:embed/>
                </p:oleObj>
              </mc:Choice>
              <mc:Fallback>
                <p:oleObj name="" r:id="rId15" imgW="5334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89835" y="5488305"/>
                        <a:ext cx="1016000" cy="750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对象 7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59810" y="5504180"/>
          <a:ext cx="307975" cy="73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17" imgW="165100" imgH="393700" progId="Equation.KSEE3">
                  <p:embed/>
                </p:oleObj>
              </mc:Choice>
              <mc:Fallback>
                <p:oleObj name="" r:id="rId17" imgW="165100" imgH="3937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59810" y="5504180"/>
                        <a:ext cx="307975" cy="734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对象 7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16680" y="5589905"/>
          <a:ext cx="591185" cy="53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19" imgW="254000" imgH="228600" progId="Equation.KSEE3">
                  <p:embed/>
                </p:oleObj>
              </mc:Choice>
              <mc:Fallback>
                <p:oleObj name="" r:id="rId19" imgW="254000" imgH="2286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16680" y="5589905"/>
                        <a:ext cx="591185" cy="532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文本框 77"/>
          <p:cNvSpPr txBox="1"/>
          <p:nvPr/>
        </p:nvSpPr>
        <p:spPr>
          <a:xfrm>
            <a:off x="1503680" y="5605145"/>
            <a:ext cx="115062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可得</a:t>
            </a:r>
            <a:endParaRPr lang="zh-CN" altLang="en-US" sz="2800"/>
          </a:p>
        </p:txBody>
      </p:sp>
      <p:graphicFrame>
        <p:nvGraphicFramePr>
          <p:cNvPr id="79" name="对象 7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86910" y="5443220"/>
          <a:ext cx="1304290" cy="84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21" imgW="609600" imgH="393700" progId="Equation.KSEE3">
                  <p:embed/>
                </p:oleObj>
              </mc:Choice>
              <mc:Fallback>
                <p:oleObj name="" r:id="rId21" imgW="609600" imgH="3937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86910" y="5443220"/>
                        <a:ext cx="1304290" cy="842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03583" y="5619750"/>
          <a:ext cx="1195705" cy="48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" name="" r:id="rId23" imgW="558800" imgH="228600" progId="Equation.KSEE3">
                  <p:embed/>
                </p:oleObj>
              </mc:Choice>
              <mc:Fallback>
                <p:oleObj name="" r:id="rId23" imgW="558800" imgH="2286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803583" y="5619750"/>
                        <a:ext cx="1195705" cy="489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矩形标注 81"/>
          <p:cNvSpPr/>
          <p:nvPr/>
        </p:nvSpPr>
        <p:spPr>
          <a:xfrm>
            <a:off x="5660390" y="4843145"/>
            <a:ext cx="4152900" cy="619760"/>
          </a:xfrm>
          <a:prstGeom prst="wedgeRectCallout">
            <a:avLst>
              <a:gd name="adj1" fmla="val -64785"/>
              <a:gd name="adj2" fmla="val 92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霍尔系数：</a:t>
            </a:r>
            <a:endParaRPr lang="zh-CN" altLang="en-US"/>
          </a:p>
        </p:txBody>
      </p:sp>
      <p:graphicFrame>
        <p:nvGraphicFramePr>
          <p:cNvPr id="83" name="对象 8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232775" y="4759960"/>
          <a:ext cx="903605" cy="683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" r:id="rId25" imgW="520700" imgH="393700" progId="Equation.KSEE3">
                  <p:embed/>
                </p:oleObj>
              </mc:Choice>
              <mc:Fallback>
                <p:oleObj name="" r:id="rId25" imgW="520700" imgH="393700" progId="Equation.KSEE3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232775" y="4759960"/>
                        <a:ext cx="903605" cy="683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矩形标注 83"/>
          <p:cNvSpPr/>
          <p:nvPr/>
        </p:nvSpPr>
        <p:spPr>
          <a:xfrm>
            <a:off x="6396990" y="6132830"/>
            <a:ext cx="4069715" cy="653415"/>
          </a:xfrm>
          <a:prstGeom prst="wedgeRectCallout">
            <a:avLst>
              <a:gd name="adj1" fmla="val -51700"/>
              <a:gd name="adj2" fmla="val -70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霍尔灵敏度：</a:t>
            </a:r>
            <a:endParaRPr lang="zh-CN" altLang="en-US"/>
          </a:p>
        </p:txBody>
      </p:sp>
      <p:graphicFrame>
        <p:nvGraphicFramePr>
          <p:cNvPr id="85" name="对象 8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987790" y="6177280"/>
          <a:ext cx="845820" cy="546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" r:id="rId27" imgW="609600" imgH="393700" progId="Equation.KSEE3">
                  <p:embed/>
                </p:oleObj>
              </mc:Choice>
              <mc:Fallback>
                <p:oleObj name="" r:id="rId27" imgW="609600" imgH="393700" progId="Equation.KSEE3">
                  <p:embed/>
                  <p:pic>
                    <p:nvPicPr>
                      <p:cNvPr id="0" name="图片 1030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987790" y="6177280"/>
                        <a:ext cx="845820" cy="546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07374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60 -0.002407 L -0.008281 -0.009722 L -0.013750 -0.009722 L -0.019270 -0.009722 L -0.024739 -0.007314 L -0.030260 -0.007314 L -0.035729 -0.004814 L -0.041250 -0.002407 L -0.046718 -0.002407 L -0.052239 -0.002407 L -0.057708 -0.000000 L -0.063229 0.002500 L -0.068697 0.004908 L -0.074218 0.007408 L -0.079687 0.007408 L -0.085208 0.009815 L -0.090677 0.012223 L -0.096198 0.017130 L -0.101666 0.019537 L -0.107187 0.024445 L -0.112656 0.026945 L -0.118177 0.034260 L -0.123645 0.036667 L -0.129166 0.041574 L -0.133281 0.051297 L -0.138750 0.053797 L -0.144270 0.058612 L -0.149739 0.063519 L -0.155260 0.066019 L -0.160729 0.073334 " pathEditMode="relative" rAng="0" ptsTypes="">
                                      <p:cBhvr>
                                        <p:cTn id="1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3" grpId="0"/>
      <p:bldP spid="13" grpId="0"/>
      <p:bldP spid="63" grpId="0"/>
      <p:bldP spid="61" grpId="0"/>
      <p:bldP spid="52" grpId="0"/>
      <p:bldP spid="252" grpId="0" bldLvl="0" animBg="1"/>
      <p:bldP spid="252" grpId="1" animBg="1"/>
      <p:bldP spid="252" grpId="2" animBg="1"/>
      <p:bldP spid="32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3" grpId="0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  <p:bldP spid="55" grpId="0"/>
      <p:bldP spid="57" grpId="0"/>
      <p:bldP spid="62" grpId="0"/>
      <p:bldP spid="14" grpId="0"/>
      <p:bldP spid="51" grpId="0"/>
      <p:bldP spid="2" grpId="0"/>
      <p:bldP spid="78" grpId="0"/>
      <p:bldP spid="82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实验系统误差及其消除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41450"/>
            <a:ext cx="10515600" cy="4735830"/>
          </a:xfrm>
        </p:spPr>
        <p:txBody>
          <a:bodyPr>
            <a:normAutofit/>
          </a:bodyPr>
          <a:p>
            <a:r>
              <a:rPr lang="zh-CN" altLang="en-US">
                <a:latin typeface="Times New Roman" panose="02020603050405020304" charset="0"/>
              </a:rPr>
              <a:t>测量霍尔电势</a:t>
            </a:r>
            <a:r>
              <a:rPr lang="zh-CN" altLang="en-US" i="1">
                <a:latin typeface="Times New Roman" panose="02020603050405020304" charset="0"/>
              </a:rPr>
              <a:t>U</a:t>
            </a:r>
            <a:r>
              <a:rPr lang="zh-CN" altLang="en-US" baseline="-25000">
                <a:latin typeface="Times New Roman" panose="02020603050405020304" charset="0"/>
              </a:rPr>
              <a:t>H</a:t>
            </a:r>
            <a:r>
              <a:rPr lang="zh-CN" altLang="en-US">
                <a:latin typeface="Times New Roman" panose="02020603050405020304" charset="0"/>
              </a:rPr>
              <a:t>时，产生一些副效应，形成测量系统误差。不等位电势</a:t>
            </a:r>
            <a:r>
              <a:rPr lang="zh-CN" altLang="en-US" i="1">
                <a:latin typeface="Times New Roman" panose="02020603050405020304" charset="0"/>
              </a:rPr>
              <a:t>U</a:t>
            </a:r>
            <a:r>
              <a:rPr lang="zh-CN" altLang="en-US" baseline="-25000">
                <a:latin typeface="Times New Roman" panose="02020603050405020304" charset="0"/>
              </a:rPr>
              <a:t>0</a:t>
            </a:r>
            <a:r>
              <a:rPr lang="zh-CN" altLang="en-US">
                <a:latin typeface="Times New Roman" panose="02020603050405020304" charset="0"/>
              </a:rPr>
              <a:t>，还有爱廷豪森效应</a:t>
            </a:r>
            <a:r>
              <a:rPr lang="en-US" altLang="zh-CN" i="1">
                <a:latin typeface="Times New Roman" panose="02020603050405020304" charset="0"/>
              </a:rPr>
              <a:t>U</a:t>
            </a:r>
            <a:r>
              <a:rPr lang="zh-CN" altLang="en-US" baseline="-25000">
                <a:latin typeface="Times New Roman" panose="02020603050405020304" charset="0"/>
              </a:rPr>
              <a:t>E</a:t>
            </a:r>
            <a:r>
              <a:rPr lang="zh-CN" altLang="en-US">
                <a:latin typeface="Times New Roman" panose="02020603050405020304" charset="0"/>
              </a:rPr>
              <a:t>，伦斯脱效应</a:t>
            </a:r>
            <a:r>
              <a:rPr lang="zh-CN" altLang="en-US" i="1">
                <a:latin typeface="Times New Roman" panose="02020603050405020304" charset="0"/>
              </a:rPr>
              <a:t>U</a:t>
            </a:r>
            <a:r>
              <a:rPr lang="zh-CN" altLang="en-US" baseline="-25000">
                <a:latin typeface="Times New Roman" panose="02020603050405020304" charset="0"/>
              </a:rPr>
              <a:t>N</a:t>
            </a:r>
            <a:r>
              <a:rPr lang="zh-CN" altLang="en-US">
                <a:latin typeface="Times New Roman" panose="02020603050405020304" charset="0"/>
              </a:rPr>
              <a:t>，它里纪－杜勒克效应</a:t>
            </a:r>
            <a:r>
              <a:rPr lang="zh-CN" altLang="en-US" i="1">
                <a:latin typeface="Times New Roman" panose="02020603050405020304" charset="0"/>
                <a:sym typeface="+mn-ea"/>
              </a:rPr>
              <a:t>U</a:t>
            </a:r>
            <a:r>
              <a:rPr lang="zh-CN" altLang="en-US" baseline="-25000">
                <a:latin typeface="Times New Roman" panose="02020603050405020304" charset="0"/>
                <a:sym typeface="+mn-ea"/>
              </a:rPr>
              <a:t>R</a:t>
            </a:r>
            <a:r>
              <a:rPr lang="zh-CN" altLang="en-US">
                <a:latin typeface="Times New Roman" panose="02020603050405020304" charset="0"/>
              </a:rPr>
              <a:t>。</a:t>
            </a:r>
            <a:endParaRPr lang="zh-CN" altLang="en-US">
              <a:latin typeface="Times New Roman" panose="02020603050405020304" charset="0"/>
            </a:endParaRPr>
          </a:p>
          <a:p>
            <a:r>
              <a:rPr lang="zh-CN" altLang="en-US">
                <a:latin typeface="Times New Roman" panose="02020603050405020304" charset="0"/>
              </a:rPr>
              <a:t>采用对称（交换）测量法进行测量。</a:t>
            </a:r>
            <a:endParaRPr lang="zh-CN" altLang="en-US">
              <a:latin typeface="Times New Roman" panose="02020603050405020304" charset="0"/>
            </a:endParaRPr>
          </a:p>
          <a:p>
            <a:pPr marL="0" indent="0">
              <a:buNone/>
            </a:pPr>
            <a:r>
              <a:rPr lang="zh-CN" altLang="en-US">
                <a:latin typeface="Times New Roman" panose="02020603050405020304" charset="0"/>
              </a:rPr>
              <a:t>测量时可改变Is和IM方向的方法，抵消副效应的影响。保持</a:t>
            </a:r>
            <a:r>
              <a:rPr lang="zh-CN" altLang="en-US" i="1">
                <a:latin typeface="Times New Roman" panose="02020603050405020304" charset="0"/>
              </a:rPr>
              <a:t>I</a:t>
            </a:r>
            <a:r>
              <a:rPr lang="zh-CN" altLang="en-US">
                <a:latin typeface="Times New Roman" panose="02020603050405020304" charset="0"/>
              </a:rPr>
              <a:t>s、</a:t>
            </a:r>
            <a:r>
              <a:rPr lang="zh-CN" altLang="en-US" i="1">
                <a:latin typeface="Times New Roman" panose="02020603050405020304" charset="0"/>
              </a:rPr>
              <a:t>B</a:t>
            </a:r>
            <a:r>
              <a:rPr lang="zh-CN" altLang="en-US">
                <a:latin typeface="Times New Roman" panose="02020603050405020304" charset="0"/>
              </a:rPr>
              <a:t>的数值不变，在四种条件下进行测量，对以上</a:t>
            </a:r>
            <a:r>
              <a:rPr lang="zh-CN" altLang="en-US">
                <a:latin typeface="Times New Roman" panose="02020603050405020304" charset="0"/>
                <a:sym typeface="+mn-ea"/>
              </a:rPr>
              <a:t>四种条件结果</a:t>
            </a:r>
            <a:r>
              <a:rPr lang="zh-CN" altLang="en-US">
                <a:latin typeface="Times New Roman" panose="02020603050405020304" charset="0"/>
              </a:rPr>
              <a:t>作如下运算</a:t>
            </a:r>
            <a:endParaRPr lang="zh-CN" altLang="en-US">
              <a:latin typeface="Times New Roman" panose="02020603050405020304" charset="0"/>
            </a:endParaRPr>
          </a:p>
          <a:p>
            <a:pPr marL="0" indent="0">
              <a:buNone/>
            </a:pPr>
            <a:r>
              <a:rPr lang="zh-CN" altLang="en-US">
                <a:latin typeface="Times New Roman" panose="02020603050405020304" charset="0"/>
              </a:rPr>
              <a:t>                             </a:t>
            </a:r>
            <a:endParaRPr lang="zh-CN" altLang="en-US">
              <a:latin typeface="Times New Roman" panose="02020603050405020304" charset="0"/>
            </a:endParaRPr>
          </a:p>
        </p:txBody>
      </p:sp>
      <p:graphicFrame>
        <p:nvGraphicFramePr>
          <p:cNvPr id="4" name="对象 61"/>
          <p:cNvGraphicFramePr>
            <a:graphicFrameLocks noChangeAspect="1"/>
          </p:cNvGraphicFramePr>
          <p:nvPr/>
        </p:nvGraphicFramePr>
        <p:xfrm>
          <a:off x="2787015" y="4820920"/>
          <a:ext cx="6319520" cy="101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159000" imgH="393700" progId="Equation.DSMT4">
                  <p:embed/>
                </p:oleObj>
              </mc:Choice>
              <mc:Fallback>
                <p:oleObj name="" r:id="rId1" imgW="2159000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87015" y="4820920"/>
                        <a:ext cx="6319520" cy="10185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3743191" name="Picture 449" descr="图形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99640" y="3756660"/>
            <a:ext cx="5814060" cy="195453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对象 -2147482624"/>
          <p:cNvGraphicFramePr>
            <a:graphicFrameLocks noChangeAspect="1"/>
          </p:cNvGraphicFramePr>
          <p:nvPr/>
        </p:nvGraphicFramePr>
        <p:xfrm>
          <a:off x="2199640" y="365125"/>
          <a:ext cx="7792720" cy="348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6219825" imgH="2783205" progId="Visio.Drawing.11">
                  <p:embed/>
                </p:oleObj>
              </mc:Choice>
              <mc:Fallback>
                <p:oleObj name="" r:id="rId2" imgW="6219825" imgH="2783205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99640" y="365125"/>
                        <a:ext cx="7792720" cy="34804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9951720" y="2538730"/>
            <a:ext cx="12700" cy="1704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7999095" y="4243070"/>
            <a:ext cx="1978025" cy="146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6"/>
          <p:cNvSpPr/>
          <p:nvPr/>
        </p:nvSpPr>
        <p:spPr>
          <a:xfrm>
            <a:off x="2606040" y="3372485"/>
            <a:ext cx="279400" cy="1804035"/>
          </a:xfrm>
          <a:custGeom>
            <a:avLst/>
            <a:gdLst>
              <a:gd name="connisteX0" fmla="*/ 67874 w 279329"/>
              <a:gd name="connsiteY0" fmla="*/ 0 h 1804035"/>
              <a:gd name="connisteX1" fmla="*/ 5644 w 279329"/>
              <a:gd name="connsiteY1" fmla="*/ 74295 h 1804035"/>
              <a:gd name="connisteX2" fmla="*/ 5644 w 279329"/>
              <a:gd name="connsiteY2" fmla="*/ 149225 h 1804035"/>
              <a:gd name="connisteX3" fmla="*/ 5644 w 279329"/>
              <a:gd name="connsiteY3" fmla="*/ 223520 h 1804035"/>
              <a:gd name="connisteX4" fmla="*/ 5644 w 279329"/>
              <a:gd name="connsiteY4" fmla="*/ 298450 h 1804035"/>
              <a:gd name="connisteX5" fmla="*/ 5644 w 279329"/>
              <a:gd name="connsiteY5" fmla="*/ 372745 h 1804035"/>
              <a:gd name="connisteX6" fmla="*/ 5644 w 279329"/>
              <a:gd name="connsiteY6" fmla="*/ 447675 h 1804035"/>
              <a:gd name="connisteX7" fmla="*/ 5644 w 279329"/>
              <a:gd name="connsiteY7" fmla="*/ 522605 h 1804035"/>
              <a:gd name="connisteX8" fmla="*/ 18344 w 279329"/>
              <a:gd name="connsiteY8" fmla="*/ 596900 h 1804035"/>
              <a:gd name="connisteX9" fmla="*/ 18344 w 279329"/>
              <a:gd name="connsiteY9" fmla="*/ 671830 h 1804035"/>
              <a:gd name="connisteX10" fmla="*/ 18344 w 279329"/>
              <a:gd name="connsiteY10" fmla="*/ 746125 h 1804035"/>
              <a:gd name="connisteX11" fmla="*/ 30409 w 279329"/>
              <a:gd name="connsiteY11" fmla="*/ 821055 h 1804035"/>
              <a:gd name="connisteX12" fmla="*/ 55809 w 279329"/>
              <a:gd name="connsiteY12" fmla="*/ 895350 h 1804035"/>
              <a:gd name="connisteX13" fmla="*/ 80574 w 279329"/>
              <a:gd name="connsiteY13" fmla="*/ 970280 h 1804035"/>
              <a:gd name="connisteX14" fmla="*/ 92639 w 279329"/>
              <a:gd name="connsiteY14" fmla="*/ 1044575 h 1804035"/>
              <a:gd name="connisteX15" fmla="*/ 105339 w 279329"/>
              <a:gd name="connsiteY15" fmla="*/ 1119505 h 1804035"/>
              <a:gd name="connisteX16" fmla="*/ 118039 w 279329"/>
              <a:gd name="connsiteY16" fmla="*/ 1194435 h 1804035"/>
              <a:gd name="connisteX17" fmla="*/ 130104 w 279329"/>
              <a:gd name="connsiteY17" fmla="*/ 1268730 h 1804035"/>
              <a:gd name="connisteX18" fmla="*/ 154869 w 279329"/>
              <a:gd name="connsiteY18" fmla="*/ 1343660 h 1804035"/>
              <a:gd name="connisteX19" fmla="*/ 167569 w 279329"/>
              <a:gd name="connsiteY19" fmla="*/ 1417955 h 1804035"/>
              <a:gd name="connisteX20" fmla="*/ 205034 w 279329"/>
              <a:gd name="connsiteY20" fmla="*/ 1492885 h 1804035"/>
              <a:gd name="connisteX21" fmla="*/ 242499 w 279329"/>
              <a:gd name="connsiteY21" fmla="*/ 1579880 h 1804035"/>
              <a:gd name="connisteX22" fmla="*/ 254564 w 279329"/>
              <a:gd name="connsiteY22" fmla="*/ 1654175 h 1804035"/>
              <a:gd name="connisteX23" fmla="*/ 254564 w 279329"/>
              <a:gd name="connsiteY23" fmla="*/ 1729105 h 1804035"/>
              <a:gd name="connisteX24" fmla="*/ 279329 w 279329"/>
              <a:gd name="connsiteY24" fmla="*/ 1804035 h 18040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279329" h="1804035">
                <a:moveTo>
                  <a:pt x="67874" y="0"/>
                </a:moveTo>
                <a:cubicBezTo>
                  <a:pt x="55174" y="13335"/>
                  <a:pt x="18344" y="44450"/>
                  <a:pt x="5644" y="74295"/>
                </a:cubicBezTo>
                <a:cubicBezTo>
                  <a:pt x="-7056" y="104140"/>
                  <a:pt x="5644" y="119380"/>
                  <a:pt x="5644" y="149225"/>
                </a:cubicBezTo>
                <a:cubicBezTo>
                  <a:pt x="5644" y="179070"/>
                  <a:pt x="5644" y="193675"/>
                  <a:pt x="5644" y="223520"/>
                </a:cubicBezTo>
                <a:cubicBezTo>
                  <a:pt x="5644" y="253365"/>
                  <a:pt x="5644" y="268605"/>
                  <a:pt x="5644" y="298450"/>
                </a:cubicBezTo>
                <a:cubicBezTo>
                  <a:pt x="5644" y="328295"/>
                  <a:pt x="5644" y="342900"/>
                  <a:pt x="5644" y="372745"/>
                </a:cubicBezTo>
                <a:cubicBezTo>
                  <a:pt x="5644" y="402590"/>
                  <a:pt x="5644" y="417830"/>
                  <a:pt x="5644" y="447675"/>
                </a:cubicBezTo>
                <a:cubicBezTo>
                  <a:pt x="5644" y="477520"/>
                  <a:pt x="3104" y="492760"/>
                  <a:pt x="5644" y="522605"/>
                </a:cubicBezTo>
                <a:cubicBezTo>
                  <a:pt x="8184" y="552450"/>
                  <a:pt x="15804" y="567055"/>
                  <a:pt x="18344" y="596900"/>
                </a:cubicBezTo>
                <a:cubicBezTo>
                  <a:pt x="20884" y="626745"/>
                  <a:pt x="18344" y="641985"/>
                  <a:pt x="18344" y="671830"/>
                </a:cubicBezTo>
                <a:cubicBezTo>
                  <a:pt x="18344" y="701675"/>
                  <a:pt x="15804" y="716280"/>
                  <a:pt x="18344" y="746125"/>
                </a:cubicBezTo>
                <a:cubicBezTo>
                  <a:pt x="20884" y="775970"/>
                  <a:pt x="22789" y="791210"/>
                  <a:pt x="30409" y="821055"/>
                </a:cubicBezTo>
                <a:cubicBezTo>
                  <a:pt x="38029" y="850900"/>
                  <a:pt x="45649" y="865505"/>
                  <a:pt x="55809" y="895350"/>
                </a:cubicBezTo>
                <a:cubicBezTo>
                  <a:pt x="65969" y="925195"/>
                  <a:pt x="72954" y="940435"/>
                  <a:pt x="80574" y="970280"/>
                </a:cubicBezTo>
                <a:cubicBezTo>
                  <a:pt x="88194" y="1000125"/>
                  <a:pt x="87559" y="1014730"/>
                  <a:pt x="92639" y="1044575"/>
                </a:cubicBezTo>
                <a:cubicBezTo>
                  <a:pt x="97719" y="1074420"/>
                  <a:pt x="100259" y="1089660"/>
                  <a:pt x="105339" y="1119505"/>
                </a:cubicBezTo>
                <a:cubicBezTo>
                  <a:pt x="110419" y="1149350"/>
                  <a:pt x="112959" y="1164590"/>
                  <a:pt x="118039" y="1194435"/>
                </a:cubicBezTo>
                <a:cubicBezTo>
                  <a:pt x="123119" y="1224280"/>
                  <a:pt x="122484" y="1238885"/>
                  <a:pt x="130104" y="1268730"/>
                </a:cubicBezTo>
                <a:cubicBezTo>
                  <a:pt x="137724" y="1298575"/>
                  <a:pt x="147249" y="1313815"/>
                  <a:pt x="154869" y="1343660"/>
                </a:cubicBezTo>
                <a:cubicBezTo>
                  <a:pt x="162489" y="1373505"/>
                  <a:pt x="157409" y="1388110"/>
                  <a:pt x="167569" y="1417955"/>
                </a:cubicBezTo>
                <a:cubicBezTo>
                  <a:pt x="177729" y="1447800"/>
                  <a:pt x="189794" y="1460500"/>
                  <a:pt x="205034" y="1492885"/>
                </a:cubicBezTo>
                <a:cubicBezTo>
                  <a:pt x="220274" y="1525270"/>
                  <a:pt x="232339" y="1547495"/>
                  <a:pt x="242499" y="1579880"/>
                </a:cubicBezTo>
                <a:cubicBezTo>
                  <a:pt x="252659" y="1612265"/>
                  <a:pt x="252024" y="1624330"/>
                  <a:pt x="254564" y="1654175"/>
                </a:cubicBezTo>
                <a:cubicBezTo>
                  <a:pt x="257104" y="1684020"/>
                  <a:pt x="249484" y="1699260"/>
                  <a:pt x="254564" y="1729105"/>
                </a:cubicBezTo>
                <a:cubicBezTo>
                  <a:pt x="259644" y="1758950"/>
                  <a:pt x="274249" y="1790700"/>
                  <a:pt x="279329" y="180403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4117340" y="3422015"/>
            <a:ext cx="660400" cy="1754505"/>
          </a:xfrm>
          <a:custGeom>
            <a:avLst/>
            <a:gdLst>
              <a:gd name="connisteX0" fmla="*/ 0 w 660258"/>
              <a:gd name="connsiteY0" fmla="*/ 0 h 1754505"/>
              <a:gd name="connisteX1" fmla="*/ 37465 w 660258"/>
              <a:gd name="connsiteY1" fmla="*/ 74930 h 1754505"/>
              <a:gd name="connisteX2" fmla="*/ 74295 w 660258"/>
              <a:gd name="connsiteY2" fmla="*/ 149225 h 1754505"/>
              <a:gd name="connisteX3" fmla="*/ 99695 w 660258"/>
              <a:gd name="connsiteY3" fmla="*/ 224155 h 1754505"/>
              <a:gd name="connisteX4" fmla="*/ 111760 w 660258"/>
              <a:gd name="connsiteY4" fmla="*/ 298450 h 1754505"/>
              <a:gd name="connisteX5" fmla="*/ 136525 w 660258"/>
              <a:gd name="connsiteY5" fmla="*/ 373380 h 1754505"/>
              <a:gd name="connisteX6" fmla="*/ 173990 w 660258"/>
              <a:gd name="connsiteY6" fmla="*/ 460375 h 1754505"/>
              <a:gd name="connisteX7" fmla="*/ 198755 w 660258"/>
              <a:gd name="connsiteY7" fmla="*/ 535305 h 1754505"/>
              <a:gd name="connisteX8" fmla="*/ 224155 w 660258"/>
              <a:gd name="connsiteY8" fmla="*/ 634365 h 1754505"/>
              <a:gd name="connisteX9" fmla="*/ 260985 w 660258"/>
              <a:gd name="connsiteY9" fmla="*/ 709295 h 1754505"/>
              <a:gd name="connisteX10" fmla="*/ 311150 w 660258"/>
              <a:gd name="connsiteY10" fmla="*/ 783590 h 1754505"/>
              <a:gd name="connisteX11" fmla="*/ 373380 w 660258"/>
              <a:gd name="connsiteY11" fmla="*/ 858520 h 1754505"/>
              <a:gd name="connisteX12" fmla="*/ 435610 w 660258"/>
              <a:gd name="connsiteY12" fmla="*/ 932815 h 1754505"/>
              <a:gd name="connisteX13" fmla="*/ 460375 w 660258"/>
              <a:gd name="connsiteY13" fmla="*/ 1007745 h 1754505"/>
              <a:gd name="connisteX14" fmla="*/ 509905 w 660258"/>
              <a:gd name="connsiteY14" fmla="*/ 1082675 h 1754505"/>
              <a:gd name="connisteX15" fmla="*/ 534670 w 660258"/>
              <a:gd name="connsiteY15" fmla="*/ 1156970 h 1754505"/>
              <a:gd name="connisteX16" fmla="*/ 596900 w 660258"/>
              <a:gd name="connsiteY16" fmla="*/ 1231900 h 1754505"/>
              <a:gd name="connisteX17" fmla="*/ 621665 w 660258"/>
              <a:gd name="connsiteY17" fmla="*/ 1306195 h 1754505"/>
              <a:gd name="connisteX18" fmla="*/ 647065 w 660258"/>
              <a:gd name="connsiteY18" fmla="*/ 1381125 h 1754505"/>
              <a:gd name="connisteX19" fmla="*/ 659130 w 660258"/>
              <a:gd name="connsiteY19" fmla="*/ 1455420 h 1754505"/>
              <a:gd name="connisteX20" fmla="*/ 659130 w 660258"/>
              <a:gd name="connsiteY20" fmla="*/ 1530350 h 1754505"/>
              <a:gd name="connisteX21" fmla="*/ 659130 w 660258"/>
              <a:gd name="connsiteY21" fmla="*/ 1604645 h 1754505"/>
              <a:gd name="connisteX22" fmla="*/ 659130 w 660258"/>
              <a:gd name="connsiteY22" fmla="*/ 1679575 h 1754505"/>
              <a:gd name="connisteX23" fmla="*/ 659130 w 660258"/>
              <a:gd name="connsiteY23" fmla="*/ 1754505 h 17545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</a:cxnLst>
            <a:rect l="l" t="t" r="r" b="b"/>
            <a:pathLst>
              <a:path w="660259" h="1754505">
                <a:moveTo>
                  <a:pt x="0" y="0"/>
                </a:moveTo>
                <a:cubicBezTo>
                  <a:pt x="6985" y="13335"/>
                  <a:pt x="22860" y="45085"/>
                  <a:pt x="37465" y="74930"/>
                </a:cubicBezTo>
                <a:cubicBezTo>
                  <a:pt x="52070" y="104775"/>
                  <a:pt x="61595" y="119380"/>
                  <a:pt x="74295" y="149225"/>
                </a:cubicBezTo>
                <a:cubicBezTo>
                  <a:pt x="86995" y="179070"/>
                  <a:pt x="92075" y="194310"/>
                  <a:pt x="99695" y="224155"/>
                </a:cubicBezTo>
                <a:cubicBezTo>
                  <a:pt x="107315" y="254000"/>
                  <a:pt x="104140" y="268605"/>
                  <a:pt x="111760" y="298450"/>
                </a:cubicBezTo>
                <a:cubicBezTo>
                  <a:pt x="119380" y="328295"/>
                  <a:pt x="123825" y="340995"/>
                  <a:pt x="136525" y="373380"/>
                </a:cubicBezTo>
                <a:cubicBezTo>
                  <a:pt x="149225" y="405765"/>
                  <a:pt x="161290" y="427990"/>
                  <a:pt x="173990" y="460375"/>
                </a:cubicBezTo>
                <a:cubicBezTo>
                  <a:pt x="186690" y="492760"/>
                  <a:pt x="188595" y="500380"/>
                  <a:pt x="198755" y="535305"/>
                </a:cubicBezTo>
                <a:cubicBezTo>
                  <a:pt x="208915" y="570230"/>
                  <a:pt x="211455" y="599440"/>
                  <a:pt x="224155" y="634365"/>
                </a:cubicBezTo>
                <a:cubicBezTo>
                  <a:pt x="236855" y="669290"/>
                  <a:pt x="243840" y="679450"/>
                  <a:pt x="260985" y="709295"/>
                </a:cubicBezTo>
                <a:cubicBezTo>
                  <a:pt x="278130" y="739140"/>
                  <a:pt x="288925" y="753745"/>
                  <a:pt x="311150" y="783590"/>
                </a:cubicBezTo>
                <a:cubicBezTo>
                  <a:pt x="333375" y="813435"/>
                  <a:pt x="348615" y="828675"/>
                  <a:pt x="373380" y="858520"/>
                </a:cubicBezTo>
                <a:cubicBezTo>
                  <a:pt x="398145" y="888365"/>
                  <a:pt x="418465" y="902970"/>
                  <a:pt x="435610" y="932815"/>
                </a:cubicBezTo>
                <a:cubicBezTo>
                  <a:pt x="452755" y="962660"/>
                  <a:pt x="445770" y="977900"/>
                  <a:pt x="460375" y="1007745"/>
                </a:cubicBezTo>
                <a:cubicBezTo>
                  <a:pt x="474980" y="1037590"/>
                  <a:pt x="495300" y="1052830"/>
                  <a:pt x="509905" y="1082675"/>
                </a:cubicBezTo>
                <a:cubicBezTo>
                  <a:pt x="524510" y="1112520"/>
                  <a:pt x="517525" y="1127125"/>
                  <a:pt x="534670" y="1156970"/>
                </a:cubicBezTo>
                <a:cubicBezTo>
                  <a:pt x="551815" y="1186815"/>
                  <a:pt x="579755" y="1202055"/>
                  <a:pt x="596900" y="1231900"/>
                </a:cubicBezTo>
                <a:cubicBezTo>
                  <a:pt x="614045" y="1261745"/>
                  <a:pt x="611505" y="1276350"/>
                  <a:pt x="621665" y="1306195"/>
                </a:cubicBezTo>
                <a:cubicBezTo>
                  <a:pt x="631825" y="1336040"/>
                  <a:pt x="639445" y="1351280"/>
                  <a:pt x="647065" y="1381125"/>
                </a:cubicBezTo>
                <a:cubicBezTo>
                  <a:pt x="654685" y="1410970"/>
                  <a:pt x="656590" y="1425575"/>
                  <a:pt x="659130" y="1455420"/>
                </a:cubicBezTo>
                <a:cubicBezTo>
                  <a:pt x="661670" y="1485265"/>
                  <a:pt x="659130" y="1500505"/>
                  <a:pt x="659130" y="1530350"/>
                </a:cubicBezTo>
                <a:cubicBezTo>
                  <a:pt x="659130" y="1560195"/>
                  <a:pt x="659130" y="1574800"/>
                  <a:pt x="659130" y="1604645"/>
                </a:cubicBezTo>
                <a:cubicBezTo>
                  <a:pt x="659130" y="1634490"/>
                  <a:pt x="659130" y="1649730"/>
                  <a:pt x="659130" y="1679575"/>
                </a:cubicBezTo>
                <a:cubicBezTo>
                  <a:pt x="659130" y="1709420"/>
                  <a:pt x="659130" y="1741170"/>
                  <a:pt x="659130" y="175450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5610225" y="3384550"/>
            <a:ext cx="1175385" cy="1754505"/>
          </a:xfrm>
          <a:custGeom>
            <a:avLst/>
            <a:gdLst>
              <a:gd name="connisteX0" fmla="*/ 0 w 1175314"/>
              <a:gd name="connsiteY0" fmla="*/ 0 h 1754505"/>
              <a:gd name="connisteX1" fmla="*/ 37465 w 1175314"/>
              <a:gd name="connsiteY1" fmla="*/ 74930 h 1754505"/>
              <a:gd name="connisteX2" fmla="*/ 86995 w 1175314"/>
              <a:gd name="connsiteY2" fmla="*/ 149225 h 1754505"/>
              <a:gd name="connisteX3" fmla="*/ 124460 w 1175314"/>
              <a:gd name="connsiteY3" fmla="*/ 224155 h 1754505"/>
              <a:gd name="connisteX4" fmla="*/ 173990 w 1175314"/>
              <a:gd name="connsiteY4" fmla="*/ 299085 h 1754505"/>
              <a:gd name="connisteX5" fmla="*/ 224155 w 1175314"/>
              <a:gd name="connsiteY5" fmla="*/ 386080 h 1754505"/>
              <a:gd name="connisteX6" fmla="*/ 286385 w 1175314"/>
              <a:gd name="connsiteY6" fmla="*/ 473075 h 1754505"/>
              <a:gd name="connisteX7" fmla="*/ 335915 w 1175314"/>
              <a:gd name="connsiteY7" fmla="*/ 547370 h 1754505"/>
              <a:gd name="connisteX8" fmla="*/ 373380 w 1175314"/>
              <a:gd name="connsiteY8" fmla="*/ 622300 h 1754505"/>
              <a:gd name="connisteX9" fmla="*/ 422910 w 1175314"/>
              <a:gd name="connsiteY9" fmla="*/ 696595 h 1754505"/>
              <a:gd name="connisteX10" fmla="*/ 485140 w 1175314"/>
              <a:gd name="connsiteY10" fmla="*/ 784225 h 1754505"/>
              <a:gd name="connisteX11" fmla="*/ 547370 w 1175314"/>
              <a:gd name="connsiteY11" fmla="*/ 858520 h 1754505"/>
              <a:gd name="connisteX12" fmla="*/ 609600 w 1175314"/>
              <a:gd name="connsiteY12" fmla="*/ 945515 h 1754505"/>
              <a:gd name="connisteX13" fmla="*/ 671830 w 1175314"/>
              <a:gd name="connsiteY13" fmla="*/ 1032510 h 1754505"/>
              <a:gd name="connisteX14" fmla="*/ 734060 w 1175314"/>
              <a:gd name="connsiteY14" fmla="*/ 1107440 h 1754505"/>
              <a:gd name="connisteX15" fmla="*/ 808355 w 1175314"/>
              <a:gd name="connsiteY15" fmla="*/ 1194435 h 1754505"/>
              <a:gd name="connisteX16" fmla="*/ 883285 w 1175314"/>
              <a:gd name="connsiteY16" fmla="*/ 1269365 h 1754505"/>
              <a:gd name="connisteX17" fmla="*/ 957580 w 1175314"/>
              <a:gd name="connsiteY17" fmla="*/ 1331595 h 1754505"/>
              <a:gd name="connisteX18" fmla="*/ 1032510 w 1175314"/>
              <a:gd name="connsiteY18" fmla="*/ 1381125 h 1754505"/>
              <a:gd name="connisteX19" fmla="*/ 1107440 w 1175314"/>
              <a:gd name="connsiteY19" fmla="*/ 1456055 h 1754505"/>
              <a:gd name="connisteX20" fmla="*/ 1169670 w 1175314"/>
              <a:gd name="connsiteY20" fmla="*/ 1530350 h 1754505"/>
              <a:gd name="connisteX21" fmla="*/ 1169670 w 1175314"/>
              <a:gd name="connsiteY21" fmla="*/ 1605280 h 1754505"/>
              <a:gd name="connisteX22" fmla="*/ 1169670 w 1175314"/>
              <a:gd name="connsiteY22" fmla="*/ 1679575 h 1754505"/>
              <a:gd name="connisteX23" fmla="*/ 1132205 w 1175314"/>
              <a:gd name="connsiteY23" fmla="*/ 1754505 h 17545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</a:cxnLst>
            <a:rect l="l" t="t" r="r" b="b"/>
            <a:pathLst>
              <a:path w="1175314" h="1754505">
                <a:moveTo>
                  <a:pt x="0" y="0"/>
                </a:moveTo>
                <a:cubicBezTo>
                  <a:pt x="6350" y="13335"/>
                  <a:pt x="20320" y="45085"/>
                  <a:pt x="37465" y="74930"/>
                </a:cubicBezTo>
                <a:cubicBezTo>
                  <a:pt x="54610" y="104775"/>
                  <a:pt x="69850" y="119380"/>
                  <a:pt x="86995" y="149225"/>
                </a:cubicBezTo>
                <a:cubicBezTo>
                  <a:pt x="104140" y="179070"/>
                  <a:pt x="107315" y="194310"/>
                  <a:pt x="124460" y="224155"/>
                </a:cubicBezTo>
                <a:cubicBezTo>
                  <a:pt x="141605" y="254000"/>
                  <a:pt x="154305" y="266700"/>
                  <a:pt x="173990" y="299085"/>
                </a:cubicBezTo>
                <a:cubicBezTo>
                  <a:pt x="193675" y="331470"/>
                  <a:pt x="201930" y="351155"/>
                  <a:pt x="224155" y="386080"/>
                </a:cubicBezTo>
                <a:cubicBezTo>
                  <a:pt x="246380" y="421005"/>
                  <a:pt x="264160" y="440690"/>
                  <a:pt x="286385" y="473075"/>
                </a:cubicBezTo>
                <a:cubicBezTo>
                  <a:pt x="308610" y="505460"/>
                  <a:pt x="318770" y="517525"/>
                  <a:pt x="335915" y="547370"/>
                </a:cubicBezTo>
                <a:cubicBezTo>
                  <a:pt x="353060" y="577215"/>
                  <a:pt x="356235" y="592455"/>
                  <a:pt x="373380" y="622300"/>
                </a:cubicBezTo>
                <a:cubicBezTo>
                  <a:pt x="390525" y="652145"/>
                  <a:pt x="400685" y="664210"/>
                  <a:pt x="422910" y="696595"/>
                </a:cubicBezTo>
                <a:cubicBezTo>
                  <a:pt x="445135" y="728980"/>
                  <a:pt x="460375" y="751840"/>
                  <a:pt x="485140" y="784225"/>
                </a:cubicBezTo>
                <a:cubicBezTo>
                  <a:pt x="509905" y="816610"/>
                  <a:pt x="522605" y="826135"/>
                  <a:pt x="547370" y="858520"/>
                </a:cubicBezTo>
                <a:cubicBezTo>
                  <a:pt x="572135" y="890905"/>
                  <a:pt x="584835" y="910590"/>
                  <a:pt x="609600" y="945515"/>
                </a:cubicBezTo>
                <a:cubicBezTo>
                  <a:pt x="634365" y="980440"/>
                  <a:pt x="647065" y="1000125"/>
                  <a:pt x="671830" y="1032510"/>
                </a:cubicBezTo>
                <a:cubicBezTo>
                  <a:pt x="696595" y="1064895"/>
                  <a:pt x="706755" y="1075055"/>
                  <a:pt x="734060" y="1107440"/>
                </a:cubicBezTo>
                <a:cubicBezTo>
                  <a:pt x="761365" y="1139825"/>
                  <a:pt x="778510" y="1162050"/>
                  <a:pt x="808355" y="1194435"/>
                </a:cubicBezTo>
                <a:cubicBezTo>
                  <a:pt x="838200" y="1226820"/>
                  <a:pt x="853440" y="1242060"/>
                  <a:pt x="883285" y="1269365"/>
                </a:cubicBezTo>
                <a:cubicBezTo>
                  <a:pt x="913130" y="1296670"/>
                  <a:pt x="927735" y="1309370"/>
                  <a:pt x="957580" y="1331595"/>
                </a:cubicBezTo>
                <a:cubicBezTo>
                  <a:pt x="987425" y="1353820"/>
                  <a:pt x="1002665" y="1356360"/>
                  <a:pt x="1032510" y="1381125"/>
                </a:cubicBezTo>
                <a:cubicBezTo>
                  <a:pt x="1062355" y="1405890"/>
                  <a:pt x="1080135" y="1426210"/>
                  <a:pt x="1107440" y="1456055"/>
                </a:cubicBezTo>
                <a:cubicBezTo>
                  <a:pt x="1134745" y="1485900"/>
                  <a:pt x="1156970" y="1500505"/>
                  <a:pt x="1169670" y="1530350"/>
                </a:cubicBezTo>
                <a:cubicBezTo>
                  <a:pt x="1182370" y="1560195"/>
                  <a:pt x="1169670" y="1575435"/>
                  <a:pt x="1169670" y="1605280"/>
                </a:cubicBezTo>
                <a:cubicBezTo>
                  <a:pt x="1169670" y="1635125"/>
                  <a:pt x="1177290" y="1649730"/>
                  <a:pt x="1169670" y="1679575"/>
                </a:cubicBezTo>
                <a:cubicBezTo>
                  <a:pt x="1162050" y="1709420"/>
                  <a:pt x="1139825" y="1741170"/>
                  <a:pt x="1132205" y="175450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3171825" y="3384550"/>
            <a:ext cx="451485" cy="1766570"/>
          </a:xfrm>
          <a:custGeom>
            <a:avLst/>
            <a:gdLst>
              <a:gd name="connisteX0" fmla="*/ 0 w 451567"/>
              <a:gd name="connsiteY0" fmla="*/ 0 h 1766570"/>
              <a:gd name="connisteX1" fmla="*/ 49530 w 451567"/>
              <a:gd name="connsiteY1" fmla="*/ 74930 h 1766570"/>
              <a:gd name="connisteX2" fmla="*/ 86995 w 451567"/>
              <a:gd name="connsiteY2" fmla="*/ 174625 h 1766570"/>
              <a:gd name="connisteX3" fmla="*/ 136525 w 451567"/>
              <a:gd name="connsiteY3" fmla="*/ 273685 h 1766570"/>
              <a:gd name="connisteX4" fmla="*/ 186690 w 451567"/>
              <a:gd name="connsiteY4" fmla="*/ 348615 h 1766570"/>
              <a:gd name="connisteX5" fmla="*/ 211455 w 451567"/>
              <a:gd name="connsiteY5" fmla="*/ 422910 h 1766570"/>
              <a:gd name="connisteX6" fmla="*/ 224155 w 451567"/>
              <a:gd name="connsiteY6" fmla="*/ 497840 h 1766570"/>
              <a:gd name="connisteX7" fmla="*/ 248920 w 451567"/>
              <a:gd name="connsiteY7" fmla="*/ 584835 h 1766570"/>
              <a:gd name="connisteX8" fmla="*/ 273685 w 451567"/>
              <a:gd name="connsiteY8" fmla="*/ 659765 h 1766570"/>
              <a:gd name="connisteX9" fmla="*/ 298450 w 451567"/>
              <a:gd name="connsiteY9" fmla="*/ 734060 h 1766570"/>
              <a:gd name="connisteX10" fmla="*/ 298450 w 451567"/>
              <a:gd name="connsiteY10" fmla="*/ 808990 h 1766570"/>
              <a:gd name="connisteX11" fmla="*/ 323215 w 451567"/>
              <a:gd name="connsiteY11" fmla="*/ 883285 h 1766570"/>
              <a:gd name="connisteX12" fmla="*/ 335915 w 451567"/>
              <a:gd name="connsiteY12" fmla="*/ 958215 h 1766570"/>
              <a:gd name="connisteX13" fmla="*/ 360680 w 451567"/>
              <a:gd name="connsiteY13" fmla="*/ 1045210 h 1766570"/>
              <a:gd name="connisteX14" fmla="*/ 385445 w 451567"/>
              <a:gd name="connsiteY14" fmla="*/ 1120140 h 1766570"/>
              <a:gd name="connisteX15" fmla="*/ 410210 w 451567"/>
              <a:gd name="connsiteY15" fmla="*/ 1194435 h 1766570"/>
              <a:gd name="connisteX16" fmla="*/ 435610 w 451567"/>
              <a:gd name="connsiteY16" fmla="*/ 1269365 h 1766570"/>
              <a:gd name="connisteX17" fmla="*/ 435610 w 451567"/>
              <a:gd name="connsiteY17" fmla="*/ 1343660 h 1766570"/>
              <a:gd name="connisteX18" fmla="*/ 447675 w 451567"/>
              <a:gd name="connsiteY18" fmla="*/ 1418590 h 1766570"/>
              <a:gd name="connisteX19" fmla="*/ 373380 w 451567"/>
              <a:gd name="connsiteY19" fmla="*/ 1492885 h 1766570"/>
              <a:gd name="connisteX20" fmla="*/ 298450 w 451567"/>
              <a:gd name="connsiteY20" fmla="*/ 1530350 h 1766570"/>
              <a:gd name="connisteX21" fmla="*/ 224155 w 451567"/>
              <a:gd name="connsiteY21" fmla="*/ 1592580 h 1766570"/>
              <a:gd name="connisteX22" fmla="*/ 149225 w 451567"/>
              <a:gd name="connsiteY22" fmla="*/ 1617345 h 1766570"/>
              <a:gd name="connisteX23" fmla="*/ 124460 w 451567"/>
              <a:gd name="connsiteY23" fmla="*/ 1692275 h 1766570"/>
              <a:gd name="connisteX24" fmla="*/ 124460 w 451567"/>
              <a:gd name="connsiteY24" fmla="*/ 1766570 h 17665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51567" h="1766570">
                <a:moveTo>
                  <a:pt x="0" y="0"/>
                </a:moveTo>
                <a:cubicBezTo>
                  <a:pt x="8890" y="12700"/>
                  <a:pt x="32385" y="40005"/>
                  <a:pt x="49530" y="74930"/>
                </a:cubicBezTo>
                <a:cubicBezTo>
                  <a:pt x="66675" y="109855"/>
                  <a:pt x="69850" y="134620"/>
                  <a:pt x="86995" y="174625"/>
                </a:cubicBezTo>
                <a:cubicBezTo>
                  <a:pt x="104140" y="214630"/>
                  <a:pt x="116840" y="238760"/>
                  <a:pt x="136525" y="273685"/>
                </a:cubicBezTo>
                <a:cubicBezTo>
                  <a:pt x="156210" y="308610"/>
                  <a:pt x="171450" y="318770"/>
                  <a:pt x="186690" y="348615"/>
                </a:cubicBezTo>
                <a:cubicBezTo>
                  <a:pt x="201930" y="378460"/>
                  <a:pt x="203835" y="393065"/>
                  <a:pt x="211455" y="422910"/>
                </a:cubicBezTo>
                <a:cubicBezTo>
                  <a:pt x="219075" y="452755"/>
                  <a:pt x="216535" y="465455"/>
                  <a:pt x="224155" y="497840"/>
                </a:cubicBezTo>
                <a:cubicBezTo>
                  <a:pt x="231775" y="530225"/>
                  <a:pt x="238760" y="552450"/>
                  <a:pt x="248920" y="584835"/>
                </a:cubicBezTo>
                <a:cubicBezTo>
                  <a:pt x="259080" y="617220"/>
                  <a:pt x="263525" y="629920"/>
                  <a:pt x="273685" y="659765"/>
                </a:cubicBezTo>
                <a:cubicBezTo>
                  <a:pt x="283845" y="689610"/>
                  <a:pt x="293370" y="704215"/>
                  <a:pt x="298450" y="734060"/>
                </a:cubicBezTo>
                <a:cubicBezTo>
                  <a:pt x="303530" y="763905"/>
                  <a:pt x="293370" y="779145"/>
                  <a:pt x="298450" y="808990"/>
                </a:cubicBezTo>
                <a:cubicBezTo>
                  <a:pt x="303530" y="838835"/>
                  <a:pt x="315595" y="853440"/>
                  <a:pt x="323215" y="883285"/>
                </a:cubicBezTo>
                <a:cubicBezTo>
                  <a:pt x="330835" y="913130"/>
                  <a:pt x="328295" y="925830"/>
                  <a:pt x="335915" y="958215"/>
                </a:cubicBezTo>
                <a:cubicBezTo>
                  <a:pt x="343535" y="990600"/>
                  <a:pt x="350520" y="1012825"/>
                  <a:pt x="360680" y="1045210"/>
                </a:cubicBezTo>
                <a:cubicBezTo>
                  <a:pt x="370840" y="1077595"/>
                  <a:pt x="375285" y="1090295"/>
                  <a:pt x="385445" y="1120140"/>
                </a:cubicBezTo>
                <a:cubicBezTo>
                  <a:pt x="395605" y="1149985"/>
                  <a:pt x="400050" y="1164590"/>
                  <a:pt x="410210" y="1194435"/>
                </a:cubicBezTo>
                <a:cubicBezTo>
                  <a:pt x="420370" y="1224280"/>
                  <a:pt x="430530" y="1239520"/>
                  <a:pt x="435610" y="1269365"/>
                </a:cubicBezTo>
                <a:cubicBezTo>
                  <a:pt x="440690" y="1299210"/>
                  <a:pt x="433070" y="1313815"/>
                  <a:pt x="435610" y="1343660"/>
                </a:cubicBezTo>
                <a:cubicBezTo>
                  <a:pt x="438150" y="1373505"/>
                  <a:pt x="460375" y="1388745"/>
                  <a:pt x="447675" y="1418590"/>
                </a:cubicBezTo>
                <a:cubicBezTo>
                  <a:pt x="434975" y="1448435"/>
                  <a:pt x="403225" y="1470660"/>
                  <a:pt x="373380" y="1492885"/>
                </a:cubicBezTo>
                <a:cubicBezTo>
                  <a:pt x="343535" y="1515110"/>
                  <a:pt x="328295" y="1510665"/>
                  <a:pt x="298450" y="1530350"/>
                </a:cubicBezTo>
                <a:cubicBezTo>
                  <a:pt x="268605" y="1550035"/>
                  <a:pt x="254000" y="1575435"/>
                  <a:pt x="224155" y="1592580"/>
                </a:cubicBezTo>
                <a:cubicBezTo>
                  <a:pt x="194310" y="1609725"/>
                  <a:pt x="168910" y="1597660"/>
                  <a:pt x="149225" y="1617345"/>
                </a:cubicBezTo>
                <a:cubicBezTo>
                  <a:pt x="129540" y="1637030"/>
                  <a:pt x="129540" y="1662430"/>
                  <a:pt x="124460" y="1692275"/>
                </a:cubicBezTo>
                <a:cubicBezTo>
                  <a:pt x="119380" y="1722120"/>
                  <a:pt x="123825" y="1753235"/>
                  <a:pt x="124460" y="176657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575175" y="3384550"/>
            <a:ext cx="600710" cy="1766570"/>
          </a:xfrm>
          <a:custGeom>
            <a:avLst/>
            <a:gdLst>
              <a:gd name="connisteX0" fmla="*/ 2405 w 600434"/>
              <a:gd name="connsiteY0" fmla="*/ 0 h 1766570"/>
              <a:gd name="connisteX1" fmla="*/ 2405 w 600434"/>
              <a:gd name="connsiteY1" fmla="*/ 74930 h 1766570"/>
              <a:gd name="connisteX2" fmla="*/ 27170 w 600434"/>
              <a:gd name="connsiteY2" fmla="*/ 149225 h 1766570"/>
              <a:gd name="connisteX3" fmla="*/ 51935 w 600434"/>
              <a:gd name="connsiteY3" fmla="*/ 224155 h 1766570"/>
              <a:gd name="connisteX4" fmla="*/ 89400 w 600434"/>
              <a:gd name="connsiteY4" fmla="*/ 299085 h 1766570"/>
              <a:gd name="connisteX5" fmla="*/ 114165 w 600434"/>
              <a:gd name="connsiteY5" fmla="*/ 386080 h 1766570"/>
              <a:gd name="connisteX6" fmla="*/ 189095 w 600434"/>
              <a:gd name="connsiteY6" fmla="*/ 473075 h 1766570"/>
              <a:gd name="connisteX7" fmla="*/ 225925 w 600434"/>
              <a:gd name="connsiteY7" fmla="*/ 547370 h 1766570"/>
              <a:gd name="connisteX8" fmla="*/ 251325 w 600434"/>
              <a:gd name="connsiteY8" fmla="*/ 622300 h 1766570"/>
              <a:gd name="connisteX9" fmla="*/ 276090 w 600434"/>
              <a:gd name="connsiteY9" fmla="*/ 696595 h 1766570"/>
              <a:gd name="connisteX10" fmla="*/ 300855 w 600434"/>
              <a:gd name="connsiteY10" fmla="*/ 771525 h 1766570"/>
              <a:gd name="connisteX11" fmla="*/ 325620 w 600434"/>
              <a:gd name="connsiteY11" fmla="*/ 846455 h 1766570"/>
              <a:gd name="connisteX12" fmla="*/ 350385 w 600434"/>
              <a:gd name="connsiteY12" fmla="*/ 933450 h 1766570"/>
              <a:gd name="connisteX13" fmla="*/ 387850 w 600434"/>
              <a:gd name="connsiteY13" fmla="*/ 1007745 h 1766570"/>
              <a:gd name="connisteX14" fmla="*/ 450080 w 600434"/>
              <a:gd name="connsiteY14" fmla="*/ 1082675 h 1766570"/>
              <a:gd name="connisteX15" fmla="*/ 462780 w 600434"/>
              <a:gd name="connsiteY15" fmla="*/ 1156970 h 1766570"/>
              <a:gd name="connisteX16" fmla="*/ 487545 w 600434"/>
              <a:gd name="connsiteY16" fmla="*/ 1231900 h 1766570"/>
              <a:gd name="connisteX17" fmla="*/ 512310 w 600434"/>
              <a:gd name="connsiteY17" fmla="*/ 1306195 h 1766570"/>
              <a:gd name="connisteX18" fmla="*/ 525010 w 600434"/>
              <a:gd name="connsiteY18" fmla="*/ 1381125 h 1766570"/>
              <a:gd name="connisteX19" fmla="*/ 561840 w 600434"/>
              <a:gd name="connsiteY19" fmla="*/ 1468120 h 1766570"/>
              <a:gd name="connisteX20" fmla="*/ 574540 w 600434"/>
              <a:gd name="connsiteY20" fmla="*/ 1543050 h 1766570"/>
              <a:gd name="connisteX21" fmla="*/ 587240 w 600434"/>
              <a:gd name="connsiteY21" fmla="*/ 1617345 h 1766570"/>
              <a:gd name="connisteX22" fmla="*/ 599305 w 600434"/>
              <a:gd name="connsiteY22" fmla="*/ 1692275 h 1766570"/>
              <a:gd name="connisteX23" fmla="*/ 599305 w 600434"/>
              <a:gd name="connsiteY23" fmla="*/ 1766570 h 17665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</a:cxnLst>
            <a:rect l="l" t="t" r="r" b="b"/>
            <a:pathLst>
              <a:path w="600435" h="1766570">
                <a:moveTo>
                  <a:pt x="2406" y="0"/>
                </a:moveTo>
                <a:cubicBezTo>
                  <a:pt x="1771" y="13335"/>
                  <a:pt x="-2674" y="45085"/>
                  <a:pt x="2406" y="74930"/>
                </a:cubicBezTo>
                <a:cubicBezTo>
                  <a:pt x="7486" y="104775"/>
                  <a:pt x="17011" y="119380"/>
                  <a:pt x="27171" y="149225"/>
                </a:cubicBezTo>
                <a:cubicBezTo>
                  <a:pt x="37331" y="179070"/>
                  <a:pt x="39236" y="194310"/>
                  <a:pt x="51936" y="224155"/>
                </a:cubicBezTo>
                <a:cubicBezTo>
                  <a:pt x="64636" y="254000"/>
                  <a:pt x="76701" y="266700"/>
                  <a:pt x="89401" y="299085"/>
                </a:cubicBezTo>
                <a:cubicBezTo>
                  <a:pt x="102101" y="331470"/>
                  <a:pt x="94481" y="351155"/>
                  <a:pt x="114166" y="386080"/>
                </a:cubicBezTo>
                <a:cubicBezTo>
                  <a:pt x="133851" y="421005"/>
                  <a:pt x="166871" y="440690"/>
                  <a:pt x="189096" y="473075"/>
                </a:cubicBezTo>
                <a:cubicBezTo>
                  <a:pt x="211321" y="505460"/>
                  <a:pt x="213226" y="517525"/>
                  <a:pt x="225926" y="547370"/>
                </a:cubicBezTo>
                <a:cubicBezTo>
                  <a:pt x="238626" y="577215"/>
                  <a:pt x="241166" y="592455"/>
                  <a:pt x="251326" y="622300"/>
                </a:cubicBezTo>
                <a:cubicBezTo>
                  <a:pt x="261486" y="652145"/>
                  <a:pt x="265931" y="666750"/>
                  <a:pt x="276091" y="696595"/>
                </a:cubicBezTo>
                <a:cubicBezTo>
                  <a:pt x="286251" y="726440"/>
                  <a:pt x="290696" y="741680"/>
                  <a:pt x="300856" y="771525"/>
                </a:cubicBezTo>
                <a:cubicBezTo>
                  <a:pt x="311016" y="801370"/>
                  <a:pt x="315461" y="814070"/>
                  <a:pt x="325621" y="846455"/>
                </a:cubicBezTo>
                <a:cubicBezTo>
                  <a:pt x="335781" y="878840"/>
                  <a:pt x="337686" y="901065"/>
                  <a:pt x="350386" y="933450"/>
                </a:cubicBezTo>
                <a:cubicBezTo>
                  <a:pt x="363086" y="965835"/>
                  <a:pt x="368166" y="977900"/>
                  <a:pt x="387851" y="1007745"/>
                </a:cubicBezTo>
                <a:cubicBezTo>
                  <a:pt x="407536" y="1037590"/>
                  <a:pt x="434841" y="1052830"/>
                  <a:pt x="450081" y="1082675"/>
                </a:cubicBezTo>
                <a:cubicBezTo>
                  <a:pt x="465321" y="1112520"/>
                  <a:pt x="455161" y="1127125"/>
                  <a:pt x="462781" y="1156970"/>
                </a:cubicBezTo>
                <a:cubicBezTo>
                  <a:pt x="470401" y="1186815"/>
                  <a:pt x="477386" y="1202055"/>
                  <a:pt x="487546" y="1231900"/>
                </a:cubicBezTo>
                <a:cubicBezTo>
                  <a:pt x="497706" y="1261745"/>
                  <a:pt x="504691" y="1276350"/>
                  <a:pt x="512311" y="1306195"/>
                </a:cubicBezTo>
                <a:cubicBezTo>
                  <a:pt x="519931" y="1336040"/>
                  <a:pt x="514851" y="1348740"/>
                  <a:pt x="525011" y="1381125"/>
                </a:cubicBezTo>
                <a:cubicBezTo>
                  <a:pt x="535171" y="1413510"/>
                  <a:pt x="551681" y="1435735"/>
                  <a:pt x="561841" y="1468120"/>
                </a:cubicBezTo>
                <a:cubicBezTo>
                  <a:pt x="572001" y="1500505"/>
                  <a:pt x="569461" y="1513205"/>
                  <a:pt x="574541" y="1543050"/>
                </a:cubicBezTo>
                <a:cubicBezTo>
                  <a:pt x="579621" y="1572895"/>
                  <a:pt x="582161" y="1587500"/>
                  <a:pt x="587241" y="1617345"/>
                </a:cubicBezTo>
                <a:cubicBezTo>
                  <a:pt x="592321" y="1647190"/>
                  <a:pt x="596766" y="1662430"/>
                  <a:pt x="599306" y="1692275"/>
                </a:cubicBezTo>
                <a:cubicBezTo>
                  <a:pt x="601846" y="1722120"/>
                  <a:pt x="599306" y="1753235"/>
                  <a:pt x="599306" y="176657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6153150" y="3360420"/>
            <a:ext cx="1021715" cy="1778635"/>
          </a:xfrm>
          <a:custGeom>
            <a:avLst/>
            <a:gdLst>
              <a:gd name="connisteX0" fmla="*/ 0 w 1021573"/>
              <a:gd name="connsiteY0" fmla="*/ 0 h 1778635"/>
              <a:gd name="connisteX1" fmla="*/ 74930 w 1021573"/>
              <a:gd name="connsiteY1" fmla="*/ 36830 h 1778635"/>
              <a:gd name="connisteX2" fmla="*/ 149225 w 1021573"/>
              <a:gd name="connsiteY2" fmla="*/ 99060 h 1778635"/>
              <a:gd name="connisteX3" fmla="*/ 199390 w 1021573"/>
              <a:gd name="connsiteY3" fmla="*/ 173990 h 1778635"/>
              <a:gd name="connisteX4" fmla="*/ 248920 w 1021573"/>
              <a:gd name="connsiteY4" fmla="*/ 248285 h 1778635"/>
              <a:gd name="connisteX5" fmla="*/ 311150 w 1021573"/>
              <a:gd name="connsiteY5" fmla="*/ 335915 h 1778635"/>
              <a:gd name="connisteX6" fmla="*/ 373380 w 1021573"/>
              <a:gd name="connsiteY6" fmla="*/ 410210 h 1778635"/>
              <a:gd name="connisteX7" fmla="*/ 435610 w 1021573"/>
              <a:gd name="connsiteY7" fmla="*/ 485140 h 1778635"/>
              <a:gd name="connisteX8" fmla="*/ 485140 w 1021573"/>
              <a:gd name="connsiteY8" fmla="*/ 559435 h 1778635"/>
              <a:gd name="connisteX9" fmla="*/ 535305 w 1021573"/>
              <a:gd name="connsiteY9" fmla="*/ 634365 h 1778635"/>
              <a:gd name="connisteX10" fmla="*/ 584835 w 1021573"/>
              <a:gd name="connsiteY10" fmla="*/ 708660 h 1778635"/>
              <a:gd name="connisteX11" fmla="*/ 659765 w 1021573"/>
              <a:gd name="connsiteY11" fmla="*/ 795655 h 1778635"/>
              <a:gd name="connisteX12" fmla="*/ 721360 w 1021573"/>
              <a:gd name="connsiteY12" fmla="*/ 870585 h 1778635"/>
              <a:gd name="connisteX13" fmla="*/ 746760 w 1021573"/>
              <a:gd name="connsiteY13" fmla="*/ 945515 h 1778635"/>
              <a:gd name="connisteX14" fmla="*/ 796290 w 1021573"/>
              <a:gd name="connsiteY14" fmla="*/ 1019810 h 1778635"/>
              <a:gd name="connisteX15" fmla="*/ 845820 w 1021573"/>
              <a:gd name="connsiteY15" fmla="*/ 1106805 h 1778635"/>
              <a:gd name="connisteX16" fmla="*/ 858520 w 1021573"/>
              <a:gd name="connsiteY16" fmla="*/ 1181735 h 1778635"/>
              <a:gd name="connisteX17" fmla="*/ 908050 w 1021573"/>
              <a:gd name="connsiteY17" fmla="*/ 1256030 h 1778635"/>
              <a:gd name="connisteX18" fmla="*/ 945515 w 1021573"/>
              <a:gd name="connsiteY18" fmla="*/ 1330960 h 1778635"/>
              <a:gd name="connisteX19" fmla="*/ 970280 w 1021573"/>
              <a:gd name="connsiteY19" fmla="*/ 1405255 h 1778635"/>
              <a:gd name="connisteX20" fmla="*/ 1007745 w 1021573"/>
              <a:gd name="connsiteY20" fmla="*/ 1480185 h 1778635"/>
              <a:gd name="connisteX21" fmla="*/ 1020445 w 1021573"/>
              <a:gd name="connsiteY21" fmla="*/ 1555115 h 1778635"/>
              <a:gd name="connisteX22" fmla="*/ 1020445 w 1021573"/>
              <a:gd name="connsiteY22" fmla="*/ 1629410 h 1778635"/>
              <a:gd name="connisteX23" fmla="*/ 1020445 w 1021573"/>
              <a:gd name="connsiteY23" fmla="*/ 1704340 h 1778635"/>
              <a:gd name="connisteX24" fmla="*/ 1020445 w 1021573"/>
              <a:gd name="connsiteY24" fmla="*/ 1778635 h 17786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021574" h="1778635">
                <a:moveTo>
                  <a:pt x="0" y="0"/>
                </a:moveTo>
                <a:cubicBezTo>
                  <a:pt x="13335" y="6350"/>
                  <a:pt x="45085" y="17145"/>
                  <a:pt x="74930" y="36830"/>
                </a:cubicBezTo>
                <a:cubicBezTo>
                  <a:pt x="104775" y="56515"/>
                  <a:pt x="124460" y="71755"/>
                  <a:pt x="149225" y="99060"/>
                </a:cubicBezTo>
                <a:cubicBezTo>
                  <a:pt x="173990" y="126365"/>
                  <a:pt x="179705" y="144145"/>
                  <a:pt x="199390" y="173990"/>
                </a:cubicBezTo>
                <a:cubicBezTo>
                  <a:pt x="219075" y="203835"/>
                  <a:pt x="226695" y="215900"/>
                  <a:pt x="248920" y="248285"/>
                </a:cubicBezTo>
                <a:cubicBezTo>
                  <a:pt x="271145" y="280670"/>
                  <a:pt x="286385" y="303530"/>
                  <a:pt x="311150" y="335915"/>
                </a:cubicBezTo>
                <a:cubicBezTo>
                  <a:pt x="335915" y="368300"/>
                  <a:pt x="348615" y="380365"/>
                  <a:pt x="373380" y="410210"/>
                </a:cubicBezTo>
                <a:cubicBezTo>
                  <a:pt x="398145" y="440055"/>
                  <a:pt x="413385" y="455295"/>
                  <a:pt x="435610" y="485140"/>
                </a:cubicBezTo>
                <a:cubicBezTo>
                  <a:pt x="457835" y="514985"/>
                  <a:pt x="465455" y="529590"/>
                  <a:pt x="485140" y="559435"/>
                </a:cubicBezTo>
                <a:cubicBezTo>
                  <a:pt x="504825" y="589280"/>
                  <a:pt x="515620" y="604520"/>
                  <a:pt x="535305" y="634365"/>
                </a:cubicBezTo>
                <a:cubicBezTo>
                  <a:pt x="554990" y="664210"/>
                  <a:pt x="560070" y="676275"/>
                  <a:pt x="584835" y="708660"/>
                </a:cubicBezTo>
                <a:cubicBezTo>
                  <a:pt x="609600" y="741045"/>
                  <a:pt x="632460" y="763270"/>
                  <a:pt x="659765" y="795655"/>
                </a:cubicBezTo>
                <a:cubicBezTo>
                  <a:pt x="687070" y="828040"/>
                  <a:pt x="704215" y="840740"/>
                  <a:pt x="721360" y="870585"/>
                </a:cubicBezTo>
                <a:cubicBezTo>
                  <a:pt x="738505" y="900430"/>
                  <a:pt x="731520" y="915670"/>
                  <a:pt x="746760" y="945515"/>
                </a:cubicBezTo>
                <a:cubicBezTo>
                  <a:pt x="762000" y="975360"/>
                  <a:pt x="776605" y="987425"/>
                  <a:pt x="796290" y="1019810"/>
                </a:cubicBezTo>
                <a:cubicBezTo>
                  <a:pt x="815975" y="1052195"/>
                  <a:pt x="833120" y="1074420"/>
                  <a:pt x="845820" y="1106805"/>
                </a:cubicBezTo>
                <a:cubicBezTo>
                  <a:pt x="858520" y="1139190"/>
                  <a:pt x="845820" y="1151890"/>
                  <a:pt x="858520" y="1181735"/>
                </a:cubicBezTo>
                <a:cubicBezTo>
                  <a:pt x="871220" y="1211580"/>
                  <a:pt x="890905" y="1226185"/>
                  <a:pt x="908050" y="1256030"/>
                </a:cubicBezTo>
                <a:cubicBezTo>
                  <a:pt x="925195" y="1285875"/>
                  <a:pt x="932815" y="1301115"/>
                  <a:pt x="945515" y="1330960"/>
                </a:cubicBezTo>
                <a:cubicBezTo>
                  <a:pt x="958215" y="1360805"/>
                  <a:pt x="957580" y="1375410"/>
                  <a:pt x="970280" y="1405255"/>
                </a:cubicBezTo>
                <a:cubicBezTo>
                  <a:pt x="982980" y="1435100"/>
                  <a:pt x="997585" y="1450340"/>
                  <a:pt x="1007745" y="1480185"/>
                </a:cubicBezTo>
                <a:cubicBezTo>
                  <a:pt x="1017905" y="1510030"/>
                  <a:pt x="1017905" y="1525270"/>
                  <a:pt x="1020445" y="1555115"/>
                </a:cubicBezTo>
                <a:cubicBezTo>
                  <a:pt x="1022985" y="1584960"/>
                  <a:pt x="1020445" y="1599565"/>
                  <a:pt x="1020445" y="1629410"/>
                </a:cubicBezTo>
                <a:cubicBezTo>
                  <a:pt x="1020445" y="1659255"/>
                  <a:pt x="1020445" y="1674495"/>
                  <a:pt x="1020445" y="1704340"/>
                </a:cubicBezTo>
                <a:cubicBezTo>
                  <a:pt x="1020445" y="1734185"/>
                  <a:pt x="1020445" y="1765300"/>
                  <a:pt x="1020445" y="177863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标注 12"/>
          <p:cNvSpPr/>
          <p:nvPr/>
        </p:nvSpPr>
        <p:spPr>
          <a:xfrm>
            <a:off x="8888095" y="498475"/>
            <a:ext cx="2139950" cy="596900"/>
          </a:xfrm>
          <a:prstGeom prst="wedgeRectCallout">
            <a:avLst>
              <a:gd name="adj1" fmla="val -46973"/>
              <a:gd name="adj2" fmla="val 212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移动</a:t>
            </a:r>
            <a:r>
              <a:rPr lang="en-US" altLang="zh-CN"/>
              <a:t>z</a:t>
            </a:r>
            <a:r>
              <a:rPr lang="zh-CN" altLang="en-US"/>
              <a:t>轴将霍尔元件所接线圈中心</a:t>
            </a:r>
            <a:endParaRPr lang="zh-CN" altLang="en-US"/>
          </a:p>
        </p:txBody>
      </p:sp>
      <p:sp>
        <p:nvSpPr>
          <p:cNvPr id="16" name="矩形标注 15"/>
          <p:cNvSpPr/>
          <p:nvPr/>
        </p:nvSpPr>
        <p:spPr>
          <a:xfrm>
            <a:off x="1043940" y="1310005"/>
            <a:ext cx="2139950" cy="596900"/>
          </a:xfrm>
          <a:prstGeom prst="wedgeRectCallout">
            <a:avLst>
              <a:gd name="adj1" fmla="val 66973"/>
              <a:gd name="adj2" fmla="val 8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移动</a:t>
            </a:r>
            <a:r>
              <a:rPr lang="en-US" altLang="zh-CN"/>
              <a:t>x</a:t>
            </a:r>
            <a:r>
              <a:rPr lang="zh-CN" altLang="en-US"/>
              <a:t>轴至</a:t>
            </a:r>
            <a:r>
              <a:rPr lang="en-US" altLang="zh-CN"/>
              <a:t>0.00</a:t>
            </a:r>
            <a:r>
              <a:rPr lang="zh-CN" altLang="en-US"/>
              <a:t>处</a:t>
            </a:r>
            <a:endParaRPr lang="zh-CN" altLang="en-US"/>
          </a:p>
        </p:txBody>
      </p:sp>
      <p:sp>
        <p:nvSpPr>
          <p:cNvPr id="17" name="矩形标注 16"/>
          <p:cNvSpPr/>
          <p:nvPr/>
        </p:nvSpPr>
        <p:spPr>
          <a:xfrm>
            <a:off x="9947275" y="3152140"/>
            <a:ext cx="1574800" cy="468630"/>
          </a:xfrm>
          <a:prstGeom prst="wedgeRectCallout">
            <a:avLst>
              <a:gd name="adj1" fmla="val -48508"/>
              <a:gd name="adj2" fmla="val 123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接通电源</a:t>
            </a:r>
            <a:endParaRPr lang="zh-CN" altLang="en-US"/>
          </a:p>
        </p:txBody>
      </p:sp>
      <p:sp>
        <p:nvSpPr>
          <p:cNvPr id="18" name="矩形标注 17"/>
          <p:cNvSpPr/>
          <p:nvPr/>
        </p:nvSpPr>
        <p:spPr>
          <a:xfrm>
            <a:off x="8322945" y="5730875"/>
            <a:ext cx="2704465" cy="636270"/>
          </a:xfrm>
          <a:prstGeom prst="wedgeRectCallout">
            <a:avLst>
              <a:gd name="adj1" fmla="val -83720"/>
              <a:gd name="adj2" fmla="val -129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转动调节旋钮三块仪表为</a:t>
            </a:r>
            <a:r>
              <a:rPr lang="en-US" altLang="zh-CN"/>
              <a:t>000</a:t>
            </a:r>
            <a:r>
              <a:rPr lang="zh-CN" altLang="en-US"/>
              <a:t>显示</a:t>
            </a: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5560060" y="5262245"/>
            <a:ext cx="2780030" cy="6527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768090" y="5262245"/>
            <a:ext cx="4622165" cy="6527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86765" y="5932170"/>
            <a:ext cx="2613025" cy="36576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a:rPr>
              <a:t>三个换向开关</a:t>
            </a:r>
            <a:r>
              <a:rPr lang="zh-CN" altLang="en-US"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ym typeface="+mn-ea"/>
              </a:rPr>
              <a:t>置于正向</a:t>
            </a:r>
            <a:endParaRPr lang="zh-CN" altLang="en-US"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1256030" y="5228590"/>
            <a:ext cx="1238885" cy="68643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021080" y="5262245"/>
            <a:ext cx="5292090" cy="68643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172210" y="5194935"/>
            <a:ext cx="3215005" cy="72009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790" y="975995"/>
            <a:ext cx="1703070" cy="126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10417 -0.001944 " pathEditMode="relative" rAng="0" ptsTypes="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9" grpId="0" animBg="1"/>
      <p:bldP spid="12" grpId="0" animBg="1"/>
      <p:bldP spid="10" grpId="0" animBg="1"/>
      <p:bldP spid="17" grpId="0" animBg="1"/>
      <p:bldP spid="18" grpId="0" animBg="1"/>
      <p:bldP spid="16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实验内容与步骤</a:t>
            </a:r>
            <a:r>
              <a:rPr lang="en-US" altLang="zh-CN"/>
              <a:t>: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23340"/>
            <a:ext cx="10515600" cy="4853940"/>
          </a:xfrm>
        </p:spPr>
        <p:txBody>
          <a:bodyPr>
            <a:normAutofit/>
          </a:bodyPr>
          <a:p>
            <a:r>
              <a:rPr lang="zh-CN" altLang="en-US"/>
              <a:t>1.将实验仪与测试架上相应的插孔用导线连接好。开机前电流调节旋到最小，使电压表显示0.00mV，</a:t>
            </a:r>
            <a:r>
              <a:rPr lang="zh-CN" altLang="en-US">
                <a:sym typeface="+mn-ea"/>
              </a:rPr>
              <a:t>将霍尔元件移至亥姆霍兹线圈中心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测量霍尔元件的零位（不等位）电势V0</a:t>
            </a:r>
            <a:r>
              <a:rPr lang="en-US" altLang="zh-CN"/>
              <a:t>:</a:t>
            </a:r>
            <a:r>
              <a:rPr lang="zh-CN" altLang="en-US"/>
              <a:t>断开励磁电流IM，调节霍尔工作电流IS=0.50mA、1.00mA</a:t>
            </a:r>
            <a:r>
              <a:rPr lang="en-US" altLang="zh-CN"/>
              <a:t>...5.00mA</a:t>
            </a:r>
            <a:r>
              <a:rPr lang="zh-CN" altLang="en-US"/>
              <a:t>，利用IS 换向开关</a:t>
            </a:r>
            <a:r>
              <a:rPr lang="en-US" altLang="zh-CN"/>
              <a:t>,</a:t>
            </a:r>
            <a:r>
              <a:rPr lang="zh-CN" altLang="en-US"/>
              <a:t>分别测出霍尔电压V01、V02。</a:t>
            </a:r>
            <a:endParaRPr lang="zh-CN" altLang="en-US"/>
          </a:p>
          <a:p>
            <a:r>
              <a:rPr lang="zh-CN" altLang="en-US"/>
              <a:t>3.测量霍尔电压VH与工作电流Is的关系 </a:t>
            </a:r>
            <a:r>
              <a:rPr lang="en-US" altLang="zh-CN"/>
              <a:t>:</a:t>
            </a:r>
            <a:r>
              <a:rPr lang="zh-CN" altLang="en-US"/>
              <a:t>先保持IM =500mA不变，调节Is =0.50mA、1.00mA</a:t>
            </a:r>
            <a:r>
              <a:rPr lang="en-US" altLang="zh-CN"/>
              <a:t>...5.00</a:t>
            </a:r>
            <a:r>
              <a:rPr lang="zh-CN" altLang="en-US">
                <a:sym typeface="+mn-ea"/>
              </a:rPr>
              <a:t>mA</a:t>
            </a:r>
            <a:r>
              <a:rPr lang="en-US" altLang="zh-CN">
                <a:sym typeface="+mn-ea"/>
              </a:rPr>
              <a:t>.</a:t>
            </a:r>
            <a:r>
              <a:rPr lang="zh-CN" altLang="en-US">
                <a:sym typeface="+mn-ea"/>
              </a:rPr>
              <a:t>改变</a:t>
            </a:r>
            <a:r>
              <a:rPr lang="zh-CN" altLang="en-US"/>
              <a:t>Is、IM正负方向，分别测量霍尔电压VH值（V1，V2，V3，V4）。</a:t>
            </a:r>
            <a:endParaRPr lang="zh-CN" altLang="en-US"/>
          </a:p>
        </p:txBody>
      </p:sp>
      <p:graphicFrame>
        <p:nvGraphicFramePr>
          <p:cNvPr id="1073742852" name="对象 1073742851"/>
          <p:cNvGraphicFramePr>
            <a:graphicFrameLocks noChangeAspect="1"/>
          </p:cNvGraphicFramePr>
          <p:nvPr/>
        </p:nvGraphicFramePr>
        <p:xfrm>
          <a:off x="3227705" y="5154930"/>
          <a:ext cx="7665720" cy="1202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175000" imgH="393700" progId="Equation.3">
                  <p:embed/>
                </p:oleObj>
              </mc:Choice>
              <mc:Fallback>
                <p:oleObj name="" r:id="rId1" imgW="3175000" imgH="3937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27705" y="5154930"/>
                        <a:ext cx="7665720" cy="12026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对象 7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23415" y="5334635"/>
          <a:ext cx="1304290" cy="84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3" imgW="609600" imgH="393700" progId="Equation.KSEE3">
                  <p:embed/>
                </p:oleObj>
              </mc:Choice>
              <mc:Fallback>
                <p:oleObj name="" r:id="rId3" imgW="609600" imgH="3937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3415" y="5334635"/>
                        <a:ext cx="1304290" cy="842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对象 7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60195" y="5489893"/>
          <a:ext cx="363220" cy="4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5" imgW="190500" imgH="215900" progId="Equation.KSEE3">
                  <p:embed/>
                </p:oleObj>
              </mc:Choice>
              <mc:Fallback>
                <p:oleObj name="" r:id="rId5" imgW="1905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0195" y="5489893"/>
                        <a:ext cx="363220" cy="41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7374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7374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716280"/>
            <a:ext cx="10515600" cy="5594350"/>
          </a:xfrm>
        </p:spPr>
        <p:txBody>
          <a:bodyPr>
            <a:normAutofit fontScale="90000" lnSpcReduction="10000"/>
          </a:bodyPr>
          <a:p>
            <a:r>
              <a:rPr lang="zh-CN" altLang="en-US"/>
              <a:t>4测量霍尔电压VH与励磁电流IM的关系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工作电流Is=5.00mA不变。调节IM=100、150…500mA,分别测量霍尔电压VH值。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5.设计判断样品导电类型的实验方案。</a:t>
            </a:r>
            <a:endParaRPr lang="zh-CN" altLang="en-US"/>
          </a:p>
          <a:p>
            <a:r>
              <a:rPr lang="zh-CN" altLang="en-US"/>
              <a:t>  6.测量亥姆霍兹实验仪中磁感应强度B的分布</a:t>
            </a:r>
            <a:endParaRPr lang="zh-CN" altLang="en-US"/>
          </a:p>
          <a:p>
            <a:r>
              <a:rPr lang="zh-CN" altLang="en-US"/>
              <a:t>  1）单线圈磁场的测量。将霍尔元件置于亥姆霍兹实验仪左（右）线圈的中心。调节IM＝500mA，调节IS＝5.00mA，测量相应的VH;将霍尔元件从中心向边缘移动每隔5mm选一个点测出相应的VH。</a:t>
            </a:r>
            <a:endParaRPr lang="zh-CN" altLang="en-US"/>
          </a:p>
          <a:p>
            <a:r>
              <a:rPr lang="zh-CN" altLang="en-US"/>
              <a:t>2）双线圈磁场的测量。先将励兹电流IM 接入左线圈保持IM =0.50A IS=5.00 mA不变，</a:t>
            </a:r>
            <a:r>
              <a:rPr lang="zh-CN" altLang="en-US">
                <a:sym typeface="+mn-ea"/>
              </a:rPr>
              <a:t>将霍尔元件在圆线圈圆心轴线（z轴）横向</a:t>
            </a:r>
            <a:r>
              <a:rPr lang="en-US" altLang="zh-CN">
                <a:sym typeface="+mn-ea"/>
              </a:rPr>
              <a:t>(</a:t>
            </a:r>
            <a:r>
              <a:rPr lang="zh-CN" altLang="en-US">
                <a:sym typeface="+mn-ea"/>
              </a:rPr>
              <a:t>左到右</a:t>
            </a:r>
            <a:r>
              <a:rPr lang="en-US" altLang="zh-CN">
                <a:sym typeface="+mn-ea"/>
              </a:rPr>
              <a:t>)</a:t>
            </a:r>
            <a:r>
              <a:rPr lang="zh-CN" altLang="en-US">
                <a:sym typeface="+mn-ea"/>
              </a:rPr>
              <a:t>移动每隔10mm</a:t>
            </a:r>
            <a:r>
              <a:rPr lang="zh-CN" altLang="en-US"/>
              <a:t>测出其霍尔电压UH；；再将励兹电流IM单独接入右线圈（方法同上）；最后将左、右线圈串联，测量UH</a:t>
            </a:r>
            <a:endParaRPr lang="zh-CN" altLang="en-US"/>
          </a:p>
        </p:txBody>
      </p:sp>
      <p:graphicFrame>
        <p:nvGraphicFramePr>
          <p:cNvPr id="1073742852" name="对象 1073742851"/>
          <p:cNvGraphicFramePr>
            <a:graphicFrameLocks noChangeAspect="1"/>
          </p:cNvGraphicFramePr>
          <p:nvPr/>
        </p:nvGraphicFramePr>
        <p:xfrm>
          <a:off x="2814638" y="1753553"/>
          <a:ext cx="6562725" cy="73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717800" imgH="241300" progId="Equation.3">
                  <p:embed/>
                </p:oleObj>
              </mc:Choice>
              <mc:Fallback>
                <p:oleObj name="" r:id="rId1" imgW="2717800" imgH="2413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14638" y="1753553"/>
                        <a:ext cx="6562725" cy="7372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374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374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注意事项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7490"/>
            <a:ext cx="10515600" cy="4636770"/>
          </a:xfrm>
        </p:spPr>
        <p:txBody>
          <a:bodyPr/>
          <a:p>
            <a:pPr>
              <a:buFont typeface="Wingdings" panose="05000000000000000000" charset="0"/>
              <a:buChar char="u"/>
            </a:pPr>
            <a:r>
              <a:rPr lang="zh-CN" altLang="zh-CN"/>
              <a:t>霍尔片允许通过电流很小，切勿与励磁电流接错。</a:t>
            </a:r>
            <a:endParaRPr lang="zh-CN" altLang="zh-CN"/>
          </a:p>
          <a:p>
            <a:pPr>
              <a:buFont typeface="Wingdings" panose="05000000000000000000" charset="0"/>
              <a:buChar char="u"/>
            </a:pPr>
            <a:r>
              <a:rPr lang="zh-CN" altLang="en-US"/>
              <a:t>霍尔电势VH测量的条是霍尔元件平面与磁感应强度B垂直，此时VH＝ISBcos=IS即VH取得最大值，</a:t>
            </a:r>
            <a:endParaRPr lang="zh-CN" altLang="en-US"/>
          </a:p>
          <a:p>
            <a:pPr>
              <a:buFont typeface="Wingdings" panose="05000000000000000000" charset="0"/>
              <a:buChar char="u"/>
            </a:pPr>
            <a:r>
              <a:rPr lang="zh-CN" altLang="en-US"/>
              <a:t>为了不使通电线圈过热而受到损害，或影响测量精度，除在短时间内读取有关数据，通过励磁电流IM外，其余时间最好断开励磁电流开关。</a:t>
            </a:r>
            <a:endParaRPr lang="zh-CN" altLang="en-US"/>
          </a:p>
          <a:p>
            <a:pPr>
              <a:buFont typeface="Wingdings" panose="05000000000000000000" charset="0"/>
              <a:buChar char="u"/>
            </a:pPr>
            <a:r>
              <a:rPr lang="zh-CN" altLang="en-US"/>
              <a:t>仪器不宜在强烈照射下，高温、强磁场和有腐蚀气体的环境下工作和存放！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1403</Words>
  <Application>WPS 演示</Application>
  <PresentationFormat>宽屏</PresentationFormat>
  <Paragraphs>117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10</vt:i4>
      </vt:variant>
    </vt:vector>
  </HeadingPairs>
  <TitlesOfParts>
    <vt:vector size="40" baseType="lpstr">
      <vt:lpstr>Arial</vt:lpstr>
      <vt:lpstr>宋体</vt:lpstr>
      <vt:lpstr>Wingdings</vt:lpstr>
      <vt:lpstr>Times New Roman</vt:lpstr>
      <vt:lpstr>黑体</vt:lpstr>
      <vt:lpstr>Wingdings</vt:lpstr>
      <vt:lpstr>Calibri Light</vt:lpstr>
      <vt:lpstr>Calibri</vt:lpstr>
      <vt:lpstr>微软雅黑</vt:lpstr>
      <vt:lpstr>Office 主题</vt:lpstr>
      <vt:lpstr>Equation.3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Visio.Drawing.11</vt:lpstr>
      <vt:lpstr>Equation.3</vt:lpstr>
      <vt:lpstr>Equation.KSEE3</vt:lpstr>
      <vt:lpstr>Equation.KSEE3</vt:lpstr>
      <vt:lpstr>Equation.3</vt:lpstr>
      <vt:lpstr>Equation.3</vt:lpstr>
      <vt:lpstr>Equation.3</vt:lpstr>
      <vt:lpstr>Equation.3</vt:lpstr>
      <vt:lpstr>Equation.DSMT4</vt:lpstr>
      <vt:lpstr>Equation.KSEE3</vt:lpstr>
      <vt:lpstr>Equation.KSEE3</vt:lpstr>
      <vt:lpstr>Equation.KSEE3</vt:lpstr>
      <vt:lpstr>Equation.KSEE3</vt:lpstr>
      <vt:lpstr>实验十四   霍尔效应实验</vt:lpstr>
      <vt:lpstr>实验目的</vt:lpstr>
      <vt:lpstr>实验仪器及用具 </vt:lpstr>
      <vt:lpstr>实验原理 </vt:lpstr>
      <vt:lpstr>．实验系统误差及其消除 </vt:lpstr>
      <vt:lpstr>PowerPoint 演示文稿</vt:lpstr>
      <vt:lpstr>实验内容与步骤: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13</cp:revision>
  <dcterms:created xsi:type="dcterms:W3CDTF">2017-04-19T17:01:00Z</dcterms:created>
  <dcterms:modified xsi:type="dcterms:W3CDTF">2017-05-03T12:14:35Z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