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96" r:id="rId5"/>
    <p:sldId id="258" r:id="rId6"/>
    <p:sldId id="302" r:id="rId7"/>
    <p:sldId id="299" r:id="rId8"/>
    <p:sldId id="329" r:id="rId9"/>
    <p:sldId id="355" r:id="rId10"/>
    <p:sldId id="306" r:id="rId11"/>
    <p:sldId id="381" r:id="rId12"/>
    <p:sldId id="382" r:id="rId13"/>
    <p:sldId id="383" r:id="rId14"/>
    <p:sldId id="384" r:id="rId15"/>
    <p:sldId id="387" r:id="rId16"/>
    <p:sldId id="385" r:id="rId17"/>
    <p:sldId id="333" r:id="rId18"/>
    <p:sldId id="386" r:id="rId19"/>
    <p:sldId id="388" r:id="rId20"/>
    <p:sldId id="389" r:id="rId21"/>
    <p:sldId id="390" r:id="rId22"/>
    <p:sldId id="391" r:id="rId23"/>
    <p:sldId id="392" r:id="rId24"/>
    <p:sldId id="393" r:id="rId25"/>
    <p:sldId id="394" r:id="rId26"/>
    <p:sldId id="403" r:id="rId27"/>
    <p:sldId id="400" r:id="rId28"/>
    <p:sldId id="395" r:id="rId29"/>
  </p:sldIdLst>
  <p:sldSz cx="11522075" cy="6859270"/>
  <p:notesSz cx="6858000" cy="9144000"/>
  <p:defaultTextStyle>
    <a:defPPr>
      <a:defRPr lang="zh-CN"/>
    </a:defPPr>
    <a:lvl1pPr marL="0" algn="l" defTabSz="951230" rtl="0" eaLnBrk="1" latinLnBrk="0" hangingPunct="1">
      <a:defRPr sz="1900" kern="1200">
        <a:solidFill>
          <a:schemeClr val="tx1"/>
        </a:solidFill>
        <a:latin typeface="+mn-lt"/>
        <a:ea typeface="+mn-ea"/>
        <a:cs typeface="+mn-cs"/>
      </a:defRPr>
    </a:lvl1pPr>
    <a:lvl2pPr marL="475615" algn="l" defTabSz="951230" rtl="0" eaLnBrk="1" latinLnBrk="0" hangingPunct="1">
      <a:defRPr sz="1900" kern="1200">
        <a:solidFill>
          <a:schemeClr val="tx1"/>
        </a:solidFill>
        <a:latin typeface="+mn-lt"/>
        <a:ea typeface="+mn-ea"/>
        <a:cs typeface="+mn-cs"/>
      </a:defRPr>
    </a:lvl2pPr>
    <a:lvl3pPr marL="951865" algn="l" defTabSz="951230" rtl="0" eaLnBrk="1" latinLnBrk="0" hangingPunct="1">
      <a:defRPr sz="1900" kern="1200">
        <a:solidFill>
          <a:schemeClr val="tx1"/>
        </a:solidFill>
        <a:latin typeface="+mn-lt"/>
        <a:ea typeface="+mn-ea"/>
        <a:cs typeface="+mn-cs"/>
      </a:defRPr>
    </a:lvl3pPr>
    <a:lvl4pPr marL="1427480" algn="l" defTabSz="951230" rtl="0" eaLnBrk="1" latinLnBrk="0" hangingPunct="1">
      <a:defRPr sz="1900" kern="1200">
        <a:solidFill>
          <a:schemeClr val="tx1"/>
        </a:solidFill>
        <a:latin typeface="+mn-lt"/>
        <a:ea typeface="+mn-ea"/>
        <a:cs typeface="+mn-cs"/>
      </a:defRPr>
    </a:lvl4pPr>
    <a:lvl5pPr marL="1903730" algn="l" defTabSz="951230" rtl="0" eaLnBrk="1" latinLnBrk="0" hangingPunct="1">
      <a:defRPr sz="1900" kern="1200">
        <a:solidFill>
          <a:schemeClr val="tx1"/>
        </a:solidFill>
        <a:latin typeface="+mn-lt"/>
        <a:ea typeface="+mn-ea"/>
        <a:cs typeface="+mn-cs"/>
      </a:defRPr>
    </a:lvl5pPr>
    <a:lvl6pPr marL="2379345" algn="l" defTabSz="951230" rtl="0" eaLnBrk="1" latinLnBrk="0" hangingPunct="1">
      <a:defRPr sz="1900" kern="1200">
        <a:solidFill>
          <a:schemeClr val="tx1"/>
        </a:solidFill>
        <a:latin typeface="+mn-lt"/>
        <a:ea typeface="+mn-ea"/>
        <a:cs typeface="+mn-cs"/>
      </a:defRPr>
    </a:lvl6pPr>
    <a:lvl7pPr marL="2855595" algn="l" defTabSz="951230" rtl="0" eaLnBrk="1" latinLnBrk="0" hangingPunct="1">
      <a:defRPr sz="1900" kern="1200">
        <a:solidFill>
          <a:schemeClr val="tx1"/>
        </a:solidFill>
        <a:latin typeface="+mn-lt"/>
        <a:ea typeface="+mn-ea"/>
        <a:cs typeface="+mn-cs"/>
      </a:defRPr>
    </a:lvl7pPr>
    <a:lvl8pPr marL="3331210" algn="l" defTabSz="951230" rtl="0" eaLnBrk="1" latinLnBrk="0" hangingPunct="1">
      <a:defRPr sz="1900" kern="1200">
        <a:solidFill>
          <a:schemeClr val="tx1"/>
        </a:solidFill>
        <a:latin typeface="+mn-lt"/>
        <a:ea typeface="+mn-ea"/>
        <a:cs typeface="+mn-cs"/>
      </a:defRPr>
    </a:lvl8pPr>
    <a:lvl9pPr marL="3807460" algn="l" defTabSz="951230" rtl="0" eaLnBrk="1" latinLnBrk="0" hangingPunct="1">
      <a:defRPr sz="1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66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3" autoAdjust="0"/>
    <p:restoredTop sz="94660"/>
  </p:normalViewPr>
  <p:slideViewPr>
    <p:cSldViewPr>
      <p:cViewPr varScale="1">
        <p:scale>
          <a:sx n="61" d="100"/>
          <a:sy n="61" d="100"/>
        </p:scale>
        <p:origin x="-102" y="-1350"/>
      </p:cViewPr>
      <p:guideLst>
        <p:guide orient="horz" pos="2148"/>
        <p:guide pos="368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9.wmf"/><Relationship Id="rId7" Type="http://schemas.openxmlformats.org/officeDocument/2006/relationships/image" Target="../media/image48.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7" Type="http://schemas.openxmlformats.org/officeDocument/2006/relationships/image" Target="../media/image31.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40.wmf"/><Relationship Id="rId8" Type="http://schemas.openxmlformats.org/officeDocument/2006/relationships/image" Target="../media/image39.wmf"/><Relationship Id="rId7" Type="http://schemas.openxmlformats.org/officeDocument/2006/relationships/image" Target="../media/image38.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3" Type="http://schemas.openxmlformats.org/officeDocument/2006/relationships/image" Target="../media/image34.wmf"/><Relationship Id="rId2" Type="http://schemas.openxmlformats.org/officeDocument/2006/relationships/image" Target="../media/image33.wmf"/><Relationship Id="rId10" Type="http://schemas.openxmlformats.org/officeDocument/2006/relationships/image" Target="../media/image41.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E1860-5156-40DC-9E59-743B1D41751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49275" y="685800"/>
            <a:ext cx="57594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5B25F-535F-4C5D-B1DA-56F763568B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51230" rtl="0" eaLnBrk="1" latinLnBrk="0" hangingPunct="1">
      <a:defRPr sz="1200" kern="1200">
        <a:solidFill>
          <a:schemeClr val="tx1"/>
        </a:solidFill>
        <a:latin typeface="+mn-lt"/>
        <a:ea typeface="+mn-ea"/>
        <a:cs typeface="+mn-cs"/>
      </a:defRPr>
    </a:lvl1pPr>
    <a:lvl2pPr marL="475615" algn="l" defTabSz="951230" rtl="0" eaLnBrk="1" latinLnBrk="0" hangingPunct="1">
      <a:defRPr sz="1200" kern="1200">
        <a:solidFill>
          <a:schemeClr val="tx1"/>
        </a:solidFill>
        <a:latin typeface="+mn-lt"/>
        <a:ea typeface="+mn-ea"/>
        <a:cs typeface="+mn-cs"/>
      </a:defRPr>
    </a:lvl2pPr>
    <a:lvl3pPr marL="951865" algn="l" defTabSz="951230" rtl="0" eaLnBrk="1" latinLnBrk="0" hangingPunct="1">
      <a:defRPr sz="1200" kern="1200">
        <a:solidFill>
          <a:schemeClr val="tx1"/>
        </a:solidFill>
        <a:latin typeface="+mn-lt"/>
        <a:ea typeface="+mn-ea"/>
        <a:cs typeface="+mn-cs"/>
      </a:defRPr>
    </a:lvl3pPr>
    <a:lvl4pPr marL="1427480" algn="l" defTabSz="951230" rtl="0" eaLnBrk="1" latinLnBrk="0" hangingPunct="1">
      <a:defRPr sz="1200" kern="1200">
        <a:solidFill>
          <a:schemeClr val="tx1"/>
        </a:solidFill>
        <a:latin typeface="+mn-lt"/>
        <a:ea typeface="+mn-ea"/>
        <a:cs typeface="+mn-cs"/>
      </a:defRPr>
    </a:lvl4pPr>
    <a:lvl5pPr marL="1903730" algn="l" defTabSz="951230" rtl="0" eaLnBrk="1" latinLnBrk="0" hangingPunct="1">
      <a:defRPr sz="1200" kern="1200">
        <a:solidFill>
          <a:schemeClr val="tx1"/>
        </a:solidFill>
        <a:latin typeface="+mn-lt"/>
        <a:ea typeface="+mn-ea"/>
        <a:cs typeface="+mn-cs"/>
      </a:defRPr>
    </a:lvl5pPr>
    <a:lvl6pPr marL="2379345" algn="l" defTabSz="951230" rtl="0" eaLnBrk="1" latinLnBrk="0" hangingPunct="1">
      <a:defRPr sz="1200" kern="1200">
        <a:solidFill>
          <a:schemeClr val="tx1"/>
        </a:solidFill>
        <a:latin typeface="+mn-lt"/>
        <a:ea typeface="+mn-ea"/>
        <a:cs typeface="+mn-cs"/>
      </a:defRPr>
    </a:lvl6pPr>
    <a:lvl7pPr marL="2855595" algn="l" defTabSz="951230" rtl="0" eaLnBrk="1" latinLnBrk="0" hangingPunct="1">
      <a:defRPr sz="1200" kern="1200">
        <a:solidFill>
          <a:schemeClr val="tx1"/>
        </a:solidFill>
        <a:latin typeface="+mn-lt"/>
        <a:ea typeface="+mn-ea"/>
        <a:cs typeface="+mn-cs"/>
      </a:defRPr>
    </a:lvl7pPr>
    <a:lvl8pPr marL="3331210" algn="l" defTabSz="951230" rtl="0" eaLnBrk="1" latinLnBrk="0" hangingPunct="1">
      <a:defRPr sz="1200" kern="1200">
        <a:solidFill>
          <a:schemeClr val="tx1"/>
        </a:solidFill>
        <a:latin typeface="+mn-lt"/>
        <a:ea typeface="+mn-ea"/>
        <a:cs typeface="+mn-cs"/>
      </a:defRPr>
    </a:lvl8pPr>
    <a:lvl9pPr marL="3807460" algn="l" defTabSz="9512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5B25F-535F-4C5D-B1DA-56F763568B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5B25F-535F-4C5D-B1DA-56F763568B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5B25F-535F-4C5D-B1DA-56F763568B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5B25F-535F-4C5D-B1DA-56F763568B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5B25F-535F-4C5D-B1DA-56F763568B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5B25F-535F-4C5D-B1DA-56F763568B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5B25F-535F-4C5D-B1DA-56F763568B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6" y="2130920"/>
            <a:ext cx="9793764"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28312" y="3887100"/>
            <a:ext cx="8065453" cy="1753006"/>
          </a:xfrm>
        </p:spPr>
        <p:txBody>
          <a:bodyPr/>
          <a:lstStyle>
            <a:lvl1pPr marL="0" indent="0" algn="ctr">
              <a:buNone/>
              <a:defRPr>
                <a:solidFill>
                  <a:schemeClr val="tx1">
                    <a:tint val="75000"/>
                  </a:schemeClr>
                </a:solidFill>
              </a:defRPr>
            </a:lvl1pPr>
            <a:lvl2pPr marL="475615" indent="0" algn="ctr">
              <a:buNone/>
              <a:defRPr>
                <a:solidFill>
                  <a:schemeClr val="tx1">
                    <a:tint val="75000"/>
                  </a:schemeClr>
                </a:solidFill>
              </a:defRPr>
            </a:lvl2pPr>
            <a:lvl3pPr marL="951865" indent="0" algn="ctr">
              <a:buNone/>
              <a:defRPr>
                <a:solidFill>
                  <a:schemeClr val="tx1">
                    <a:tint val="75000"/>
                  </a:schemeClr>
                </a:solidFill>
              </a:defRPr>
            </a:lvl3pPr>
            <a:lvl4pPr marL="1427480" indent="0" algn="ctr">
              <a:buNone/>
              <a:defRPr>
                <a:solidFill>
                  <a:schemeClr val="tx1">
                    <a:tint val="75000"/>
                  </a:schemeClr>
                </a:solidFill>
              </a:defRPr>
            </a:lvl4pPr>
            <a:lvl5pPr marL="1903730" indent="0" algn="ctr">
              <a:buNone/>
              <a:defRPr>
                <a:solidFill>
                  <a:schemeClr val="tx1">
                    <a:tint val="75000"/>
                  </a:schemeClr>
                </a:solidFill>
              </a:defRPr>
            </a:lvl5pPr>
            <a:lvl6pPr marL="2379345" indent="0" algn="ctr">
              <a:buNone/>
              <a:defRPr>
                <a:solidFill>
                  <a:schemeClr val="tx1">
                    <a:tint val="75000"/>
                  </a:schemeClr>
                </a:solidFill>
              </a:defRPr>
            </a:lvl6pPr>
            <a:lvl7pPr marL="2855595" indent="0" algn="ctr">
              <a:buNone/>
              <a:defRPr>
                <a:solidFill>
                  <a:schemeClr val="tx1">
                    <a:tint val="75000"/>
                  </a:schemeClr>
                </a:solidFill>
              </a:defRPr>
            </a:lvl7pPr>
            <a:lvl8pPr marL="3331210" indent="0" algn="ctr">
              <a:buNone/>
              <a:defRPr>
                <a:solidFill>
                  <a:schemeClr val="tx1">
                    <a:tint val="75000"/>
                  </a:schemeClr>
                </a:solidFill>
              </a:defRPr>
            </a:lvl8pPr>
            <a:lvl9pPr marL="380746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353505" y="274703"/>
            <a:ext cx="2592467"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6104" y="274703"/>
            <a:ext cx="7585366" cy="585288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4" y="4407922"/>
            <a:ext cx="9793764" cy="1362390"/>
          </a:xfrm>
        </p:spPr>
        <p:txBody>
          <a:bodyPr anchor="t"/>
          <a:lstStyle>
            <a:lvl1pPr algn="l">
              <a:defRPr sz="4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10164" y="2907387"/>
            <a:ext cx="9793764" cy="1500534"/>
          </a:xfrm>
        </p:spPr>
        <p:txBody>
          <a:bodyPr anchor="b"/>
          <a:lstStyle>
            <a:lvl1pPr marL="0" indent="0">
              <a:buNone/>
              <a:defRPr sz="2100">
                <a:solidFill>
                  <a:schemeClr val="tx1">
                    <a:tint val="75000"/>
                  </a:schemeClr>
                </a:solidFill>
              </a:defRPr>
            </a:lvl1pPr>
            <a:lvl2pPr marL="475615" indent="0">
              <a:buNone/>
              <a:defRPr sz="1900">
                <a:solidFill>
                  <a:schemeClr val="tx1">
                    <a:tint val="75000"/>
                  </a:schemeClr>
                </a:solidFill>
              </a:defRPr>
            </a:lvl2pPr>
            <a:lvl3pPr marL="951865" indent="0">
              <a:buNone/>
              <a:defRPr sz="1700">
                <a:solidFill>
                  <a:schemeClr val="tx1">
                    <a:tint val="75000"/>
                  </a:schemeClr>
                </a:solidFill>
              </a:defRPr>
            </a:lvl3pPr>
            <a:lvl4pPr marL="1427480" indent="0">
              <a:buNone/>
              <a:defRPr sz="1500">
                <a:solidFill>
                  <a:schemeClr val="tx1">
                    <a:tint val="75000"/>
                  </a:schemeClr>
                </a:solidFill>
              </a:defRPr>
            </a:lvl4pPr>
            <a:lvl5pPr marL="1903730" indent="0">
              <a:buNone/>
              <a:defRPr sz="1500">
                <a:solidFill>
                  <a:schemeClr val="tx1">
                    <a:tint val="75000"/>
                  </a:schemeClr>
                </a:solidFill>
              </a:defRPr>
            </a:lvl5pPr>
            <a:lvl6pPr marL="2379345" indent="0">
              <a:buNone/>
              <a:defRPr sz="1500">
                <a:solidFill>
                  <a:schemeClr val="tx1">
                    <a:tint val="75000"/>
                  </a:schemeClr>
                </a:solidFill>
              </a:defRPr>
            </a:lvl6pPr>
            <a:lvl7pPr marL="2855595" indent="0">
              <a:buNone/>
              <a:defRPr sz="1500">
                <a:solidFill>
                  <a:schemeClr val="tx1">
                    <a:tint val="75000"/>
                  </a:schemeClr>
                </a:solidFill>
              </a:defRPr>
            </a:lvl7pPr>
            <a:lvl8pPr marL="3331210" indent="0">
              <a:buNone/>
              <a:defRPr sz="1500">
                <a:solidFill>
                  <a:schemeClr val="tx1">
                    <a:tint val="75000"/>
                  </a:schemeClr>
                </a:solidFill>
              </a:defRPr>
            </a:lvl8pPr>
            <a:lvl9pPr marL="3807460" indent="0">
              <a:buNone/>
              <a:defRPr sz="15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76104" y="1600572"/>
            <a:ext cx="5088916" cy="452701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857055" y="1600572"/>
            <a:ext cx="5088916" cy="452701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535469"/>
            <a:ext cx="5090917" cy="639910"/>
          </a:xfrm>
        </p:spPr>
        <p:txBody>
          <a:bodyPr anchor="b"/>
          <a:lstStyle>
            <a:lvl1pPr marL="0" indent="0">
              <a:buNone/>
              <a:defRPr sz="2500" b="1"/>
            </a:lvl1pPr>
            <a:lvl2pPr marL="475615" indent="0">
              <a:buNone/>
              <a:defRPr sz="2100" b="1"/>
            </a:lvl2pPr>
            <a:lvl3pPr marL="951865" indent="0">
              <a:buNone/>
              <a:defRPr sz="1900" b="1"/>
            </a:lvl3pPr>
            <a:lvl4pPr marL="1427480" indent="0">
              <a:buNone/>
              <a:defRPr sz="1700" b="1"/>
            </a:lvl4pPr>
            <a:lvl5pPr marL="1903730" indent="0">
              <a:buNone/>
              <a:defRPr sz="1700" b="1"/>
            </a:lvl5pPr>
            <a:lvl6pPr marL="2379345" indent="0">
              <a:buNone/>
              <a:defRPr sz="1700" b="1"/>
            </a:lvl6pPr>
            <a:lvl7pPr marL="2855595" indent="0">
              <a:buNone/>
              <a:defRPr sz="1700" b="1"/>
            </a:lvl7pPr>
            <a:lvl8pPr marL="3331210" indent="0">
              <a:buNone/>
              <a:defRPr sz="1700" b="1"/>
            </a:lvl8pPr>
            <a:lvl9pPr marL="3807460" indent="0">
              <a:buNone/>
              <a:defRPr sz="17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76104" y="2175379"/>
            <a:ext cx="5090917"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853055" y="1535469"/>
            <a:ext cx="5092917" cy="639910"/>
          </a:xfrm>
        </p:spPr>
        <p:txBody>
          <a:bodyPr anchor="b"/>
          <a:lstStyle>
            <a:lvl1pPr marL="0" indent="0">
              <a:buNone/>
              <a:defRPr sz="2500" b="1"/>
            </a:lvl1pPr>
            <a:lvl2pPr marL="475615" indent="0">
              <a:buNone/>
              <a:defRPr sz="2100" b="1"/>
            </a:lvl2pPr>
            <a:lvl3pPr marL="951865" indent="0">
              <a:buNone/>
              <a:defRPr sz="1900" b="1"/>
            </a:lvl3pPr>
            <a:lvl4pPr marL="1427480" indent="0">
              <a:buNone/>
              <a:defRPr sz="1700" b="1"/>
            </a:lvl4pPr>
            <a:lvl5pPr marL="1903730" indent="0">
              <a:buNone/>
              <a:defRPr sz="1700" b="1"/>
            </a:lvl5pPr>
            <a:lvl6pPr marL="2379345" indent="0">
              <a:buNone/>
              <a:defRPr sz="1700" b="1"/>
            </a:lvl6pPr>
            <a:lvl7pPr marL="2855595" indent="0">
              <a:buNone/>
              <a:defRPr sz="1700" b="1"/>
            </a:lvl7pPr>
            <a:lvl8pPr marL="3331210" indent="0">
              <a:buNone/>
              <a:defRPr sz="1700" b="1"/>
            </a:lvl8pPr>
            <a:lvl9pPr marL="3807460" indent="0">
              <a:buNone/>
              <a:defRPr sz="17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853055" y="2175379"/>
            <a:ext cx="5092917"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4" y="273113"/>
            <a:ext cx="3790684" cy="1162319"/>
          </a:xfrm>
        </p:spPr>
        <p:txBody>
          <a:bodyPr anchor="b"/>
          <a:lstStyle>
            <a:lvl1pPr algn="l">
              <a:defRPr sz="2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04812" y="273115"/>
            <a:ext cx="6441160" cy="5854468"/>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76104" y="1435434"/>
            <a:ext cx="3790684" cy="4692149"/>
          </a:xfrm>
        </p:spPr>
        <p:txBody>
          <a:bodyPr/>
          <a:lstStyle>
            <a:lvl1pPr marL="0" indent="0">
              <a:buNone/>
              <a:defRPr sz="1500"/>
            </a:lvl1pPr>
            <a:lvl2pPr marL="475615" indent="0">
              <a:buNone/>
              <a:defRPr sz="1200"/>
            </a:lvl2pPr>
            <a:lvl3pPr marL="951865" indent="0">
              <a:buNone/>
              <a:defRPr sz="1000"/>
            </a:lvl3pPr>
            <a:lvl4pPr marL="1427480" indent="0">
              <a:buNone/>
              <a:defRPr sz="900"/>
            </a:lvl4pPr>
            <a:lvl5pPr marL="1903730" indent="0">
              <a:buNone/>
              <a:defRPr sz="900"/>
            </a:lvl5pPr>
            <a:lvl6pPr marL="2379345" indent="0">
              <a:buNone/>
              <a:defRPr sz="900"/>
            </a:lvl6pPr>
            <a:lvl7pPr marL="2855595" indent="0">
              <a:buNone/>
              <a:defRPr sz="900"/>
            </a:lvl7pPr>
            <a:lvl8pPr marL="3331210" indent="0">
              <a:buNone/>
              <a:defRPr sz="900"/>
            </a:lvl8pPr>
            <a:lvl9pPr marL="380746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7" y="4801712"/>
            <a:ext cx="6913245" cy="566869"/>
          </a:xfrm>
        </p:spPr>
        <p:txBody>
          <a:bodyPr anchor="b"/>
          <a:lstStyle>
            <a:lvl1pPr algn="l">
              <a:defRPr sz="2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258407" y="612917"/>
            <a:ext cx="6913245" cy="4115753"/>
          </a:xfrm>
        </p:spPr>
        <p:txBody>
          <a:bodyPr/>
          <a:lstStyle>
            <a:lvl1pPr marL="0" indent="0">
              <a:buNone/>
              <a:defRPr sz="3300"/>
            </a:lvl1pPr>
            <a:lvl2pPr marL="475615" indent="0">
              <a:buNone/>
              <a:defRPr sz="2900"/>
            </a:lvl2pPr>
            <a:lvl3pPr marL="951865" indent="0">
              <a:buNone/>
              <a:defRPr sz="2500"/>
            </a:lvl3pPr>
            <a:lvl4pPr marL="1427480" indent="0">
              <a:buNone/>
              <a:defRPr sz="2100"/>
            </a:lvl4pPr>
            <a:lvl5pPr marL="1903730" indent="0">
              <a:buNone/>
              <a:defRPr sz="2100"/>
            </a:lvl5pPr>
            <a:lvl6pPr marL="2379345" indent="0">
              <a:buNone/>
              <a:defRPr sz="2100"/>
            </a:lvl6pPr>
            <a:lvl7pPr marL="2855595" indent="0">
              <a:buNone/>
              <a:defRPr sz="2100"/>
            </a:lvl7pPr>
            <a:lvl8pPr marL="3331210" indent="0">
              <a:buNone/>
              <a:defRPr sz="2100"/>
            </a:lvl8pPr>
            <a:lvl9pPr marL="3807460" indent="0">
              <a:buNone/>
              <a:defRPr sz="2100"/>
            </a:lvl9pPr>
          </a:lstStyle>
          <a:p>
            <a:endParaRPr lang="zh-CN" altLang="en-US"/>
          </a:p>
        </p:txBody>
      </p:sp>
      <p:sp>
        <p:nvSpPr>
          <p:cNvPr id="4" name="文本占位符 3"/>
          <p:cNvSpPr>
            <a:spLocks noGrp="1"/>
          </p:cNvSpPr>
          <p:nvPr>
            <p:ph type="body" sz="half" idx="2"/>
          </p:nvPr>
        </p:nvSpPr>
        <p:spPr>
          <a:xfrm>
            <a:off x="2258407" y="5368581"/>
            <a:ext cx="6913245" cy="805048"/>
          </a:xfrm>
        </p:spPr>
        <p:txBody>
          <a:bodyPr/>
          <a:lstStyle>
            <a:lvl1pPr marL="0" indent="0">
              <a:buNone/>
              <a:defRPr sz="1500"/>
            </a:lvl1pPr>
            <a:lvl2pPr marL="475615" indent="0">
              <a:buNone/>
              <a:defRPr sz="1200"/>
            </a:lvl2pPr>
            <a:lvl3pPr marL="951865" indent="0">
              <a:buNone/>
              <a:defRPr sz="1000"/>
            </a:lvl3pPr>
            <a:lvl4pPr marL="1427480" indent="0">
              <a:buNone/>
              <a:defRPr sz="900"/>
            </a:lvl4pPr>
            <a:lvl5pPr marL="1903730" indent="0">
              <a:buNone/>
              <a:defRPr sz="900"/>
            </a:lvl5pPr>
            <a:lvl6pPr marL="2379345" indent="0">
              <a:buNone/>
              <a:defRPr sz="900"/>
            </a:lvl6pPr>
            <a:lvl7pPr marL="2855595" indent="0">
              <a:buNone/>
              <a:defRPr sz="900"/>
            </a:lvl7pPr>
            <a:lvl8pPr marL="3331210" indent="0">
              <a:buNone/>
              <a:defRPr sz="900"/>
            </a:lvl8pPr>
            <a:lvl9pPr marL="380746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B13A585-CCD5-4E06-BCB4-AD2A7BDD65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D4E539-7ADC-4EAE-B951-4D0795672B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76105" y="274701"/>
            <a:ext cx="10369868" cy="1143265"/>
          </a:xfrm>
          <a:prstGeom prst="rect">
            <a:avLst/>
          </a:prstGeom>
        </p:spPr>
        <p:txBody>
          <a:bodyPr vert="horz" lIns="95180" tIns="47590" rIns="95180" bIns="475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5" y="1600572"/>
            <a:ext cx="10369868" cy="4527011"/>
          </a:xfrm>
          <a:prstGeom prst="rect">
            <a:avLst/>
          </a:prstGeom>
        </p:spPr>
        <p:txBody>
          <a:bodyPr vert="horz" lIns="95180" tIns="47590" rIns="95180" bIns="475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576105" y="6357823"/>
            <a:ext cx="2688484" cy="365210"/>
          </a:xfrm>
          <a:prstGeom prst="rect">
            <a:avLst/>
          </a:prstGeom>
        </p:spPr>
        <p:txBody>
          <a:bodyPr vert="horz" lIns="95180" tIns="47590" rIns="95180" bIns="47590" rtlCol="0" anchor="ctr"/>
          <a:lstStyle>
            <a:lvl1pPr algn="l">
              <a:defRPr sz="1200">
                <a:solidFill>
                  <a:schemeClr val="tx1">
                    <a:tint val="75000"/>
                  </a:schemeClr>
                </a:solidFill>
              </a:defRPr>
            </a:lvl1pPr>
          </a:lstStyle>
          <a:p>
            <a:fld id="{EB13A585-CCD5-4E06-BCB4-AD2A7BDD6554}" type="datetimeFigureOut">
              <a:rPr lang="zh-CN" altLang="en-US" smtClean="0"/>
            </a:fld>
            <a:endParaRPr lang="zh-CN" altLang="en-US"/>
          </a:p>
        </p:txBody>
      </p:sp>
      <p:sp>
        <p:nvSpPr>
          <p:cNvPr id="5" name="页脚占位符 4"/>
          <p:cNvSpPr>
            <a:spLocks noGrp="1"/>
          </p:cNvSpPr>
          <p:nvPr>
            <p:ph type="ftr" sz="quarter" idx="3"/>
          </p:nvPr>
        </p:nvSpPr>
        <p:spPr>
          <a:xfrm>
            <a:off x="3936709" y="6357823"/>
            <a:ext cx="3648658" cy="365210"/>
          </a:xfrm>
          <a:prstGeom prst="rect">
            <a:avLst/>
          </a:prstGeom>
        </p:spPr>
        <p:txBody>
          <a:bodyPr vert="horz" lIns="95180" tIns="47590" rIns="95180" bIns="4759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57488" y="6357823"/>
            <a:ext cx="2688484" cy="365210"/>
          </a:xfrm>
          <a:prstGeom prst="rect">
            <a:avLst/>
          </a:prstGeom>
        </p:spPr>
        <p:txBody>
          <a:bodyPr vert="horz" lIns="95180" tIns="47590" rIns="95180" bIns="47590" rtlCol="0" anchor="ctr"/>
          <a:lstStyle>
            <a:lvl1pPr algn="r">
              <a:defRPr sz="1200">
                <a:solidFill>
                  <a:schemeClr val="tx1">
                    <a:tint val="75000"/>
                  </a:schemeClr>
                </a:solidFill>
              </a:defRPr>
            </a:lvl1pPr>
          </a:lstStyle>
          <a:p>
            <a:fld id="{E1D4E539-7ADC-4EAE-B951-4D0795672B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750" advClick="0"/>
    </mc:Choice>
    <mc:Fallback>
      <p:transition spd="slow" advClick="0"/>
    </mc:Fallback>
  </mc:AlternateContent>
  <p:txStyles>
    <p:titleStyle>
      <a:lvl1pPr algn="ctr" defTabSz="951230" rtl="0" eaLnBrk="1" latinLnBrk="0" hangingPunct="1">
        <a:spcBef>
          <a:spcPct val="0"/>
        </a:spcBef>
        <a:buNone/>
        <a:defRPr sz="4600" kern="1200">
          <a:solidFill>
            <a:schemeClr val="tx1"/>
          </a:solidFill>
          <a:latin typeface="+mj-lt"/>
          <a:ea typeface="+mj-ea"/>
          <a:cs typeface="+mj-cs"/>
        </a:defRPr>
      </a:lvl1pPr>
    </p:titleStyle>
    <p:bodyStyle>
      <a:lvl1pPr marL="356870" indent="-356870" algn="l" defTabSz="95123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1pPr>
      <a:lvl2pPr marL="773430" indent="-297180" algn="l" defTabSz="95123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89990" indent="-238125" algn="l" defTabSz="95123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65605"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41855"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17470"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093085"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69335"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44950"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51230" rtl="0" eaLnBrk="1" latinLnBrk="0" hangingPunct="1">
        <a:defRPr sz="1900" kern="1200">
          <a:solidFill>
            <a:schemeClr val="tx1"/>
          </a:solidFill>
          <a:latin typeface="+mn-lt"/>
          <a:ea typeface="+mn-ea"/>
          <a:cs typeface="+mn-cs"/>
        </a:defRPr>
      </a:lvl1pPr>
      <a:lvl2pPr marL="475615" algn="l" defTabSz="951230" rtl="0" eaLnBrk="1" latinLnBrk="0" hangingPunct="1">
        <a:defRPr sz="1900" kern="1200">
          <a:solidFill>
            <a:schemeClr val="tx1"/>
          </a:solidFill>
          <a:latin typeface="+mn-lt"/>
          <a:ea typeface="+mn-ea"/>
          <a:cs typeface="+mn-cs"/>
        </a:defRPr>
      </a:lvl2pPr>
      <a:lvl3pPr marL="951865" algn="l" defTabSz="951230" rtl="0" eaLnBrk="1" latinLnBrk="0" hangingPunct="1">
        <a:defRPr sz="1900" kern="1200">
          <a:solidFill>
            <a:schemeClr val="tx1"/>
          </a:solidFill>
          <a:latin typeface="+mn-lt"/>
          <a:ea typeface="+mn-ea"/>
          <a:cs typeface="+mn-cs"/>
        </a:defRPr>
      </a:lvl3pPr>
      <a:lvl4pPr marL="1427480" algn="l" defTabSz="951230" rtl="0" eaLnBrk="1" latinLnBrk="0" hangingPunct="1">
        <a:defRPr sz="1900" kern="1200">
          <a:solidFill>
            <a:schemeClr val="tx1"/>
          </a:solidFill>
          <a:latin typeface="+mn-lt"/>
          <a:ea typeface="+mn-ea"/>
          <a:cs typeface="+mn-cs"/>
        </a:defRPr>
      </a:lvl4pPr>
      <a:lvl5pPr marL="1903730" algn="l" defTabSz="951230" rtl="0" eaLnBrk="1" latinLnBrk="0" hangingPunct="1">
        <a:defRPr sz="1900" kern="1200">
          <a:solidFill>
            <a:schemeClr val="tx1"/>
          </a:solidFill>
          <a:latin typeface="+mn-lt"/>
          <a:ea typeface="+mn-ea"/>
          <a:cs typeface="+mn-cs"/>
        </a:defRPr>
      </a:lvl5pPr>
      <a:lvl6pPr marL="2379345" algn="l" defTabSz="951230" rtl="0" eaLnBrk="1" latinLnBrk="0" hangingPunct="1">
        <a:defRPr sz="1900" kern="1200">
          <a:solidFill>
            <a:schemeClr val="tx1"/>
          </a:solidFill>
          <a:latin typeface="+mn-lt"/>
          <a:ea typeface="+mn-ea"/>
          <a:cs typeface="+mn-cs"/>
        </a:defRPr>
      </a:lvl6pPr>
      <a:lvl7pPr marL="2855595" algn="l" defTabSz="951230" rtl="0" eaLnBrk="1" latinLnBrk="0" hangingPunct="1">
        <a:defRPr sz="1900" kern="1200">
          <a:solidFill>
            <a:schemeClr val="tx1"/>
          </a:solidFill>
          <a:latin typeface="+mn-lt"/>
          <a:ea typeface="+mn-ea"/>
          <a:cs typeface="+mn-cs"/>
        </a:defRPr>
      </a:lvl7pPr>
      <a:lvl8pPr marL="3331210" algn="l" defTabSz="951230" rtl="0" eaLnBrk="1" latinLnBrk="0" hangingPunct="1">
        <a:defRPr sz="1900" kern="1200">
          <a:solidFill>
            <a:schemeClr val="tx1"/>
          </a:solidFill>
          <a:latin typeface="+mn-lt"/>
          <a:ea typeface="+mn-ea"/>
          <a:cs typeface="+mn-cs"/>
        </a:defRPr>
      </a:lvl8pPr>
      <a:lvl9pPr marL="3807460" algn="l" defTabSz="9512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oleObject" Target="../embeddings/oleObject4.bin"/><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9" Type="http://schemas.openxmlformats.org/officeDocument/2006/relationships/vmlDrawing" Target="../drawings/vmlDrawing4.vml"/><Relationship Id="rId8" Type="http://schemas.openxmlformats.org/officeDocument/2006/relationships/slideLayout" Target="../slideLayouts/slideLayout7.xml"/><Relationship Id="rId7" Type="http://schemas.openxmlformats.org/officeDocument/2006/relationships/image" Target="../media/image12.wmf"/><Relationship Id="rId6" Type="http://schemas.openxmlformats.org/officeDocument/2006/relationships/oleObject" Target="../embeddings/oleObject6.bin"/><Relationship Id="rId5" Type="http://schemas.openxmlformats.org/officeDocument/2006/relationships/image" Target="../media/image11.png"/><Relationship Id="rId4" Type="http://schemas.openxmlformats.org/officeDocument/2006/relationships/image" Target="../media/image10.wmf"/><Relationship Id="rId3" Type="http://schemas.openxmlformats.org/officeDocument/2006/relationships/oleObject" Target="../embeddings/oleObject5.bin"/><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8.bin"/><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7.xml"/><Relationship Id="rId4" Type="http://schemas.openxmlformats.org/officeDocument/2006/relationships/image" Target="../media/image18.wmf"/><Relationship Id="rId3" Type="http://schemas.openxmlformats.org/officeDocument/2006/relationships/oleObject" Target="../embeddings/oleObject10.bin"/><Relationship Id="rId2" Type="http://schemas.openxmlformats.org/officeDocument/2006/relationships/image" Target="../media/image17.wmf"/><Relationship Id="rId1"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5.bin"/><Relationship Id="rId8" Type="http://schemas.openxmlformats.org/officeDocument/2006/relationships/image" Target="../media/image22.wmf"/><Relationship Id="rId7" Type="http://schemas.openxmlformats.org/officeDocument/2006/relationships/oleObject" Target="../embeddings/oleObject14.bin"/><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 Id="rId3" Type="http://schemas.openxmlformats.org/officeDocument/2006/relationships/oleObject" Target="../embeddings/oleObject12.bin"/><Relationship Id="rId2" Type="http://schemas.openxmlformats.org/officeDocument/2006/relationships/image" Target="../media/image19.wmf"/><Relationship Id="rId14" Type="http://schemas.openxmlformats.org/officeDocument/2006/relationships/vmlDrawing" Target="../drawings/vmlDrawing7.vml"/><Relationship Id="rId13" Type="http://schemas.openxmlformats.org/officeDocument/2006/relationships/slideLayout" Target="../slideLayouts/slideLayout7.xml"/><Relationship Id="rId12" Type="http://schemas.openxmlformats.org/officeDocument/2006/relationships/image" Target="../media/image24.wmf"/><Relationship Id="rId11" Type="http://schemas.openxmlformats.org/officeDocument/2006/relationships/oleObject" Target="../embeddings/oleObject16.bin"/><Relationship Id="rId10" Type="http://schemas.openxmlformats.org/officeDocument/2006/relationships/image" Target="../media/image23.wmf"/><Relationship Id="rId1"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21.bin"/><Relationship Id="rId8" Type="http://schemas.openxmlformats.org/officeDocument/2006/relationships/image" Target="../media/image28.wmf"/><Relationship Id="rId7" Type="http://schemas.openxmlformats.org/officeDocument/2006/relationships/oleObject" Target="../embeddings/oleObject20.bin"/><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wmf"/><Relationship Id="rId3" Type="http://schemas.openxmlformats.org/officeDocument/2006/relationships/oleObject" Target="../embeddings/oleObject18.bin"/><Relationship Id="rId2" Type="http://schemas.openxmlformats.org/officeDocument/2006/relationships/image" Target="../media/image25.wmf"/><Relationship Id="rId16" Type="http://schemas.openxmlformats.org/officeDocument/2006/relationships/vmlDrawing" Target="../drawings/vmlDrawing8.vml"/><Relationship Id="rId15" Type="http://schemas.openxmlformats.org/officeDocument/2006/relationships/slideLayout" Target="../slideLayouts/slideLayout7.xml"/><Relationship Id="rId14" Type="http://schemas.openxmlformats.org/officeDocument/2006/relationships/image" Target="../media/image31.wmf"/><Relationship Id="rId13" Type="http://schemas.openxmlformats.org/officeDocument/2006/relationships/oleObject" Target="../embeddings/oleObject23.bin"/><Relationship Id="rId12" Type="http://schemas.openxmlformats.org/officeDocument/2006/relationships/image" Target="../media/image30.wmf"/><Relationship Id="rId11" Type="http://schemas.openxmlformats.org/officeDocument/2006/relationships/oleObject" Target="../embeddings/oleObject22.bin"/><Relationship Id="rId10" Type="http://schemas.openxmlformats.org/officeDocument/2006/relationships/image" Target="../media/image29.wmf"/><Relationship Id="rId1"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28.bin"/><Relationship Id="rId8" Type="http://schemas.openxmlformats.org/officeDocument/2006/relationships/image" Target="../media/image35.wmf"/><Relationship Id="rId7" Type="http://schemas.openxmlformats.org/officeDocument/2006/relationships/oleObject" Target="../embeddings/oleObject27.bin"/><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33.wmf"/><Relationship Id="rId3" Type="http://schemas.openxmlformats.org/officeDocument/2006/relationships/oleObject" Target="../embeddings/oleObject25.bin"/><Relationship Id="rId22" Type="http://schemas.openxmlformats.org/officeDocument/2006/relationships/vmlDrawing" Target="../drawings/vmlDrawing9.vml"/><Relationship Id="rId21" Type="http://schemas.openxmlformats.org/officeDocument/2006/relationships/slideLayout" Target="../slideLayouts/slideLayout7.xml"/><Relationship Id="rId20" Type="http://schemas.openxmlformats.org/officeDocument/2006/relationships/image" Target="../media/image41.wmf"/><Relationship Id="rId2" Type="http://schemas.openxmlformats.org/officeDocument/2006/relationships/image" Target="../media/image32.wmf"/><Relationship Id="rId19" Type="http://schemas.openxmlformats.org/officeDocument/2006/relationships/oleObject" Target="../embeddings/oleObject33.bin"/><Relationship Id="rId18" Type="http://schemas.openxmlformats.org/officeDocument/2006/relationships/image" Target="../media/image40.wmf"/><Relationship Id="rId17" Type="http://schemas.openxmlformats.org/officeDocument/2006/relationships/oleObject" Target="../embeddings/oleObject32.bin"/><Relationship Id="rId16" Type="http://schemas.openxmlformats.org/officeDocument/2006/relationships/image" Target="../media/image39.wmf"/><Relationship Id="rId15" Type="http://schemas.openxmlformats.org/officeDocument/2006/relationships/oleObject" Target="../embeddings/oleObject31.bin"/><Relationship Id="rId14" Type="http://schemas.openxmlformats.org/officeDocument/2006/relationships/image" Target="../media/image38.wmf"/><Relationship Id="rId13" Type="http://schemas.openxmlformats.org/officeDocument/2006/relationships/oleObject" Target="../embeddings/oleObject30.bin"/><Relationship Id="rId12" Type="http://schemas.openxmlformats.org/officeDocument/2006/relationships/image" Target="../media/image37.wmf"/><Relationship Id="rId11" Type="http://schemas.openxmlformats.org/officeDocument/2006/relationships/oleObject" Target="../embeddings/oleObject29.bin"/><Relationship Id="rId10" Type="http://schemas.openxmlformats.org/officeDocument/2006/relationships/image" Target="../media/image36.wmf"/><Relationship Id="rId1"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39.bin"/><Relationship Id="rId8" Type="http://schemas.openxmlformats.org/officeDocument/2006/relationships/oleObject" Target="../embeddings/oleObject38.bin"/><Relationship Id="rId7" Type="http://schemas.openxmlformats.org/officeDocument/2006/relationships/image" Target="../media/image44.wmf"/><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image" Target="../media/image43.wmf"/><Relationship Id="rId3" Type="http://schemas.openxmlformats.org/officeDocument/2006/relationships/oleObject" Target="../embeddings/oleObject35.bin"/><Relationship Id="rId20" Type="http://schemas.openxmlformats.org/officeDocument/2006/relationships/vmlDrawing" Target="../drawings/vmlDrawing10.vml"/><Relationship Id="rId2" Type="http://schemas.openxmlformats.org/officeDocument/2006/relationships/image" Target="../media/image42.wmf"/><Relationship Id="rId19" Type="http://schemas.openxmlformats.org/officeDocument/2006/relationships/slideLayout" Target="../slideLayouts/slideLayout7.xml"/><Relationship Id="rId18" Type="http://schemas.openxmlformats.org/officeDocument/2006/relationships/image" Target="../media/image49.wmf"/><Relationship Id="rId17" Type="http://schemas.openxmlformats.org/officeDocument/2006/relationships/oleObject" Target="../embeddings/oleObject43.bin"/><Relationship Id="rId16" Type="http://schemas.openxmlformats.org/officeDocument/2006/relationships/image" Target="../media/image48.wmf"/><Relationship Id="rId15" Type="http://schemas.openxmlformats.org/officeDocument/2006/relationships/oleObject" Target="../embeddings/oleObject42.bin"/><Relationship Id="rId14" Type="http://schemas.openxmlformats.org/officeDocument/2006/relationships/image" Target="../media/image47.wmf"/><Relationship Id="rId13" Type="http://schemas.openxmlformats.org/officeDocument/2006/relationships/oleObject" Target="../embeddings/oleObject41.bin"/><Relationship Id="rId12" Type="http://schemas.openxmlformats.org/officeDocument/2006/relationships/image" Target="../media/image46.wmf"/><Relationship Id="rId11" Type="http://schemas.openxmlformats.org/officeDocument/2006/relationships/oleObject" Target="../embeddings/oleObject40.bin"/><Relationship Id="rId10" Type="http://schemas.openxmlformats.org/officeDocument/2006/relationships/image" Target="../media/image45.wmf"/><Relationship Id="rId1"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4.wmf"/><Relationship Id="rId1"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42"/>
          <p:cNvSpPr txBox="1"/>
          <p:nvPr/>
        </p:nvSpPr>
        <p:spPr>
          <a:xfrm>
            <a:off x="1682532" y="2609325"/>
            <a:ext cx="8225589" cy="1168400"/>
          </a:xfrm>
          <a:prstGeom prst="rect">
            <a:avLst/>
          </a:prstGeom>
          <a:noFill/>
        </p:spPr>
        <p:txBody>
          <a:bodyPr wrap="square" rtlCol="0">
            <a:spAutoFit/>
          </a:bodyPr>
          <a:lstStyle/>
          <a:p>
            <a:pPr algn="dist"/>
            <a:r>
              <a:rPr lang="zh-CN" altLang="zh-CN" sz="7000" b="1" dirty="0">
                <a:solidFill>
                  <a:srgbClr val="0066CC"/>
                </a:solidFill>
                <a:latin typeface="微软雅黑" panose="020B0503020204020204" pitchFamily="34" charset="-122"/>
                <a:ea typeface="微软雅黑" panose="020B0503020204020204" pitchFamily="34" charset="-122"/>
              </a:rPr>
              <a:t>测量误差</a:t>
            </a:r>
            <a:endParaRPr lang="zh-CN" altLang="zh-CN" sz="7000" b="1" dirty="0">
              <a:solidFill>
                <a:srgbClr val="0066CC"/>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2941407" y="4297822"/>
            <a:ext cx="13525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250009" y="4297822"/>
            <a:ext cx="1463356" cy="13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文本框 27"/>
          <p:cNvSpPr txBox="1"/>
          <p:nvPr/>
        </p:nvSpPr>
        <p:spPr>
          <a:xfrm>
            <a:off x="4293910" y="4142324"/>
            <a:ext cx="2934254" cy="398780"/>
          </a:xfrm>
          <a:prstGeom prst="rect">
            <a:avLst/>
          </a:prstGeom>
          <a:noFill/>
        </p:spPr>
        <p:txBody>
          <a:bodyPr wrap="square" rtlCol="0">
            <a:spAutoFit/>
          </a:bodyPr>
          <a:lstStyle/>
          <a:p>
            <a:pPr algn="dist"/>
            <a:r>
              <a:rPr lang="zh-CN" altLang="en-US" sz="2000" b="1" dirty="0">
                <a:latin typeface="ITC Avant Garde Std Bk" panose="020B0502020202020204" pitchFamily="34" charset="0"/>
              </a:rPr>
              <a:t>主讲人：宋蓓</a:t>
            </a:r>
            <a:endParaRPr lang="zh-CN" altLang="en-US" sz="2000" b="1" dirty="0">
              <a:latin typeface="ITC Avant Garde Std Bk" panose="020B0502020202020204" pitchFamily="34" charset="0"/>
            </a:endParaRPr>
          </a:p>
        </p:txBody>
      </p:sp>
      <p:grpSp>
        <p:nvGrpSpPr>
          <p:cNvPr id="13" name="组合 12"/>
          <p:cNvGrpSpPr/>
          <p:nvPr/>
        </p:nvGrpSpPr>
        <p:grpSpPr>
          <a:xfrm>
            <a:off x="8441963" y="405458"/>
            <a:ext cx="2769125" cy="347664"/>
            <a:chOff x="8183016" y="4888695"/>
            <a:chExt cx="2769125" cy="347664"/>
          </a:xfrm>
        </p:grpSpPr>
        <p:grpSp>
          <p:nvGrpSpPr>
            <p:cNvPr id="92" name="组合 91"/>
            <p:cNvGrpSpPr/>
            <p:nvPr/>
          </p:nvGrpSpPr>
          <p:grpSpPr>
            <a:xfrm>
              <a:off x="8183016" y="4922019"/>
              <a:ext cx="333375" cy="307975"/>
              <a:chOff x="2254251" y="1271589"/>
              <a:chExt cx="333375" cy="307975"/>
            </a:xfrm>
            <a:solidFill>
              <a:schemeClr val="bg1">
                <a:lumMod val="65000"/>
              </a:schemeClr>
            </a:solidFill>
          </p:grpSpPr>
          <p:sp>
            <p:nvSpPr>
              <p:cNvPr id="93" name="Freeform 496"/>
              <p:cNvSpPr>
                <a:spLocks noEditPoints="1"/>
              </p:cNvSpPr>
              <p:nvPr/>
            </p:nvSpPr>
            <p:spPr bwMode="auto">
              <a:xfrm>
                <a:off x="2254251" y="1271589"/>
                <a:ext cx="333375" cy="307975"/>
              </a:xfrm>
              <a:custGeom>
                <a:avLst/>
                <a:gdLst>
                  <a:gd name="T0" fmla="*/ 229 w 288"/>
                  <a:gd name="T1" fmla="*/ 0 h 266"/>
                  <a:gd name="T2" fmla="*/ 58 w 288"/>
                  <a:gd name="T3" fmla="*/ 0 h 266"/>
                  <a:gd name="T4" fmla="*/ 0 w 288"/>
                  <a:gd name="T5" fmla="*/ 59 h 266"/>
                  <a:gd name="T6" fmla="*/ 0 w 288"/>
                  <a:gd name="T7" fmla="*/ 208 h 266"/>
                  <a:gd name="T8" fmla="*/ 58 w 288"/>
                  <a:gd name="T9" fmla="*/ 266 h 266"/>
                  <a:gd name="T10" fmla="*/ 229 w 288"/>
                  <a:gd name="T11" fmla="*/ 266 h 266"/>
                  <a:gd name="T12" fmla="*/ 288 w 288"/>
                  <a:gd name="T13" fmla="*/ 208 h 266"/>
                  <a:gd name="T14" fmla="*/ 288 w 288"/>
                  <a:gd name="T15" fmla="*/ 59 h 266"/>
                  <a:gd name="T16" fmla="*/ 229 w 288"/>
                  <a:gd name="T17" fmla="*/ 0 h 266"/>
                  <a:gd name="T18" fmla="*/ 255 w 288"/>
                  <a:gd name="T19" fmla="*/ 208 h 266"/>
                  <a:gd name="T20" fmla="*/ 229 w 288"/>
                  <a:gd name="T21" fmla="*/ 233 h 266"/>
                  <a:gd name="T22" fmla="*/ 58 w 288"/>
                  <a:gd name="T23" fmla="*/ 233 h 266"/>
                  <a:gd name="T24" fmla="*/ 33 w 288"/>
                  <a:gd name="T25" fmla="*/ 208 h 266"/>
                  <a:gd name="T26" fmla="*/ 33 w 288"/>
                  <a:gd name="T27" fmla="*/ 59 h 266"/>
                  <a:gd name="T28" fmla="*/ 58 w 288"/>
                  <a:gd name="T29" fmla="*/ 33 h 266"/>
                  <a:gd name="T30" fmla="*/ 229 w 288"/>
                  <a:gd name="T31" fmla="*/ 33 h 266"/>
                  <a:gd name="T32" fmla="*/ 255 w 288"/>
                  <a:gd name="T33" fmla="*/ 59 h 266"/>
                  <a:gd name="T34" fmla="*/ 255 w 288"/>
                  <a:gd name="T35" fmla="*/ 20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66">
                    <a:moveTo>
                      <a:pt x="229" y="0"/>
                    </a:moveTo>
                    <a:cubicBezTo>
                      <a:pt x="58" y="0"/>
                      <a:pt x="58" y="0"/>
                      <a:pt x="58" y="0"/>
                    </a:cubicBezTo>
                    <a:cubicBezTo>
                      <a:pt x="26" y="0"/>
                      <a:pt x="0" y="27"/>
                      <a:pt x="0" y="59"/>
                    </a:cubicBezTo>
                    <a:cubicBezTo>
                      <a:pt x="0" y="208"/>
                      <a:pt x="0" y="208"/>
                      <a:pt x="0" y="208"/>
                    </a:cubicBezTo>
                    <a:cubicBezTo>
                      <a:pt x="0" y="240"/>
                      <a:pt x="26" y="266"/>
                      <a:pt x="58" y="266"/>
                    </a:cubicBezTo>
                    <a:cubicBezTo>
                      <a:pt x="229" y="266"/>
                      <a:pt x="229" y="266"/>
                      <a:pt x="229" y="266"/>
                    </a:cubicBezTo>
                    <a:cubicBezTo>
                      <a:pt x="262" y="266"/>
                      <a:pt x="288" y="240"/>
                      <a:pt x="288" y="208"/>
                    </a:cubicBezTo>
                    <a:cubicBezTo>
                      <a:pt x="288" y="59"/>
                      <a:pt x="288" y="59"/>
                      <a:pt x="288" y="59"/>
                    </a:cubicBezTo>
                    <a:cubicBezTo>
                      <a:pt x="288" y="27"/>
                      <a:pt x="262" y="0"/>
                      <a:pt x="229" y="0"/>
                    </a:cubicBezTo>
                    <a:close/>
                    <a:moveTo>
                      <a:pt x="255" y="208"/>
                    </a:moveTo>
                    <a:cubicBezTo>
                      <a:pt x="255" y="222"/>
                      <a:pt x="243" y="233"/>
                      <a:pt x="229" y="233"/>
                    </a:cubicBezTo>
                    <a:cubicBezTo>
                      <a:pt x="58" y="233"/>
                      <a:pt x="58" y="233"/>
                      <a:pt x="58" y="233"/>
                    </a:cubicBezTo>
                    <a:cubicBezTo>
                      <a:pt x="44" y="233"/>
                      <a:pt x="33" y="222"/>
                      <a:pt x="33" y="208"/>
                    </a:cubicBezTo>
                    <a:cubicBezTo>
                      <a:pt x="33" y="59"/>
                      <a:pt x="33" y="59"/>
                      <a:pt x="33" y="59"/>
                    </a:cubicBezTo>
                    <a:cubicBezTo>
                      <a:pt x="33" y="45"/>
                      <a:pt x="44" y="33"/>
                      <a:pt x="58" y="33"/>
                    </a:cubicBezTo>
                    <a:cubicBezTo>
                      <a:pt x="229" y="33"/>
                      <a:pt x="229" y="33"/>
                      <a:pt x="229" y="33"/>
                    </a:cubicBezTo>
                    <a:cubicBezTo>
                      <a:pt x="243" y="33"/>
                      <a:pt x="255" y="45"/>
                      <a:pt x="255" y="59"/>
                    </a:cubicBezTo>
                    <a:lnTo>
                      <a:pt x="255"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97"/>
              <p:cNvSpPr/>
              <p:nvPr/>
            </p:nvSpPr>
            <p:spPr bwMode="auto">
              <a:xfrm>
                <a:off x="2344738" y="1384301"/>
                <a:ext cx="153988" cy="95250"/>
              </a:xfrm>
              <a:custGeom>
                <a:avLst/>
                <a:gdLst>
                  <a:gd name="T0" fmla="*/ 49 w 97"/>
                  <a:gd name="T1" fmla="*/ 60 h 60"/>
                  <a:gd name="T2" fmla="*/ 97 w 97"/>
                  <a:gd name="T3" fmla="*/ 0 h 60"/>
                  <a:gd name="T4" fmla="*/ 0 w 97"/>
                  <a:gd name="T5" fmla="*/ 0 h 60"/>
                  <a:gd name="T6" fmla="*/ 49 w 97"/>
                  <a:gd name="T7" fmla="*/ 60 h 60"/>
                </a:gdLst>
                <a:ahLst/>
                <a:cxnLst>
                  <a:cxn ang="0">
                    <a:pos x="T0" y="T1"/>
                  </a:cxn>
                  <a:cxn ang="0">
                    <a:pos x="T2" y="T3"/>
                  </a:cxn>
                  <a:cxn ang="0">
                    <a:pos x="T4" y="T5"/>
                  </a:cxn>
                  <a:cxn ang="0">
                    <a:pos x="T6" y="T7"/>
                  </a:cxn>
                </a:cxnLst>
                <a:rect l="0" t="0" r="r" b="b"/>
                <a:pathLst>
                  <a:path w="97" h="60">
                    <a:moveTo>
                      <a:pt x="49" y="60"/>
                    </a:moveTo>
                    <a:lnTo>
                      <a:pt x="97" y="0"/>
                    </a:lnTo>
                    <a:lnTo>
                      <a:pt x="0" y="0"/>
                    </a:lnTo>
                    <a:lnTo>
                      <a:pt x="49"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5" name="组合 94"/>
            <p:cNvGrpSpPr/>
            <p:nvPr/>
          </p:nvGrpSpPr>
          <p:grpSpPr>
            <a:xfrm>
              <a:off x="9444681" y="4901395"/>
              <a:ext cx="204788" cy="334963"/>
              <a:chOff x="10336213" y="2595564"/>
              <a:chExt cx="204788" cy="334963"/>
            </a:xfrm>
            <a:solidFill>
              <a:schemeClr val="bg1">
                <a:lumMod val="65000"/>
              </a:schemeClr>
            </a:solidFill>
          </p:grpSpPr>
          <p:sp>
            <p:nvSpPr>
              <p:cNvPr id="96" name="Freeform 556"/>
              <p:cNvSpPr/>
              <p:nvPr/>
            </p:nvSpPr>
            <p:spPr bwMode="auto">
              <a:xfrm>
                <a:off x="10515601" y="2595564"/>
                <a:ext cx="9525"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Line 557"/>
              <p:cNvSpPr>
                <a:spLocks noChangeShapeType="1"/>
              </p:cNvSpPr>
              <p:nvPr/>
            </p:nvSpPr>
            <p:spPr bwMode="auto">
              <a:xfrm>
                <a:off x="10515601" y="2595564"/>
                <a:ext cx="9525"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58"/>
              <p:cNvSpPr>
                <a:spLocks noEditPoints="1"/>
              </p:cNvSpPr>
              <p:nvPr/>
            </p:nvSpPr>
            <p:spPr bwMode="auto">
              <a:xfrm>
                <a:off x="10336213" y="2595564"/>
                <a:ext cx="204788" cy="334963"/>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9" name="组合 98"/>
            <p:cNvGrpSpPr/>
            <p:nvPr/>
          </p:nvGrpSpPr>
          <p:grpSpPr>
            <a:xfrm>
              <a:off x="10618766" y="4888695"/>
              <a:ext cx="333375" cy="333375"/>
              <a:chOff x="249238" y="2593976"/>
              <a:chExt cx="333375" cy="333375"/>
            </a:xfrm>
            <a:solidFill>
              <a:schemeClr val="bg1">
                <a:lumMod val="65000"/>
              </a:schemeClr>
            </a:solidFill>
          </p:grpSpPr>
          <p:sp>
            <p:nvSpPr>
              <p:cNvPr id="100" name="Freeform 573"/>
              <p:cNvSpPr/>
              <p:nvPr/>
            </p:nvSpPr>
            <p:spPr bwMode="auto">
              <a:xfrm>
                <a:off x="477838" y="2740026"/>
                <a:ext cx="104775" cy="41275"/>
              </a:xfrm>
              <a:custGeom>
                <a:avLst/>
                <a:gdLst>
                  <a:gd name="T0" fmla="*/ 77 w 91"/>
                  <a:gd name="T1" fmla="*/ 0 h 36"/>
                  <a:gd name="T2" fmla="*/ 14 w 91"/>
                  <a:gd name="T3" fmla="*/ 0 h 36"/>
                  <a:gd name="T4" fmla="*/ 0 w 91"/>
                  <a:gd name="T5" fmla="*/ 18 h 36"/>
                  <a:gd name="T6" fmla="*/ 14 w 91"/>
                  <a:gd name="T7" fmla="*/ 36 h 36"/>
                  <a:gd name="T8" fmla="*/ 77 w 91"/>
                  <a:gd name="T9" fmla="*/ 36 h 36"/>
                  <a:gd name="T10" fmla="*/ 91 w 91"/>
                  <a:gd name="T11" fmla="*/ 18 h 36"/>
                  <a:gd name="T12" fmla="*/ 77 w 9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 h="36">
                    <a:moveTo>
                      <a:pt x="77" y="0"/>
                    </a:moveTo>
                    <a:cubicBezTo>
                      <a:pt x="14" y="0"/>
                      <a:pt x="14" y="0"/>
                      <a:pt x="14" y="0"/>
                    </a:cubicBezTo>
                    <a:cubicBezTo>
                      <a:pt x="7" y="0"/>
                      <a:pt x="0" y="9"/>
                      <a:pt x="0" y="18"/>
                    </a:cubicBezTo>
                    <a:cubicBezTo>
                      <a:pt x="0" y="28"/>
                      <a:pt x="7" y="36"/>
                      <a:pt x="14" y="36"/>
                    </a:cubicBezTo>
                    <a:cubicBezTo>
                      <a:pt x="77" y="36"/>
                      <a:pt x="77" y="36"/>
                      <a:pt x="77" y="36"/>
                    </a:cubicBezTo>
                    <a:cubicBezTo>
                      <a:pt x="85" y="36"/>
                      <a:pt x="91" y="28"/>
                      <a:pt x="91" y="18"/>
                    </a:cubicBezTo>
                    <a:cubicBezTo>
                      <a:pt x="91" y="9"/>
                      <a:pt x="85" y="0"/>
                      <a:pt x="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1" name="组合 100"/>
              <p:cNvGrpSpPr/>
              <p:nvPr/>
            </p:nvGrpSpPr>
            <p:grpSpPr>
              <a:xfrm>
                <a:off x="249238" y="2593976"/>
                <a:ext cx="295275" cy="333375"/>
                <a:chOff x="249238" y="2593976"/>
                <a:chExt cx="295275" cy="333375"/>
              </a:xfrm>
              <a:grpFill/>
            </p:grpSpPr>
            <p:sp>
              <p:nvSpPr>
                <p:cNvPr id="102" name="Freeform 571"/>
                <p:cNvSpPr/>
                <p:nvPr/>
              </p:nvSpPr>
              <p:spPr bwMode="auto">
                <a:xfrm>
                  <a:off x="395288" y="2593976"/>
                  <a:ext cx="41275" cy="104775"/>
                </a:xfrm>
                <a:custGeom>
                  <a:avLst/>
                  <a:gdLst>
                    <a:gd name="T0" fmla="*/ 18 w 36"/>
                    <a:gd name="T1" fmla="*/ 0 h 91"/>
                    <a:gd name="T2" fmla="*/ 0 w 36"/>
                    <a:gd name="T3" fmla="*/ 14 h 91"/>
                    <a:gd name="T4" fmla="*/ 0 w 36"/>
                    <a:gd name="T5" fmla="*/ 77 h 91"/>
                    <a:gd name="T6" fmla="*/ 18 w 36"/>
                    <a:gd name="T7" fmla="*/ 91 h 91"/>
                    <a:gd name="T8" fmla="*/ 36 w 36"/>
                    <a:gd name="T9" fmla="*/ 77 h 91"/>
                    <a:gd name="T10" fmla="*/ 36 w 36"/>
                    <a:gd name="T11" fmla="*/ 14 h 91"/>
                    <a:gd name="T12" fmla="*/ 18 w 3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36" h="91">
                      <a:moveTo>
                        <a:pt x="18" y="0"/>
                      </a:moveTo>
                      <a:cubicBezTo>
                        <a:pt x="8" y="0"/>
                        <a:pt x="0" y="6"/>
                        <a:pt x="0" y="14"/>
                      </a:cubicBezTo>
                      <a:cubicBezTo>
                        <a:pt x="0" y="77"/>
                        <a:pt x="0" y="77"/>
                        <a:pt x="0" y="77"/>
                      </a:cubicBezTo>
                      <a:cubicBezTo>
                        <a:pt x="0" y="85"/>
                        <a:pt x="8" y="91"/>
                        <a:pt x="18" y="91"/>
                      </a:cubicBezTo>
                      <a:cubicBezTo>
                        <a:pt x="28" y="91"/>
                        <a:pt x="36" y="85"/>
                        <a:pt x="36" y="77"/>
                      </a:cubicBezTo>
                      <a:cubicBezTo>
                        <a:pt x="36" y="14"/>
                        <a:pt x="36" y="14"/>
                        <a:pt x="36" y="14"/>
                      </a:cubicBezTo>
                      <a:cubicBezTo>
                        <a:pt x="36" y="6"/>
                        <a:pt x="2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72"/>
                <p:cNvSpPr/>
                <p:nvPr/>
              </p:nvSpPr>
              <p:spPr bwMode="auto">
                <a:xfrm>
                  <a:off x="395288" y="2822576"/>
                  <a:ext cx="41275" cy="104775"/>
                </a:xfrm>
                <a:custGeom>
                  <a:avLst/>
                  <a:gdLst>
                    <a:gd name="T0" fmla="*/ 18 w 36"/>
                    <a:gd name="T1" fmla="*/ 0 h 91"/>
                    <a:gd name="T2" fmla="*/ 0 w 36"/>
                    <a:gd name="T3" fmla="*/ 14 h 91"/>
                    <a:gd name="T4" fmla="*/ 0 w 36"/>
                    <a:gd name="T5" fmla="*/ 77 h 91"/>
                    <a:gd name="T6" fmla="*/ 18 w 36"/>
                    <a:gd name="T7" fmla="*/ 91 h 91"/>
                    <a:gd name="T8" fmla="*/ 36 w 36"/>
                    <a:gd name="T9" fmla="*/ 77 h 91"/>
                    <a:gd name="T10" fmla="*/ 36 w 36"/>
                    <a:gd name="T11" fmla="*/ 14 h 91"/>
                    <a:gd name="T12" fmla="*/ 18 w 3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36" h="91">
                      <a:moveTo>
                        <a:pt x="18" y="0"/>
                      </a:moveTo>
                      <a:cubicBezTo>
                        <a:pt x="8" y="0"/>
                        <a:pt x="0" y="7"/>
                        <a:pt x="0" y="14"/>
                      </a:cubicBezTo>
                      <a:cubicBezTo>
                        <a:pt x="0" y="77"/>
                        <a:pt x="0" y="77"/>
                        <a:pt x="0" y="77"/>
                      </a:cubicBezTo>
                      <a:cubicBezTo>
                        <a:pt x="0" y="85"/>
                        <a:pt x="8" y="91"/>
                        <a:pt x="18" y="91"/>
                      </a:cubicBezTo>
                      <a:cubicBezTo>
                        <a:pt x="28" y="91"/>
                        <a:pt x="36" y="85"/>
                        <a:pt x="36" y="77"/>
                      </a:cubicBezTo>
                      <a:cubicBezTo>
                        <a:pt x="36" y="14"/>
                        <a:pt x="36" y="14"/>
                        <a:pt x="36" y="14"/>
                      </a:cubicBezTo>
                      <a:cubicBezTo>
                        <a:pt x="36" y="7"/>
                        <a:pt x="2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574"/>
                <p:cNvSpPr/>
                <p:nvPr/>
              </p:nvSpPr>
              <p:spPr bwMode="auto">
                <a:xfrm>
                  <a:off x="249238" y="2740026"/>
                  <a:ext cx="104775" cy="41275"/>
                </a:xfrm>
                <a:custGeom>
                  <a:avLst/>
                  <a:gdLst>
                    <a:gd name="T0" fmla="*/ 91 w 91"/>
                    <a:gd name="T1" fmla="*/ 18 h 36"/>
                    <a:gd name="T2" fmla="*/ 77 w 91"/>
                    <a:gd name="T3" fmla="*/ 0 h 36"/>
                    <a:gd name="T4" fmla="*/ 14 w 91"/>
                    <a:gd name="T5" fmla="*/ 0 h 36"/>
                    <a:gd name="T6" fmla="*/ 0 w 91"/>
                    <a:gd name="T7" fmla="*/ 18 h 36"/>
                    <a:gd name="T8" fmla="*/ 14 w 91"/>
                    <a:gd name="T9" fmla="*/ 36 h 36"/>
                    <a:gd name="T10" fmla="*/ 77 w 91"/>
                    <a:gd name="T11" fmla="*/ 36 h 36"/>
                    <a:gd name="T12" fmla="*/ 91 w 9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91" h="36">
                      <a:moveTo>
                        <a:pt x="91" y="18"/>
                      </a:moveTo>
                      <a:cubicBezTo>
                        <a:pt x="91" y="9"/>
                        <a:pt x="84" y="0"/>
                        <a:pt x="77" y="0"/>
                      </a:cubicBezTo>
                      <a:cubicBezTo>
                        <a:pt x="14" y="0"/>
                        <a:pt x="14" y="0"/>
                        <a:pt x="14" y="0"/>
                      </a:cubicBezTo>
                      <a:cubicBezTo>
                        <a:pt x="6" y="0"/>
                        <a:pt x="0" y="9"/>
                        <a:pt x="0" y="18"/>
                      </a:cubicBezTo>
                      <a:cubicBezTo>
                        <a:pt x="0" y="28"/>
                        <a:pt x="6" y="36"/>
                        <a:pt x="14" y="36"/>
                      </a:cubicBezTo>
                      <a:cubicBezTo>
                        <a:pt x="77" y="36"/>
                        <a:pt x="77" y="36"/>
                        <a:pt x="77" y="36"/>
                      </a:cubicBezTo>
                      <a:cubicBezTo>
                        <a:pt x="84" y="36"/>
                        <a:pt x="91" y="28"/>
                        <a:pt x="9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75"/>
                <p:cNvSpPr/>
                <p:nvPr/>
              </p:nvSpPr>
              <p:spPr bwMode="auto">
                <a:xfrm>
                  <a:off x="449263" y="2633664"/>
                  <a:ext cx="95250" cy="93663"/>
                </a:xfrm>
                <a:custGeom>
                  <a:avLst/>
                  <a:gdLst>
                    <a:gd name="T0" fmla="*/ 31 w 81"/>
                    <a:gd name="T1" fmla="*/ 75 h 81"/>
                    <a:gd name="T2" fmla="*/ 76 w 81"/>
                    <a:gd name="T3" fmla="*/ 31 h 81"/>
                    <a:gd name="T4" fmla="*/ 73 w 81"/>
                    <a:gd name="T5" fmla="*/ 8 h 81"/>
                    <a:gd name="T6" fmla="*/ 50 w 81"/>
                    <a:gd name="T7" fmla="*/ 5 h 81"/>
                    <a:gd name="T8" fmla="*/ 6 w 81"/>
                    <a:gd name="T9" fmla="*/ 50 h 81"/>
                    <a:gd name="T10" fmla="*/ 9 w 81"/>
                    <a:gd name="T11" fmla="*/ 72 h 81"/>
                    <a:gd name="T12" fmla="*/ 31 w 81"/>
                    <a:gd name="T13" fmla="*/ 75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31" y="75"/>
                      </a:moveTo>
                      <a:cubicBezTo>
                        <a:pt x="76" y="31"/>
                        <a:pt x="76" y="31"/>
                        <a:pt x="76" y="31"/>
                      </a:cubicBezTo>
                      <a:cubicBezTo>
                        <a:pt x="81" y="25"/>
                        <a:pt x="80" y="15"/>
                        <a:pt x="73" y="8"/>
                      </a:cubicBezTo>
                      <a:cubicBezTo>
                        <a:pt x="66" y="1"/>
                        <a:pt x="56" y="0"/>
                        <a:pt x="50" y="5"/>
                      </a:cubicBezTo>
                      <a:cubicBezTo>
                        <a:pt x="6" y="50"/>
                        <a:pt x="6" y="50"/>
                        <a:pt x="6" y="50"/>
                      </a:cubicBezTo>
                      <a:cubicBezTo>
                        <a:pt x="0" y="55"/>
                        <a:pt x="2" y="65"/>
                        <a:pt x="9" y="72"/>
                      </a:cubicBezTo>
                      <a:cubicBezTo>
                        <a:pt x="16" y="79"/>
                        <a:pt x="26" y="81"/>
                        <a:pt x="31"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576"/>
                <p:cNvSpPr/>
                <p:nvPr/>
              </p:nvSpPr>
              <p:spPr bwMode="auto">
                <a:xfrm>
                  <a:off x="288926" y="2795589"/>
                  <a:ext cx="93663" cy="92075"/>
                </a:xfrm>
                <a:custGeom>
                  <a:avLst/>
                  <a:gdLst>
                    <a:gd name="T0" fmla="*/ 50 w 81"/>
                    <a:gd name="T1" fmla="*/ 5 h 80"/>
                    <a:gd name="T2" fmla="*/ 5 w 81"/>
                    <a:gd name="T3" fmla="*/ 49 h 80"/>
                    <a:gd name="T4" fmla="*/ 8 w 81"/>
                    <a:gd name="T5" fmla="*/ 72 h 80"/>
                    <a:gd name="T6" fmla="*/ 31 w 81"/>
                    <a:gd name="T7" fmla="*/ 75 h 80"/>
                    <a:gd name="T8" fmla="*/ 75 w 81"/>
                    <a:gd name="T9" fmla="*/ 30 h 80"/>
                    <a:gd name="T10" fmla="*/ 72 w 81"/>
                    <a:gd name="T11" fmla="*/ 8 h 80"/>
                    <a:gd name="T12" fmla="*/ 50 w 81"/>
                    <a:gd name="T13" fmla="*/ 5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50" y="5"/>
                      </a:moveTo>
                      <a:cubicBezTo>
                        <a:pt x="5" y="49"/>
                        <a:pt x="5" y="49"/>
                        <a:pt x="5" y="49"/>
                      </a:cubicBezTo>
                      <a:cubicBezTo>
                        <a:pt x="0" y="55"/>
                        <a:pt x="1" y="65"/>
                        <a:pt x="8" y="72"/>
                      </a:cubicBezTo>
                      <a:cubicBezTo>
                        <a:pt x="15" y="79"/>
                        <a:pt x="25" y="80"/>
                        <a:pt x="31" y="75"/>
                      </a:cubicBezTo>
                      <a:cubicBezTo>
                        <a:pt x="75" y="30"/>
                        <a:pt x="75" y="30"/>
                        <a:pt x="75" y="30"/>
                      </a:cubicBezTo>
                      <a:cubicBezTo>
                        <a:pt x="81" y="25"/>
                        <a:pt x="79" y="15"/>
                        <a:pt x="72" y="8"/>
                      </a:cubicBezTo>
                      <a:cubicBezTo>
                        <a:pt x="65" y="1"/>
                        <a:pt x="55" y="0"/>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577"/>
                <p:cNvSpPr/>
                <p:nvPr/>
              </p:nvSpPr>
              <p:spPr bwMode="auto">
                <a:xfrm>
                  <a:off x="449263" y="2795589"/>
                  <a:ext cx="95250" cy="93663"/>
                </a:xfrm>
                <a:custGeom>
                  <a:avLst/>
                  <a:gdLst>
                    <a:gd name="T0" fmla="*/ 31 w 81"/>
                    <a:gd name="T1" fmla="*/ 5 h 81"/>
                    <a:gd name="T2" fmla="*/ 9 w 81"/>
                    <a:gd name="T3" fmla="*/ 8 h 81"/>
                    <a:gd name="T4" fmla="*/ 6 w 81"/>
                    <a:gd name="T5" fmla="*/ 31 h 81"/>
                    <a:gd name="T6" fmla="*/ 50 w 81"/>
                    <a:gd name="T7" fmla="*/ 75 h 81"/>
                    <a:gd name="T8" fmla="*/ 73 w 81"/>
                    <a:gd name="T9" fmla="*/ 72 h 81"/>
                    <a:gd name="T10" fmla="*/ 76 w 81"/>
                    <a:gd name="T11" fmla="*/ 50 h 81"/>
                    <a:gd name="T12" fmla="*/ 31 w 81"/>
                    <a:gd name="T13" fmla="*/ 5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31" y="5"/>
                      </a:moveTo>
                      <a:cubicBezTo>
                        <a:pt x="26" y="0"/>
                        <a:pt x="16" y="1"/>
                        <a:pt x="9" y="8"/>
                      </a:cubicBezTo>
                      <a:cubicBezTo>
                        <a:pt x="1" y="15"/>
                        <a:pt x="0" y="25"/>
                        <a:pt x="6" y="31"/>
                      </a:cubicBezTo>
                      <a:cubicBezTo>
                        <a:pt x="50" y="75"/>
                        <a:pt x="50" y="75"/>
                        <a:pt x="50" y="75"/>
                      </a:cubicBezTo>
                      <a:cubicBezTo>
                        <a:pt x="55" y="81"/>
                        <a:pt x="66" y="79"/>
                        <a:pt x="73" y="72"/>
                      </a:cubicBezTo>
                      <a:cubicBezTo>
                        <a:pt x="80" y="65"/>
                        <a:pt x="81" y="55"/>
                        <a:pt x="76" y="50"/>
                      </a:cubicBezTo>
                      <a:lnTo>
                        <a:pt x="3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78"/>
                <p:cNvSpPr/>
                <p:nvPr/>
              </p:nvSpPr>
              <p:spPr bwMode="auto">
                <a:xfrm>
                  <a:off x="288926" y="2633664"/>
                  <a:ext cx="92075" cy="93663"/>
                </a:xfrm>
                <a:custGeom>
                  <a:avLst/>
                  <a:gdLst>
                    <a:gd name="T0" fmla="*/ 50 w 80"/>
                    <a:gd name="T1" fmla="*/ 76 h 81"/>
                    <a:gd name="T2" fmla="*/ 72 w 80"/>
                    <a:gd name="T3" fmla="*/ 73 h 81"/>
                    <a:gd name="T4" fmla="*/ 75 w 80"/>
                    <a:gd name="T5" fmla="*/ 50 h 81"/>
                    <a:gd name="T6" fmla="*/ 30 w 80"/>
                    <a:gd name="T7" fmla="*/ 6 h 81"/>
                    <a:gd name="T8" fmla="*/ 8 w 80"/>
                    <a:gd name="T9" fmla="*/ 9 h 81"/>
                    <a:gd name="T10" fmla="*/ 5 w 80"/>
                    <a:gd name="T11" fmla="*/ 31 h 81"/>
                    <a:gd name="T12" fmla="*/ 50 w 80"/>
                    <a:gd name="T13" fmla="*/ 76 h 81"/>
                  </a:gdLst>
                  <a:ahLst/>
                  <a:cxnLst>
                    <a:cxn ang="0">
                      <a:pos x="T0" y="T1"/>
                    </a:cxn>
                    <a:cxn ang="0">
                      <a:pos x="T2" y="T3"/>
                    </a:cxn>
                    <a:cxn ang="0">
                      <a:pos x="T4" y="T5"/>
                    </a:cxn>
                    <a:cxn ang="0">
                      <a:pos x="T6" y="T7"/>
                    </a:cxn>
                    <a:cxn ang="0">
                      <a:pos x="T8" y="T9"/>
                    </a:cxn>
                    <a:cxn ang="0">
                      <a:pos x="T10" y="T11"/>
                    </a:cxn>
                    <a:cxn ang="0">
                      <a:pos x="T12" y="T13"/>
                    </a:cxn>
                  </a:cxnLst>
                  <a:rect l="0" t="0" r="r" b="b"/>
                  <a:pathLst>
                    <a:path w="80" h="81">
                      <a:moveTo>
                        <a:pt x="50" y="76"/>
                      </a:moveTo>
                      <a:cubicBezTo>
                        <a:pt x="55" y="81"/>
                        <a:pt x="65" y="80"/>
                        <a:pt x="72" y="73"/>
                      </a:cubicBezTo>
                      <a:cubicBezTo>
                        <a:pt x="79" y="66"/>
                        <a:pt x="80" y="56"/>
                        <a:pt x="75" y="50"/>
                      </a:cubicBezTo>
                      <a:cubicBezTo>
                        <a:pt x="30" y="6"/>
                        <a:pt x="30" y="6"/>
                        <a:pt x="30" y="6"/>
                      </a:cubicBezTo>
                      <a:cubicBezTo>
                        <a:pt x="25" y="0"/>
                        <a:pt x="15" y="2"/>
                        <a:pt x="8" y="9"/>
                      </a:cubicBezTo>
                      <a:cubicBezTo>
                        <a:pt x="1" y="16"/>
                        <a:pt x="0" y="26"/>
                        <a:pt x="5" y="31"/>
                      </a:cubicBezTo>
                      <a:lnTo>
                        <a:pt x="5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09" name="组合 108"/>
            <p:cNvGrpSpPr/>
            <p:nvPr/>
          </p:nvGrpSpPr>
          <p:grpSpPr>
            <a:xfrm>
              <a:off x="8819405" y="4900760"/>
              <a:ext cx="254000" cy="333375"/>
              <a:chOff x="8975726" y="2595564"/>
              <a:chExt cx="254000" cy="333375"/>
            </a:xfrm>
            <a:solidFill>
              <a:schemeClr val="bg1">
                <a:lumMod val="65000"/>
              </a:schemeClr>
            </a:solidFill>
          </p:grpSpPr>
          <p:sp>
            <p:nvSpPr>
              <p:cNvPr id="110" name="Freeform 642"/>
              <p:cNvSpPr/>
              <p:nvPr/>
            </p:nvSpPr>
            <p:spPr bwMode="auto">
              <a:xfrm>
                <a:off x="8975726" y="2703514"/>
                <a:ext cx="254000" cy="225425"/>
              </a:xfrm>
              <a:custGeom>
                <a:avLst/>
                <a:gdLst>
                  <a:gd name="T0" fmla="*/ 177 w 218"/>
                  <a:gd name="T1" fmla="*/ 1 h 195"/>
                  <a:gd name="T2" fmla="*/ 158 w 218"/>
                  <a:gd name="T3" fmla="*/ 20 h 195"/>
                  <a:gd name="T4" fmla="*/ 191 w 218"/>
                  <a:gd name="T5" fmla="*/ 86 h 195"/>
                  <a:gd name="T6" fmla="*/ 109 w 218"/>
                  <a:gd name="T7" fmla="*/ 167 h 195"/>
                  <a:gd name="T8" fmla="*/ 28 w 218"/>
                  <a:gd name="T9" fmla="*/ 86 h 195"/>
                  <a:gd name="T10" fmla="*/ 61 w 218"/>
                  <a:gd name="T11" fmla="*/ 20 h 195"/>
                  <a:gd name="T12" fmla="*/ 42 w 218"/>
                  <a:gd name="T13" fmla="*/ 0 h 195"/>
                  <a:gd name="T14" fmla="*/ 0 w 218"/>
                  <a:gd name="T15" fmla="*/ 86 h 195"/>
                  <a:gd name="T16" fmla="*/ 109 w 218"/>
                  <a:gd name="T17" fmla="*/ 195 h 195"/>
                  <a:gd name="T18" fmla="*/ 218 w 218"/>
                  <a:gd name="T19" fmla="*/ 86 h 195"/>
                  <a:gd name="T20" fmla="*/ 177 w 218"/>
                  <a:gd name="T21" fmla="*/ 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95">
                    <a:moveTo>
                      <a:pt x="177" y="1"/>
                    </a:moveTo>
                    <a:cubicBezTo>
                      <a:pt x="158" y="20"/>
                      <a:pt x="158" y="20"/>
                      <a:pt x="158" y="20"/>
                    </a:cubicBezTo>
                    <a:cubicBezTo>
                      <a:pt x="178" y="35"/>
                      <a:pt x="191" y="59"/>
                      <a:pt x="191" y="86"/>
                    </a:cubicBezTo>
                    <a:cubicBezTo>
                      <a:pt x="191" y="131"/>
                      <a:pt x="154" y="167"/>
                      <a:pt x="109" y="167"/>
                    </a:cubicBezTo>
                    <a:cubicBezTo>
                      <a:pt x="64" y="167"/>
                      <a:pt x="28" y="131"/>
                      <a:pt x="28" y="86"/>
                    </a:cubicBezTo>
                    <a:cubicBezTo>
                      <a:pt x="28" y="59"/>
                      <a:pt x="41" y="35"/>
                      <a:pt x="61" y="20"/>
                    </a:cubicBezTo>
                    <a:cubicBezTo>
                      <a:pt x="42" y="0"/>
                      <a:pt x="42" y="0"/>
                      <a:pt x="42" y="0"/>
                    </a:cubicBezTo>
                    <a:cubicBezTo>
                      <a:pt x="17" y="20"/>
                      <a:pt x="0" y="51"/>
                      <a:pt x="0" y="86"/>
                    </a:cubicBezTo>
                    <a:cubicBezTo>
                      <a:pt x="0" y="146"/>
                      <a:pt x="49" y="195"/>
                      <a:pt x="109" y="195"/>
                    </a:cubicBezTo>
                    <a:cubicBezTo>
                      <a:pt x="169" y="195"/>
                      <a:pt x="218" y="146"/>
                      <a:pt x="218" y="86"/>
                    </a:cubicBezTo>
                    <a:cubicBezTo>
                      <a:pt x="218" y="51"/>
                      <a:pt x="202" y="20"/>
                      <a:pt x="1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643"/>
              <p:cNvSpPr/>
              <p:nvPr/>
            </p:nvSpPr>
            <p:spPr bwMode="auto">
              <a:xfrm>
                <a:off x="9031288" y="2595564"/>
                <a:ext cx="144463" cy="201613"/>
              </a:xfrm>
              <a:custGeom>
                <a:avLst/>
                <a:gdLst>
                  <a:gd name="T0" fmla="*/ 56 w 91"/>
                  <a:gd name="T1" fmla="*/ 127 h 127"/>
                  <a:gd name="T2" fmla="*/ 56 w 91"/>
                  <a:gd name="T3" fmla="*/ 102 h 127"/>
                  <a:gd name="T4" fmla="*/ 56 w 91"/>
                  <a:gd name="T5" fmla="*/ 51 h 127"/>
                  <a:gd name="T6" fmla="*/ 91 w 91"/>
                  <a:gd name="T7" fmla="*/ 51 h 127"/>
                  <a:gd name="T8" fmla="*/ 45 w 91"/>
                  <a:gd name="T9" fmla="*/ 0 h 127"/>
                  <a:gd name="T10" fmla="*/ 0 w 91"/>
                  <a:gd name="T11" fmla="*/ 51 h 127"/>
                  <a:gd name="T12" fmla="*/ 35 w 91"/>
                  <a:gd name="T13" fmla="*/ 51 h 127"/>
                  <a:gd name="T14" fmla="*/ 35 w 91"/>
                  <a:gd name="T15" fmla="*/ 106 h 127"/>
                  <a:gd name="T16" fmla="*/ 35 w 91"/>
                  <a:gd name="T17" fmla="*/ 127 h 127"/>
                  <a:gd name="T18" fmla="*/ 56 w 91"/>
                  <a:gd name="T1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27">
                    <a:moveTo>
                      <a:pt x="56" y="127"/>
                    </a:moveTo>
                    <a:lnTo>
                      <a:pt x="56" y="102"/>
                    </a:lnTo>
                    <a:lnTo>
                      <a:pt x="56" y="51"/>
                    </a:lnTo>
                    <a:lnTo>
                      <a:pt x="91" y="51"/>
                    </a:lnTo>
                    <a:lnTo>
                      <a:pt x="45" y="0"/>
                    </a:lnTo>
                    <a:lnTo>
                      <a:pt x="0" y="51"/>
                    </a:lnTo>
                    <a:lnTo>
                      <a:pt x="35" y="51"/>
                    </a:lnTo>
                    <a:lnTo>
                      <a:pt x="35" y="106"/>
                    </a:lnTo>
                    <a:lnTo>
                      <a:pt x="35" y="127"/>
                    </a:lnTo>
                    <a:lnTo>
                      <a:pt x="56" y="1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2" name="组合 111"/>
            <p:cNvGrpSpPr/>
            <p:nvPr/>
          </p:nvGrpSpPr>
          <p:grpSpPr>
            <a:xfrm>
              <a:off x="10048303" y="4901396"/>
              <a:ext cx="249238" cy="334963"/>
              <a:chOff x="6973889" y="4598989"/>
              <a:chExt cx="249238" cy="334963"/>
            </a:xfrm>
            <a:solidFill>
              <a:schemeClr val="bg1">
                <a:lumMod val="65000"/>
              </a:schemeClr>
            </a:solidFill>
          </p:grpSpPr>
          <p:sp>
            <p:nvSpPr>
              <p:cNvPr id="113" name="Freeform 795"/>
              <p:cNvSpPr>
                <a:spLocks noEditPoints="1"/>
              </p:cNvSpPr>
              <p:nvPr/>
            </p:nvSpPr>
            <p:spPr bwMode="auto">
              <a:xfrm>
                <a:off x="6973889" y="4598989"/>
                <a:ext cx="249238" cy="334963"/>
              </a:xfrm>
              <a:custGeom>
                <a:avLst/>
                <a:gdLst>
                  <a:gd name="T0" fmla="*/ 191 w 214"/>
                  <a:gd name="T1" fmla="*/ 20 h 289"/>
                  <a:gd name="T2" fmla="*/ 178 w 214"/>
                  <a:gd name="T3" fmla="*/ 20 h 289"/>
                  <a:gd name="T4" fmla="*/ 178 w 214"/>
                  <a:gd name="T5" fmla="*/ 11 h 289"/>
                  <a:gd name="T6" fmla="*/ 167 w 214"/>
                  <a:gd name="T7" fmla="*/ 0 h 289"/>
                  <a:gd name="T8" fmla="*/ 155 w 214"/>
                  <a:gd name="T9" fmla="*/ 11 h 289"/>
                  <a:gd name="T10" fmla="*/ 155 w 214"/>
                  <a:gd name="T11" fmla="*/ 20 h 289"/>
                  <a:gd name="T12" fmla="*/ 118 w 214"/>
                  <a:gd name="T13" fmla="*/ 20 h 289"/>
                  <a:gd name="T14" fmla="*/ 118 w 214"/>
                  <a:gd name="T15" fmla="*/ 11 h 289"/>
                  <a:gd name="T16" fmla="*/ 107 w 214"/>
                  <a:gd name="T17" fmla="*/ 0 h 289"/>
                  <a:gd name="T18" fmla="*/ 96 w 214"/>
                  <a:gd name="T19" fmla="*/ 11 h 289"/>
                  <a:gd name="T20" fmla="*/ 96 w 214"/>
                  <a:gd name="T21" fmla="*/ 20 h 289"/>
                  <a:gd name="T22" fmla="*/ 59 w 214"/>
                  <a:gd name="T23" fmla="*/ 20 h 289"/>
                  <a:gd name="T24" fmla="*/ 59 w 214"/>
                  <a:gd name="T25" fmla="*/ 11 h 289"/>
                  <a:gd name="T26" fmla="*/ 48 w 214"/>
                  <a:gd name="T27" fmla="*/ 0 h 289"/>
                  <a:gd name="T28" fmla="*/ 36 w 214"/>
                  <a:gd name="T29" fmla="*/ 11 h 289"/>
                  <a:gd name="T30" fmla="*/ 36 w 214"/>
                  <a:gd name="T31" fmla="*/ 20 h 289"/>
                  <a:gd name="T32" fmla="*/ 24 w 214"/>
                  <a:gd name="T33" fmla="*/ 20 h 289"/>
                  <a:gd name="T34" fmla="*/ 0 w 214"/>
                  <a:gd name="T35" fmla="*/ 43 h 289"/>
                  <a:gd name="T36" fmla="*/ 0 w 214"/>
                  <a:gd name="T37" fmla="*/ 266 h 289"/>
                  <a:gd name="T38" fmla="*/ 24 w 214"/>
                  <a:gd name="T39" fmla="*/ 289 h 289"/>
                  <a:gd name="T40" fmla="*/ 191 w 214"/>
                  <a:gd name="T41" fmla="*/ 289 h 289"/>
                  <a:gd name="T42" fmla="*/ 214 w 214"/>
                  <a:gd name="T43" fmla="*/ 266 h 289"/>
                  <a:gd name="T44" fmla="*/ 214 w 214"/>
                  <a:gd name="T45" fmla="*/ 43 h 289"/>
                  <a:gd name="T46" fmla="*/ 191 w 214"/>
                  <a:gd name="T47" fmla="*/ 20 h 289"/>
                  <a:gd name="T48" fmla="*/ 191 w 214"/>
                  <a:gd name="T49" fmla="*/ 264 h 289"/>
                  <a:gd name="T50" fmla="*/ 23 w 214"/>
                  <a:gd name="T51" fmla="*/ 264 h 289"/>
                  <a:gd name="T52" fmla="*/ 23 w 214"/>
                  <a:gd name="T53" fmla="*/ 45 h 289"/>
                  <a:gd name="T54" fmla="*/ 36 w 214"/>
                  <a:gd name="T55" fmla="*/ 45 h 289"/>
                  <a:gd name="T56" fmla="*/ 36 w 214"/>
                  <a:gd name="T57" fmla="*/ 52 h 289"/>
                  <a:gd name="T58" fmla="*/ 48 w 214"/>
                  <a:gd name="T59" fmla="*/ 63 h 289"/>
                  <a:gd name="T60" fmla="*/ 59 w 214"/>
                  <a:gd name="T61" fmla="*/ 52 h 289"/>
                  <a:gd name="T62" fmla="*/ 59 w 214"/>
                  <a:gd name="T63" fmla="*/ 45 h 289"/>
                  <a:gd name="T64" fmla="*/ 96 w 214"/>
                  <a:gd name="T65" fmla="*/ 45 h 289"/>
                  <a:gd name="T66" fmla="*/ 96 w 214"/>
                  <a:gd name="T67" fmla="*/ 52 h 289"/>
                  <a:gd name="T68" fmla="*/ 107 w 214"/>
                  <a:gd name="T69" fmla="*/ 63 h 289"/>
                  <a:gd name="T70" fmla="*/ 118 w 214"/>
                  <a:gd name="T71" fmla="*/ 52 h 289"/>
                  <a:gd name="T72" fmla="*/ 118 w 214"/>
                  <a:gd name="T73" fmla="*/ 45 h 289"/>
                  <a:gd name="T74" fmla="*/ 155 w 214"/>
                  <a:gd name="T75" fmla="*/ 45 h 289"/>
                  <a:gd name="T76" fmla="*/ 155 w 214"/>
                  <a:gd name="T77" fmla="*/ 52 h 289"/>
                  <a:gd name="T78" fmla="*/ 167 w 214"/>
                  <a:gd name="T79" fmla="*/ 63 h 289"/>
                  <a:gd name="T80" fmla="*/ 178 w 214"/>
                  <a:gd name="T81" fmla="*/ 52 h 289"/>
                  <a:gd name="T82" fmla="*/ 178 w 214"/>
                  <a:gd name="T83" fmla="*/ 45 h 289"/>
                  <a:gd name="T84" fmla="*/ 191 w 214"/>
                  <a:gd name="T85" fmla="*/ 45 h 289"/>
                  <a:gd name="T86" fmla="*/ 191 w 214"/>
                  <a:gd name="T87" fmla="*/ 2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89">
                    <a:moveTo>
                      <a:pt x="191" y="20"/>
                    </a:moveTo>
                    <a:cubicBezTo>
                      <a:pt x="178" y="20"/>
                      <a:pt x="178" y="20"/>
                      <a:pt x="178" y="20"/>
                    </a:cubicBezTo>
                    <a:cubicBezTo>
                      <a:pt x="178" y="11"/>
                      <a:pt x="178" y="11"/>
                      <a:pt x="178" y="11"/>
                    </a:cubicBezTo>
                    <a:cubicBezTo>
                      <a:pt x="178" y="5"/>
                      <a:pt x="173" y="0"/>
                      <a:pt x="167" y="0"/>
                    </a:cubicBezTo>
                    <a:cubicBezTo>
                      <a:pt x="160" y="0"/>
                      <a:pt x="155" y="5"/>
                      <a:pt x="155" y="11"/>
                    </a:cubicBezTo>
                    <a:cubicBezTo>
                      <a:pt x="155" y="20"/>
                      <a:pt x="155" y="20"/>
                      <a:pt x="155" y="20"/>
                    </a:cubicBezTo>
                    <a:cubicBezTo>
                      <a:pt x="118" y="20"/>
                      <a:pt x="118" y="20"/>
                      <a:pt x="118" y="20"/>
                    </a:cubicBezTo>
                    <a:cubicBezTo>
                      <a:pt x="118" y="11"/>
                      <a:pt x="118" y="11"/>
                      <a:pt x="118" y="11"/>
                    </a:cubicBezTo>
                    <a:cubicBezTo>
                      <a:pt x="118" y="5"/>
                      <a:pt x="113" y="0"/>
                      <a:pt x="107" y="0"/>
                    </a:cubicBezTo>
                    <a:cubicBezTo>
                      <a:pt x="101" y="0"/>
                      <a:pt x="96" y="5"/>
                      <a:pt x="96" y="11"/>
                    </a:cubicBezTo>
                    <a:cubicBezTo>
                      <a:pt x="96" y="20"/>
                      <a:pt x="96" y="20"/>
                      <a:pt x="96" y="20"/>
                    </a:cubicBezTo>
                    <a:cubicBezTo>
                      <a:pt x="59" y="20"/>
                      <a:pt x="59" y="20"/>
                      <a:pt x="59" y="20"/>
                    </a:cubicBezTo>
                    <a:cubicBezTo>
                      <a:pt x="59" y="11"/>
                      <a:pt x="59" y="11"/>
                      <a:pt x="59" y="11"/>
                    </a:cubicBezTo>
                    <a:cubicBezTo>
                      <a:pt x="59" y="5"/>
                      <a:pt x="54" y="0"/>
                      <a:pt x="48" y="0"/>
                    </a:cubicBezTo>
                    <a:cubicBezTo>
                      <a:pt x="41" y="0"/>
                      <a:pt x="36" y="5"/>
                      <a:pt x="36" y="11"/>
                    </a:cubicBezTo>
                    <a:cubicBezTo>
                      <a:pt x="36" y="20"/>
                      <a:pt x="36" y="20"/>
                      <a:pt x="36" y="20"/>
                    </a:cubicBezTo>
                    <a:cubicBezTo>
                      <a:pt x="24" y="20"/>
                      <a:pt x="24" y="20"/>
                      <a:pt x="24" y="20"/>
                    </a:cubicBezTo>
                    <a:cubicBezTo>
                      <a:pt x="11" y="20"/>
                      <a:pt x="0" y="30"/>
                      <a:pt x="0" y="43"/>
                    </a:cubicBezTo>
                    <a:cubicBezTo>
                      <a:pt x="0" y="266"/>
                      <a:pt x="0" y="266"/>
                      <a:pt x="0" y="266"/>
                    </a:cubicBezTo>
                    <a:cubicBezTo>
                      <a:pt x="0" y="278"/>
                      <a:pt x="11" y="289"/>
                      <a:pt x="24" y="289"/>
                    </a:cubicBezTo>
                    <a:cubicBezTo>
                      <a:pt x="191" y="289"/>
                      <a:pt x="191" y="289"/>
                      <a:pt x="191" y="289"/>
                    </a:cubicBezTo>
                    <a:cubicBezTo>
                      <a:pt x="204" y="289"/>
                      <a:pt x="214" y="278"/>
                      <a:pt x="214" y="266"/>
                    </a:cubicBezTo>
                    <a:cubicBezTo>
                      <a:pt x="214" y="43"/>
                      <a:pt x="214" y="43"/>
                      <a:pt x="214" y="43"/>
                    </a:cubicBezTo>
                    <a:cubicBezTo>
                      <a:pt x="214" y="30"/>
                      <a:pt x="204" y="20"/>
                      <a:pt x="191" y="20"/>
                    </a:cubicBezTo>
                    <a:close/>
                    <a:moveTo>
                      <a:pt x="191" y="264"/>
                    </a:moveTo>
                    <a:cubicBezTo>
                      <a:pt x="23" y="264"/>
                      <a:pt x="23" y="264"/>
                      <a:pt x="23" y="264"/>
                    </a:cubicBezTo>
                    <a:cubicBezTo>
                      <a:pt x="23" y="45"/>
                      <a:pt x="23" y="45"/>
                      <a:pt x="23" y="45"/>
                    </a:cubicBezTo>
                    <a:cubicBezTo>
                      <a:pt x="36" y="45"/>
                      <a:pt x="36" y="45"/>
                      <a:pt x="36" y="45"/>
                    </a:cubicBezTo>
                    <a:cubicBezTo>
                      <a:pt x="36" y="52"/>
                      <a:pt x="36" y="52"/>
                      <a:pt x="36" y="52"/>
                    </a:cubicBezTo>
                    <a:cubicBezTo>
                      <a:pt x="36" y="58"/>
                      <a:pt x="41" y="63"/>
                      <a:pt x="48" y="63"/>
                    </a:cubicBezTo>
                    <a:cubicBezTo>
                      <a:pt x="54" y="63"/>
                      <a:pt x="59" y="58"/>
                      <a:pt x="59" y="52"/>
                    </a:cubicBezTo>
                    <a:cubicBezTo>
                      <a:pt x="59" y="45"/>
                      <a:pt x="59" y="45"/>
                      <a:pt x="59" y="45"/>
                    </a:cubicBezTo>
                    <a:cubicBezTo>
                      <a:pt x="96" y="45"/>
                      <a:pt x="96" y="45"/>
                      <a:pt x="96" y="45"/>
                    </a:cubicBezTo>
                    <a:cubicBezTo>
                      <a:pt x="96" y="52"/>
                      <a:pt x="96" y="52"/>
                      <a:pt x="96" y="52"/>
                    </a:cubicBezTo>
                    <a:cubicBezTo>
                      <a:pt x="96" y="58"/>
                      <a:pt x="101" y="63"/>
                      <a:pt x="107" y="63"/>
                    </a:cubicBezTo>
                    <a:cubicBezTo>
                      <a:pt x="113" y="63"/>
                      <a:pt x="118" y="58"/>
                      <a:pt x="118" y="52"/>
                    </a:cubicBezTo>
                    <a:cubicBezTo>
                      <a:pt x="118" y="45"/>
                      <a:pt x="118" y="45"/>
                      <a:pt x="118" y="45"/>
                    </a:cubicBezTo>
                    <a:cubicBezTo>
                      <a:pt x="155" y="45"/>
                      <a:pt x="155" y="45"/>
                      <a:pt x="155" y="45"/>
                    </a:cubicBezTo>
                    <a:cubicBezTo>
                      <a:pt x="155" y="52"/>
                      <a:pt x="155" y="52"/>
                      <a:pt x="155" y="52"/>
                    </a:cubicBezTo>
                    <a:cubicBezTo>
                      <a:pt x="155" y="58"/>
                      <a:pt x="160" y="63"/>
                      <a:pt x="167" y="63"/>
                    </a:cubicBezTo>
                    <a:cubicBezTo>
                      <a:pt x="173" y="63"/>
                      <a:pt x="178" y="58"/>
                      <a:pt x="178" y="52"/>
                    </a:cubicBezTo>
                    <a:cubicBezTo>
                      <a:pt x="178" y="45"/>
                      <a:pt x="178" y="45"/>
                      <a:pt x="178" y="45"/>
                    </a:cubicBezTo>
                    <a:cubicBezTo>
                      <a:pt x="191" y="45"/>
                      <a:pt x="191" y="45"/>
                      <a:pt x="191" y="45"/>
                    </a:cubicBezTo>
                    <a:lnTo>
                      <a:pt x="191" y="2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Rectangle 796"/>
              <p:cNvSpPr>
                <a:spLocks noChangeArrowheads="1"/>
              </p:cNvSpPr>
              <p:nvPr/>
            </p:nvSpPr>
            <p:spPr bwMode="auto">
              <a:xfrm>
                <a:off x="7029451" y="4705351"/>
                <a:ext cx="13811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Rectangle 797"/>
              <p:cNvSpPr>
                <a:spLocks noChangeArrowheads="1"/>
              </p:cNvSpPr>
              <p:nvPr/>
            </p:nvSpPr>
            <p:spPr bwMode="auto">
              <a:xfrm>
                <a:off x="7029451" y="4752976"/>
                <a:ext cx="13811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Rectangle 798"/>
              <p:cNvSpPr>
                <a:spLocks noChangeArrowheads="1"/>
              </p:cNvSpPr>
              <p:nvPr/>
            </p:nvSpPr>
            <p:spPr bwMode="auto">
              <a:xfrm>
                <a:off x="7029451" y="4800601"/>
                <a:ext cx="13811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Rectangle 799"/>
              <p:cNvSpPr>
                <a:spLocks noChangeArrowheads="1"/>
              </p:cNvSpPr>
              <p:nvPr/>
            </p:nvSpPr>
            <p:spPr bwMode="auto">
              <a:xfrm>
                <a:off x="7029451" y="4848226"/>
                <a:ext cx="13811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9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93763" y="222177"/>
            <a:ext cx="1770380" cy="475615"/>
          </a:xfrm>
          <a:prstGeom prst="rect">
            <a:avLst/>
          </a:prstGeom>
        </p:spPr>
        <p:txBody>
          <a:bodyPr wrap="none">
            <a:spAutoFit/>
          </a:bodyPr>
          <a:lstStyle/>
          <a:p>
            <a:r>
              <a:rPr lang="zh-CN" altLang="en-US" sz="2500" b="1" dirty="0">
                <a:solidFill>
                  <a:schemeClr val="tx1"/>
                </a:solidFill>
                <a:uFillTx/>
                <a:latin typeface="微软雅黑" panose="020B0503020204020204" pitchFamily="34" charset="-122"/>
                <a:ea typeface="微软雅黑" panose="020B0503020204020204" pitchFamily="34" charset="-122"/>
              </a:rPr>
              <a:t>误差的分类</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68605" y="1269365"/>
            <a:ext cx="1620520" cy="1551940"/>
            <a:chOff x="2848131" y="1860029"/>
            <a:chExt cx="3807502" cy="3807502"/>
          </a:xfrm>
          <a:gradFill>
            <a:gsLst>
              <a:gs pos="0">
                <a:schemeClr val="bg1"/>
              </a:gs>
              <a:gs pos="51000">
                <a:schemeClr val="bg1">
                  <a:lumMod val="95000"/>
                </a:schemeClr>
              </a:gs>
              <a:gs pos="100000">
                <a:schemeClr val="bg1">
                  <a:lumMod val="75000"/>
                </a:schemeClr>
              </a:gs>
            </a:gsLst>
            <a:lin ang="18900000" scaled="0"/>
          </a:gradFill>
          <a:effectLst>
            <a:outerShdw blurRad="444500" dist="63500" dir="8100000" algn="ctr" rotWithShape="0">
              <a:schemeClr val="tx1">
                <a:alpha val="50000"/>
              </a:schemeClr>
            </a:outerShdw>
          </a:effectLst>
        </p:grpSpPr>
        <p:sp>
          <p:nvSpPr>
            <p:cNvPr id="19" name="椭圆 18"/>
            <p:cNvSpPr/>
            <p:nvPr/>
          </p:nvSpPr>
          <p:spPr>
            <a:xfrm>
              <a:off x="2848131" y="1860029"/>
              <a:ext cx="3807502" cy="38075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20" name="文本框 91"/>
            <p:cNvSpPr txBox="1"/>
            <p:nvPr/>
          </p:nvSpPr>
          <p:spPr>
            <a:xfrm>
              <a:off x="3273865" y="2824947"/>
              <a:ext cx="2955355" cy="2224678"/>
            </a:xfrm>
            <a:prstGeom prst="rect">
              <a:avLst/>
            </a:prstGeom>
            <a:noFill/>
          </p:spPr>
          <p:txBody>
            <a:bodyPr wrap="square" rtlCol="0">
              <a:spAutoFit/>
            </a:bodyPr>
            <a:p>
              <a:pPr algn="ctr"/>
              <a:r>
                <a:rPr lang="zh-CN" altLang="en-US" sz="2645" b="1" dirty="0">
                  <a:solidFill>
                    <a:srgbClr val="0070C0"/>
                  </a:solidFill>
                  <a:latin typeface="微软雅黑" panose="020B0503020204020204" pitchFamily="34" charset="-122"/>
                  <a:ea typeface="微软雅黑" panose="020B0503020204020204" pitchFamily="34" charset="-122"/>
                </a:rPr>
                <a:t>随机</a:t>
              </a:r>
              <a:endParaRPr lang="zh-CN" altLang="en-US" sz="2645" b="1" dirty="0">
                <a:solidFill>
                  <a:srgbClr val="0070C0"/>
                </a:solidFill>
                <a:latin typeface="微软雅黑" panose="020B0503020204020204" pitchFamily="34" charset="-122"/>
                <a:ea typeface="微软雅黑" panose="020B0503020204020204" pitchFamily="34" charset="-122"/>
              </a:endParaRPr>
            </a:p>
            <a:p>
              <a:pPr algn="ctr"/>
              <a:r>
                <a:rPr lang="zh-CN" altLang="en-US" sz="2645" b="1" dirty="0">
                  <a:solidFill>
                    <a:srgbClr val="0070C0"/>
                  </a:solidFill>
                  <a:latin typeface="微软雅黑" panose="020B0503020204020204" pitchFamily="34" charset="-122"/>
                  <a:ea typeface="微软雅黑" panose="020B0503020204020204" pitchFamily="34" charset="-122"/>
                </a:rPr>
                <a:t>误差</a:t>
              </a:r>
              <a:endParaRPr lang="zh-CN" altLang="en-US" sz="2645" b="1" dirty="0">
                <a:solidFill>
                  <a:srgbClr val="0070C0"/>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1998345" y="1740535"/>
            <a:ext cx="2675255" cy="610235"/>
            <a:chOff x="2173927" y="3285519"/>
            <a:chExt cx="1721136" cy="548848"/>
          </a:xfrm>
        </p:grpSpPr>
        <p:grpSp>
          <p:nvGrpSpPr>
            <p:cNvPr id="97" name="组合 9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00" name="圆角矩形 9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98" name="椭圆 97"/>
            <p:cNvSpPr/>
            <p:nvPr/>
          </p:nvSpPr>
          <p:spPr>
            <a:xfrm>
              <a:off x="2307108" y="3420304"/>
              <a:ext cx="205490" cy="279279"/>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117" name="TextBox 116"/>
          <p:cNvSpPr txBox="1"/>
          <p:nvPr/>
        </p:nvSpPr>
        <p:spPr>
          <a:xfrm>
            <a:off x="2628145" y="1890519"/>
            <a:ext cx="1776730" cy="373380"/>
          </a:xfrm>
          <a:prstGeom prst="rect">
            <a:avLst/>
          </a:prstGeom>
          <a:noFill/>
          <a:effectLst/>
        </p:spPr>
        <p:txBody>
          <a:bodyPr wrap="none" lIns="101625" tIns="50814" rIns="101625" bIns="50814" rtlCol="0">
            <a:spAutoFit/>
          </a:bodyPr>
          <a:p>
            <a:r>
              <a:rPr lang="zh-CN" altLang="en-US" sz="1765" dirty="0">
                <a:solidFill>
                  <a:srgbClr val="0070C0"/>
                </a:solidFill>
                <a:latin typeface="微软雅黑" panose="020B0503020204020204" pitchFamily="34" charset="-122"/>
                <a:ea typeface="微软雅黑" panose="020B0503020204020204" pitchFamily="34" charset="-122"/>
              </a:rPr>
              <a:t>统计学分布规律</a:t>
            </a:r>
            <a:endParaRPr lang="zh-CN" altLang="en-US" sz="1765" dirty="0">
              <a:solidFill>
                <a:srgbClr val="0070C0"/>
              </a:solidFill>
              <a:latin typeface="微软雅黑" panose="020B0503020204020204" pitchFamily="34" charset="-122"/>
              <a:ea typeface="微软雅黑" panose="020B0503020204020204" pitchFamily="34" charset="-122"/>
            </a:endParaRPr>
          </a:p>
        </p:txBody>
      </p:sp>
      <p:grpSp>
        <p:nvGrpSpPr>
          <p:cNvPr id="1073742850" name="Group 2"/>
          <p:cNvGrpSpPr/>
          <p:nvPr/>
        </p:nvGrpSpPr>
        <p:grpSpPr>
          <a:xfrm>
            <a:off x="6819900" y="3100705"/>
            <a:ext cx="3821430" cy="2827655"/>
            <a:chOff x="0" y="0"/>
            <a:chExt cx="2715" cy="2730"/>
          </a:xfrm>
        </p:grpSpPr>
        <p:pic>
          <p:nvPicPr>
            <p:cNvPr id="1073742851" name="Picture 3"/>
            <p:cNvPicPr>
              <a:picLocks noChangeAspect="1"/>
            </p:cNvPicPr>
            <p:nvPr/>
          </p:nvPicPr>
          <p:blipFill>
            <a:blip r:embed="rId1"/>
            <a:stretch>
              <a:fillRect/>
            </a:stretch>
          </p:blipFill>
          <p:spPr>
            <a:xfrm>
              <a:off x="0" y="0"/>
              <a:ext cx="2715" cy="2190"/>
            </a:xfrm>
            <a:prstGeom prst="rect">
              <a:avLst/>
            </a:prstGeom>
            <a:noFill/>
            <a:ln w="9525">
              <a:noFill/>
            </a:ln>
          </p:spPr>
        </p:pic>
        <p:sp>
          <p:nvSpPr>
            <p:cNvPr id="1073742852" name="Text Box 4"/>
            <p:cNvSpPr txBox="1"/>
            <p:nvPr/>
          </p:nvSpPr>
          <p:spPr>
            <a:xfrm>
              <a:off x="360" y="2184"/>
              <a:ext cx="1980" cy="546"/>
            </a:xfrm>
            <a:prstGeom prst="rect">
              <a:avLst/>
            </a:prstGeom>
            <a:solidFill>
              <a:srgbClr val="FFFFFF"/>
            </a:solidFill>
            <a:ln w="9525">
              <a:noFill/>
            </a:ln>
          </p:spPr>
          <p:txBody>
            <a:bodyPr wrap="square"/>
            <a:p>
              <a:endParaRPr lang="zh-CN" altLang="en-US"/>
            </a:p>
          </p:txBody>
        </p:sp>
      </p:grpSp>
      <p:sp>
        <p:nvSpPr>
          <p:cNvPr id="2" name="文本框 1"/>
          <p:cNvSpPr txBox="1"/>
          <p:nvPr/>
        </p:nvSpPr>
        <p:spPr>
          <a:xfrm>
            <a:off x="1306830" y="3028950"/>
            <a:ext cx="5268595" cy="2061210"/>
          </a:xfrm>
          <a:prstGeom prst="rect">
            <a:avLst/>
          </a:prstGeom>
          <a:noFill/>
          <a:ln w="9525">
            <a:noFill/>
          </a:ln>
        </p:spPr>
        <p:txBody>
          <a:bodyPr wrap="square">
            <a:spAutoFit/>
          </a:bodyPr>
          <a:p>
            <a:pPr indent="0"/>
            <a:r>
              <a:rPr lang="zh-CN" altLang="en-US" sz="1600" b="0">
                <a:latin typeface="宋体" panose="02010600030101010101" pitchFamily="2" charset="-122"/>
                <a:ea typeface="宋体" panose="02010600030101010101" pitchFamily="2" charset="-122"/>
                <a:cs typeface="宋体" panose="02010600030101010101" pitchFamily="2" charset="-122"/>
              </a:rPr>
              <a:t>随机误差服从正态分布</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高斯分布</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规律，分布曲线如图。横坐标 </a:t>
            </a:r>
            <a:r>
              <a:rPr lang="en-US" altLang="zh-CN" sz="1600" b="0">
                <a:latin typeface="宋体" panose="02010600030101010101" pitchFamily="2" charset="-122"/>
                <a:ea typeface="宋体" panose="02010600030101010101" pitchFamily="2" charset="-122"/>
                <a:cs typeface="宋体" panose="02010600030101010101" pitchFamily="2" charset="-122"/>
              </a:rPr>
              <a:t>Δ </a:t>
            </a:r>
            <a:r>
              <a:rPr lang="zh-CN" altLang="en-US" sz="1600" b="0">
                <a:latin typeface="宋体" panose="02010600030101010101" pitchFamily="2" charset="-122"/>
                <a:ea typeface="宋体" panose="02010600030101010101" pitchFamily="2" charset="-122"/>
                <a:cs typeface="宋体" panose="02010600030101010101" pitchFamily="2" charset="-122"/>
              </a:rPr>
              <a:t>为误差，纵坐标 </a:t>
            </a:r>
            <a:r>
              <a:rPr lang="en-US" altLang="zh-CN" sz="1600" b="0" i="1">
                <a:latin typeface="宋体" panose="02010600030101010101" pitchFamily="2" charset="-122"/>
                <a:ea typeface="宋体" panose="02010600030101010101" pitchFamily="2" charset="-122"/>
                <a:cs typeface="宋体" panose="02010600030101010101" pitchFamily="2" charset="-122"/>
              </a:rPr>
              <a:t>f</a:t>
            </a:r>
            <a:r>
              <a:rPr lang="en-US" altLang="zh-CN" sz="1600" b="0">
                <a:latin typeface="宋体" panose="02010600030101010101" pitchFamily="2" charset="-122"/>
                <a:ea typeface="宋体" panose="02010600030101010101" pitchFamily="2" charset="-122"/>
                <a:cs typeface="宋体" panose="02010600030101010101" pitchFamily="2" charset="-122"/>
              </a:rPr>
              <a:t>(Δ)</a:t>
            </a:r>
            <a:r>
              <a:rPr lang="zh-CN" altLang="en-US" sz="1600" b="0">
                <a:latin typeface="宋体" panose="02010600030101010101" pitchFamily="2" charset="-122"/>
                <a:ea typeface="宋体" panose="02010600030101010101" pitchFamily="2" charset="-122"/>
                <a:cs typeface="宋体" panose="02010600030101010101" pitchFamily="2" charset="-122"/>
              </a:rPr>
              <a:t>为误差的概率密度分布函数。分布曲线的含义是：在误差附近，单位误差范围内误差出现的概率。即误差出现在 </a:t>
            </a:r>
            <a:r>
              <a:rPr lang="en-US" altLang="zh-CN" sz="1600" b="0">
                <a:latin typeface="宋体" panose="02010600030101010101" pitchFamily="2" charset="-122"/>
                <a:ea typeface="宋体" panose="02010600030101010101" pitchFamily="2" charset="-122"/>
                <a:cs typeface="宋体" panose="02010600030101010101" pitchFamily="2" charset="-122"/>
              </a:rPr>
              <a:t>Δ</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Δ</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dΔ </a:t>
            </a:r>
            <a:r>
              <a:rPr lang="zh-CN" altLang="en-US" sz="1600" b="0">
                <a:latin typeface="宋体" panose="02010600030101010101" pitchFamily="2" charset="-122"/>
                <a:ea typeface="宋体" panose="02010600030101010101" pitchFamily="2" charset="-122"/>
                <a:cs typeface="宋体" panose="02010600030101010101" pitchFamily="2" charset="-122"/>
              </a:rPr>
              <a:t>区间内的概率为 </a:t>
            </a:r>
            <a:r>
              <a:rPr lang="en-US" altLang="zh-CN" sz="1600" b="0">
                <a:latin typeface="宋体" panose="02010600030101010101" pitchFamily="2" charset="-122"/>
                <a:ea typeface="宋体" panose="02010600030101010101" pitchFamily="2" charset="-122"/>
                <a:cs typeface="宋体" panose="02010600030101010101" pitchFamily="2" charset="-122"/>
              </a:rPr>
              <a:t>f(Δ)·dΔ</a:t>
            </a:r>
            <a:r>
              <a:rPr lang="zh-CN" altLang="en-US" sz="1600" b="0">
                <a:latin typeface="宋体" panose="02010600030101010101" pitchFamily="2" charset="-122"/>
                <a:ea typeface="宋体" panose="02010600030101010101" pitchFamily="2" charset="-122"/>
                <a:cs typeface="宋体" panose="02010600030101010101" pitchFamily="2" charset="-122"/>
              </a:rPr>
              <a:t>。 </a:t>
            </a:r>
            <a:r>
              <a:rPr lang="en-US" altLang="zh-CN" sz="1600" b="0">
                <a:latin typeface="宋体" panose="02010600030101010101" pitchFamily="2" charset="-122"/>
                <a:ea typeface="宋体" panose="02010600030101010101" pitchFamily="2" charset="-122"/>
                <a:cs typeface="宋体" panose="02010600030101010101" pitchFamily="2" charset="-122"/>
              </a:rPr>
              <a:t>Δ</a:t>
            </a:r>
            <a:r>
              <a:rPr lang="zh-CN" altLang="en-US" sz="1600" b="0">
                <a:latin typeface="宋体" panose="02010600030101010101" pitchFamily="2" charset="-122"/>
                <a:ea typeface="宋体" panose="02010600030101010101" pitchFamily="2" charset="-122"/>
                <a:cs typeface="宋体" panose="02010600030101010101" pitchFamily="2" charset="-122"/>
              </a:rPr>
              <a:t>常常采取多次测量方法的原因就在于此。但是，当测量次数有限时，随机误差是不能消除的，测量后必须进行误差估算。理论研究表明，正态分布的误差概率密度分布函数      可表示为</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图片 2630"/>
          <p:cNvGraphicFramePr>
            <a:graphicFrameLocks noChangeAspect="1"/>
          </p:cNvGraphicFramePr>
          <p:nvPr/>
        </p:nvGraphicFramePr>
        <p:xfrm>
          <a:off x="3712210" y="4802505"/>
          <a:ext cx="502285" cy="287655"/>
        </p:xfrm>
        <a:graphic>
          <a:graphicData uri="http://schemas.openxmlformats.org/presentationml/2006/ole">
            <mc:AlternateContent xmlns:mc="http://schemas.openxmlformats.org/markup-compatibility/2006">
              <mc:Choice xmlns:v="urn:schemas-microsoft-com:vml" Requires="v">
                <p:oleObj spid="_x0000_s3076" name="" r:id="rId2" imgW="355600" imgH="203200" progId="Equation.KSEE3">
                  <p:embed/>
                </p:oleObj>
              </mc:Choice>
              <mc:Fallback>
                <p:oleObj name="" r:id="rId2" imgW="355600" imgH="203200" progId="Equation.KSEE3">
                  <p:embed/>
                  <p:pic>
                    <p:nvPicPr>
                      <p:cNvPr id="0" name="图片 3075"/>
                      <p:cNvPicPr/>
                      <p:nvPr/>
                    </p:nvPicPr>
                    <p:blipFill>
                      <a:blip r:embed="rId3"/>
                      <a:stretch>
                        <a:fillRect/>
                      </a:stretch>
                    </p:blipFill>
                    <p:spPr>
                      <a:xfrm>
                        <a:off x="3712210" y="4802505"/>
                        <a:ext cx="502285" cy="287655"/>
                      </a:xfrm>
                      <a:prstGeom prst="rect">
                        <a:avLst/>
                      </a:prstGeom>
                      <a:noFill/>
                      <a:ln w="38100">
                        <a:noFill/>
                        <a:miter/>
                      </a:ln>
                    </p:spPr>
                  </p:pic>
                </p:oleObj>
              </mc:Fallback>
            </mc:AlternateContent>
          </a:graphicData>
        </a:graphic>
      </p:graphicFrame>
      <p:graphicFrame>
        <p:nvGraphicFramePr>
          <p:cNvPr id="4" name="图片 2631"/>
          <p:cNvGraphicFramePr>
            <a:graphicFrameLocks noChangeAspect="1"/>
          </p:cNvGraphicFramePr>
          <p:nvPr/>
        </p:nvGraphicFramePr>
        <p:xfrm>
          <a:off x="2856230" y="5224780"/>
          <a:ext cx="2169160" cy="842010"/>
        </p:xfrm>
        <a:graphic>
          <a:graphicData uri="http://schemas.openxmlformats.org/presentationml/2006/ole">
            <mc:AlternateContent xmlns:mc="http://schemas.openxmlformats.org/markup-compatibility/2006">
              <mc:Choice xmlns:v="urn:schemas-microsoft-com:vml" Requires="v">
                <p:oleObj spid="_x0000_s5" name="" r:id="rId4" imgW="1244600" imgH="482600" progId="Equation.KSEE3">
                  <p:embed/>
                </p:oleObj>
              </mc:Choice>
              <mc:Fallback>
                <p:oleObj name="" r:id="rId4" imgW="1244600" imgH="482600" progId="Equation.KSEE3">
                  <p:embed/>
                  <p:pic>
                    <p:nvPicPr>
                      <p:cNvPr id="0" name="图片 3"/>
                      <p:cNvPicPr/>
                      <p:nvPr/>
                    </p:nvPicPr>
                    <p:blipFill>
                      <a:blip r:embed="rId5"/>
                      <a:stretch>
                        <a:fillRect/>
                      </a:stretch>
                    </p:blipFill>
                    <p:spPr>
                      <a:xfrm>
                        <a:off x="2856230" y="5224780"/>
                        <a:ext cx="2169160" cy="84201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mc:Choice>
    <mc:Fallback>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833" y="193602"/>
            <a:ext cx="1770380" cy="475615"/>
          </a:xfrm>
          <a:prstGeom prst="rect">
            <a:avLst/>
          </a:prstGeom>
        </p:spPr>
        <p:txBody>
          <a:bodyPr wrap="none">
            <a:spAutoFit/>
          </a:bodyPr>
          <a:lstStyle/>
          <a:p>
            <a:r>
              <a:rPr lang="zh-CN" altLang="en-US" sz="2500" b="1" dirty="0">
                <a:solidFill>
                  <a:schemeClr val="tx1"/>
                </a:solidFill>
                <a:uFillTx/>
                <a:latin typeface="微软雅黑" panose="020B0503020204020204" pitchFamily="34" charset="-122"/>
                <a:ea typeface="微软雅黑" panose="020B0503020204020204" pitchFamily="34" charset="-122"/>
              </a:rPr>
              <a:t>误差的分类</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68605" y="1269365"/>
            <a:ext cx="1620520" cy="1551940"/>
            <a:chOff x="2848131" y="1860029"/>
            <a:chExt cx="3807502" cy="3807502"/>
          </a:xfrm>
          <a:gradFill>
            <a:gsLst>
              <a:gs pos="0">
                <a:schemeClr val="bg1"/>
              </a:gs>
              <a:gs pos="51000">
                <a:schemeClr val="bg1">
                  <a:lumMod val="95000"/>
                </a:schemeClr>
              </a:gs>
              <a:gs pos="100000">
                <a:schemeClr val="bg1">
                  <a:lumMod val="75000"/>
                </a:schemeClr>
              </a:gs>
            </a:gsLst>
            <a:lin ang="18900000" scaled="0"/>
          </a:gradFill>
          <a:effectLst>
            <a:outerShdw blurRad="444500" dist="63500" dir="8100000" algn="ctr" rotWithShape="0">
              <a:schemeClr val="tx1">
                <a:alpha val="50000"/>
              </a:schemeClr>
            </a:outerShdw>
          </a:effectLst>
        </p:grpSpPr>
        <p:sp>
          <p:nvSpPr>
            <p:cNvPr id="19" name="椭圆 18"/>
            <p:cNvSpPr/>
            <p:nvPr/>
          </p:nvSpPr>
          <p:spPr>
            <a:xfrm>
              <a:off x="2848131" y="1860029"/>
              <a:ext cx="3807502" cy="38075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20" name="文本框 91"/>
            <p:cNvSpPr txBox="1"/>
            <p:nvPr/>
          </p:nvSpPr>
          <p:spPr>
            <a:xfrm>
              <a:off x="3273865" y="2824947"/>
              <a:ext cx="2955355" cy="2224678"/>
            </a:xfrm>
            <a:prstGeom prst="rect">
              <a:avLst/>
            </a:prstGeom>
            <a:noFill/>
          </p:spPr>
          <p:txBody>
            <a:bodyPr wrap="square" rtlCol="0">
              <a:spAutoFit/>
            </a:bodyPr>
            <a:p>
              <a:pPr algn="ctr"/>
              <a:r>
                <a:rPr lang="zh-CN" altLang="en-US" sz="2645" b="1" dirty="0">
                  <a:solidFill>
                    <a:srgbClr val="0070C0"/>
                  </a:solidFill>
                  <a:latin typeface="微软雅黑" panose="020B0503020204020204" pitchFamily="34" charset="-122"/>
                  <a:ea typeface="微软雅黑" panose="020B0503020204020204" pitchFamily="34" charset="-122"/>
                </a:rPr>
                <a:t>随机</a:t>
              </a:r>
              <a:endParaRPr lang="zh-CN" altLang="en-US" sz="2645" b="1" dirty="0">
                <a:solidFill>
                  <a:srgbClr val="0070C0"/>
                </a:solidFill>
                <a:latin typeface="微软雅黑" panose="020B0503020204020204" pitchFamily="34" charset="-122"/>
                <a:ea typeface="微软雅黑" panose="020B0503020204020204" pitchFamily="34" charset="-122"/>
              </a:endParaRPr>
            </a:p>
            <a:p>
              <a:pPr algn="ctr"/>
              <a:r>
                <a:rPr lang="zh-CN" altLang="en-US" sz="2645" b="1" dirty="0">
                  <a:solidFill>
                    <a:srgbClr val="0070C0"/>
                  </a:solidFill>
                  <a:latin typeface="微软雅黑" panose="020B0503020204020204" pitchFamily="34" charset="-122"/>
                  <a:ea typeface="微软雅黑" panose="020B0503020204020204" pitchFamily="34" charset="-122"/>
                </a:rPr>
                <a:t>误差</a:t>
              </a:r>
              <a:endParaRPr lang="zh-CN" altLang="en-US" sz="2645" b="1" dirty="0">
                <a:solidFill>
                  <a:srgbClr val="0070C0"/>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1998345" y="1740535"/>
            <a:ext cx="2675255" cy="610235"/>
            <a:chOff x="2173927" y="3285519"/>
            <a:chExt cx="1721136" cy="548848"/>
          </a:xfrm>
        </p:grpSpPr>
        <p:grpSp>
          <p:nvGrpSpPr>
            <p:cNvPr id="97" name="组合 9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00" name="圆角矩形 9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98" name="椭圆 97"/>
            <p:cNvSpPr/>
            <p:nvPr/>
          </p:nvSpPr>
          <p:spPr>
            <a:xfrm>
              <a:off x="2307108" y="3420304"/>
              <a:ext cx="205490" cy="279279"/>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117" name="TextBox 116"/>
          <p:cNvSpPr txBox="1"/>
          <p:nvPr/>
        </p:nvSpPr>
        <p:spPr>
          <a:xfrm>
            <a:off x="2628145" y="1890519"/>
            <a:ext cx="1776730" cy="373380"/>
          </a:xfrm>
          <a:prstGeom prst="rect">
            <a:avLst/>
          </a:prstGeom>
          <a:noFill/>
          <a:effectLst/>
        </p:spPr>
        <p:txBody>
          <a:bodyPr wrap="none" lIns="101625" tIns="50814" rIns="101625" bIns="50814" rtlCol="0">
            <a:spAutoFit/>
          </a:bodyPr>
          <a:p>
            <a:r>
              <a:rPr lang="zh-CN" altLang="en-US" sz="1765" dirty="0">
                <a:solidFill>
                  <a:srgbClr val="0070C0"/>
                </a:solidFill>
                <a:latin typeface="微软雅黑" panose="020B0503020204020204" pitchFamily="34" charset="-122"/>
                <a:ea typeface="微软雅黑" panose="020B0503020204020204" pitchFamily="34" charset="-122"/>
              </a:rPr>
              <a:t>统计学分布规律</a:t>
            </a:r>
            <a:endParaRPr lang="zh-CN" altLang="en-US" sz="1765" dirty="0">
              <a:solidFill>
                <a:srgbClr val="0070C0"/>
              </a:solidFill>
              <a:latin typeface="微软雅黑" panose="020B0503020204020204" pitchFamily="34" charset="-122"/>
              <a:ea typeface="微软雅黑" panose="020B0503020204020204" pitchFamily="34" charset="-122"/>
            </a:endParaRPr>
          </a:p>
        </p:txBody>
      </p:sp>
      <p:sp>
        <p:nvSpPr>
          <p:cNvPr id="125" name="椭圆 124"/>
          <p:cNvSpPr/>
          <p:nvPr/>
        </p:nvSpPr>
        <p:spPr>
          <a:xfrm>
            <a:off x="2322587" y="4012113"/>
            <a:ext cx="305363" cy="30541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01" name="文本框 100"/>
          <p:cNvSpPr txBox="1"/>
          <p:nvPr/>
        </p:nvSpPr>
        <p:spPr>
          <a:xfrm>
            <a:off x="2789555" y="2856230"/>
            <a:ext cx="7644130" cy="3692525"/>
          </a:xfrm>
          <a:prstGeom prst="rect">
            <a:avLst/>
          </a:prstGeom>
          <a:noFill/>
          <a:ln w="9525">
            <a:noFill/>
          </a:ln>
        </p:spPr>
        <p:txBody>
          <a:bodyPr wrap="square">
            <a:spAutoFit/>
          </a:bodyPr>
          <a:p>
            <a:pPr indent="266700"/>
            <a:r>
              <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正态分布的随机误差的特点单峰性：绝对值小的误差比绝对值大的误差出现的机会多。对称性：大小相同、符号相反的误差出现的机会相同。有界性：实际测量中，超过一定限度的绝对值更大的误差一般不会出现。抵偿性：随机误差的算术平均随着测量次数的增加趋近于零</a:t>
            </a: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椭圆 5"/>
          <p:cNvSpPr/>
          <p:nvPr/>
        </p:nvSpPr>
        <p:spPr>
          <a:xfrm>
            <a:off x="2322587" y="3478713"/>
            <a:ext cx="305363" cy="30541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7" name="椭圆 6"/>
          <p:cNvSpPr/>
          <p:nvPr/>
        </p:nvSpPr>
        <p:spPr>
          <a:xfrm>
            <a:off x="2322587" y="4617268"/>
            <a:ext cx="305363" cy="30541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8" name="椭圆 7"/>
          <p:cNvSpPr/>
          <p:nvPr/>
        </p:nvSpPr>
        <p:spPr>
          <a:xfrm>
            <a:off x="2322587" y="5195753"/>
            <a:ext cx="305363" cy="30541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28053" y="222812"/>
            <a:ext cx="1770380" cy="475615"/>
          </a:xfrm>
          <a:prstGeom prst="rect">
            <a:avLst/>
          </a:prstGeom>
        </p:spPr>
        <p:txBody>
          <a:bodyPr wrap="none">
            <a:spAutoFit/>
          </a:bodyPr>
          <a:lstStyle/>
          <a:p>
            <a:r>
              <a:rPr lang="zh-CN" altLang="en-US" sz="2500" b="1" dirty="0">
                <a:solidFill>
                  <a:schemeClr val="tx1"/>
                </a:solidFill>
                <a:uFillTx/>
                <a:latin typeface="微软雅黑" panose="020B0503020204020204" pitchFamily="34" charset="-122"/>
                <a:ea typeface="微软雅黑" panose="020B0503020204020204" pitchFamily="34" charset="-122"/>
              </a:rPr>
              <a:t>误差的分类</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68605" y="1269365"/>
            <a:ext cx="1620520" cy="1551940"/>
            <a:chOff x="2848131" y="1860029"/>
            <a:chExt cx="3807502" cy="3807502"/>
          </a:xfrm>
          <a:gradFill>
            <a:gsLst>
              <a:gs pos="0">
                <a:schemeClr val="bg1"/>
              </a:gs>
              <a:gs pos="51000">
                <a:schemeClr val="bg1">
                  <a:lumMod val="95000"/>
                </a:schemeClr>
              </a:gs>
              <a:gs pos="100000">
                <a:schemeClr val="bg1">
                  <a:lumMod val="75000"/>
                </a:schemeClr>
              </a:gs>
            </a:gsLst>
            <a:lin ang="18900000" scaled="0"/>
          </a:gradFill>
          <a:effectLst>
            <a:outerShdw blurRad="444500" dist="63500" dir="8100000" algn="ctr" rotWithShape="0">
              <a:schemeClr val="tx1">
                <a:alpha val="50000"/>
              </a:schemeClr>
            </a:outerShdw>
          </a:effectLst>
        </p:grpSpPr>
        <p:sp>
          <p:nvSpPr>
            <p:cNvPr id="19" name="椭圆 18"/>
            <p:cNvSpPr/>
            <p:nvPr/>
          </p:nvSpPr>
          <p:spPr>
            <a:xfrm>
              <a:off x="2848131" y="1860029"/>
              <a:ext cx="3807502" cy="38075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20" name="文本框 91"/>
            <p:cNvSpPr txBox="1"/>
            <p:nvPr/>
          </p:nvSpPr>
          <p:spPr>
            <a:xfrm>
              <a:off x="3273865" y="2824947"/>
              <a:ext cx="2955355" cy="2224678"/>
            </a:xfrm>
            <a:prstGeom prst="rect">
              <a:avLst/>
            </a:prstGeom>
            <a:noFill/>
          </p:spPr>
          <p:txBody>
            <a:bodyPr wrap="square" rtlCol="0">
              <a:spAutoFit/>
            </a:bodyPr>
            <a:p>
              <a:pPr algn="ctr"/>
              <a:r>
                <a:rPr lang="zh-CN" altLang="en-US" sz="2645" b="1" dirty="0">
                  <a:solidFill>
                    <a:srgbClr val="0070C0"/>
                  </a:solidFill>
                  <a:latin typeface="微软雅黑" panose="020B0503020204020204" pitchFamily="34" charset="-122"/>
                  <a:ea typeface="微软雅黑" panose="020B0503020204020204" pitchFamily="34" charset="-122"/>
                </a:rPr>
                <a:t>随机</a:t>
              </a:r>
              <a:endParaRPr lang="zh-CN" altLang="en-US" sz="2645" b="1" dirty="0">
                <a:solidFill>
                  <a:srgbClr val="0070C0"/>
                </a:solidFill>
                <a:latin typeface="微软雅黑" panose="020B0503020204020204" pitchFamily="34" charset="-122"/>
                <a:ea typeface="微软雅黑" panose="020B0503020204020204" pitchFamily="34" charset="-122"/>
              </a:endParaRPr>
            </a:p>
            <a:p>
              <a:pPr algn="ctr"/>
              <a:r>
                <a:rPr lang="zh-CN" altLang="en-US" sz="2645" b="1" dirty="0">
                  <a:solidFill>
                    <a:srgbClr val="0070C0"/>
                  </a:solidFill>
                  <a:latin typeface="微软雅黑" panose="020B0503020204020204" pitchFamily="34" charset="-122"/>
                  <a:ea typeface="微软雅黑" panose="020B0503020204020204" pitchFamily="34" charset="-122"/>
                </a:rPr>
                <a:t>误差</a:t>
              </a:r>
              <a:endParaRPr lang="zh-CN" altLang="en-US" sz="2645" b="1" dirty="0">
                <a:solidFill>
                  <a:srgbClr val="0070C0"/>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1998345" y="1740535"/>
            <a:ext cx="2675255" cy="610235"/>
            <a:chOff x="2173927" y="3285519"/>
            <a:chExt cx="1721136" cy="548848"/>
          </a:xfrm>
        </p:grpSpPr>
        <p:grpSp>
          <p:nvGrpSpPr>
            <p:cNvPr id="97" name="组合 9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00" name="圆角矩形 9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98" name="椭圆 97"/>
            <p:cNvSpPr/>
            <p:nvPr/>
          </p:nvSpPr>
          <p:spPr>
            <a:xfrm>
              <a:off x="2307108" y="3420304"/>
              <a:ext cx="205490" cy="279279"/>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117" name="TextBox 116"/>
          <p:cNvSpPr txBox="1"/>
          <p:nvPr/>
        </p:nvSpPr>
        <p:spPr>
          <a:xfrm>
            <a:off x="2628145" y="1890519"/>
            <a:ext cx="1776730" cy="373380"/>
          </a:xfrm>
          <a:prstGeom prst="rect">
            <a:avLst/>
          </a:prstGeom>
          <a:noFill/>
          <a:effectLst/>
        </p:spPr>
        <p:txBody>
          <a:bodyPr wrap="none" lIns="101625" tIns="50814" rIns="101625" bIns="50814" rtlCol="0">
            <a:spAutoFit/>
          </a:bodyPr>
          <a:p>
            <a:r>
              <a:rPr lang="zh-CN" altLang="en-US" sz="1765" dirty="0">
                <a:solidFill>
                  <a:srgbClr val="0070C0"/>
                </a:solidFill>
                <a:latin typeface="微软雅黑" panose="020B0503020204020204" pitchFamily="34" charset="-122"/>
                <a:ea typeface="微软雅黑" panose="020B0503020204020204" pitchFamily="34" charset="-122"/>
              </a:rPr>
              <a:t>统计学分布规律</a:t>
            </a:r>
            <a:endParaRPr lang="zh-CN" altLang="en-US" sz="1765" dirty="0">
              <a:solidFill>
                <a:srgbClr val="0070C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707198" y="2819400"/>
            <a:ext cx="5080000" cy="368300"/>
          </a:xfrm>
          <a:prstGeom prst="rect">
            <a:avLst/>
          </a:prstGeom>
          <a:noFill/>
          <a:ln w="9525">
            <a:noFill/>
          </a:ln>
        </p:spPr>
        <p:txBody>
          <a:bodyPr>
            <a:spAutoFit/>
          </a:bodyPr>
          <a:p>
            <a:pPr indent="0"/>
            <a:r>
              <a:rPr lang="zh-CN" altLang="en-US" sz="1800" b="0">
                <a:latin typeface="宋体" panose="02010600030101010101" pitchFamily="2" charset="-122"/>
                <a:ea typeface="宋体" panose="02010600030101010101" pitchFamily="2" charset="-122"/>
                <a:cs typeface="宋体" panose="02010600030101010101" pitchFamily="2" charset="-122"/>
              </a:rPr>
              <a:t>由理论可进一步证明</a:t>
            </a:r>
            <a:r>
              <a:rPr lang="en-US" altLang="zh-CN" sz="1800" b="0">
                <a:latin typeface="宋体" panose="02010600030101010101" pitchFamily="2" charset="-122"/>
                <a:ea typeface="宋体" panose="02010600030101010101" pitchFamily="2" charset="-122"/>
                <a:cs typeface="宋体" panose="02010600030101010101" pitchFamily="2" charset="-122"/>
              </a:rPr>
              <a:t>,</a:t>
            </a:r>
            <a:endParaRPr lang="en-US" altLang="zh-CN" sz="1800" b="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p:nvPr/>
        </p:nvPicPr>
        <p:blipFill>
          <a:blip r:embed="rId1"/>
          <a:stretch>
            <a:fillRect/>
          </a:stretch>
        </p:blipFill>
        <p:spPr>
          <a:xfrm>
            <a:off x="4246880" y="2867025"/>
            <a:ext cx="798195" cy="273685"/>
          </a:xfrm>
          <a:prstGeom prst="rect">
            <a:avLst/>
          </a:prstGeom>
          <a:noFill/>
          <a:ln w="9525">
            <a:noFill/>
          </a:ln>
        </p:spPr>
      </p:pic>
      <p:sp>
        <p:nvSpPr>
          <p:cNvPr id="102" name="文本框 101"/>
          <p:cNvSpPr txBox="1"/>
          <p:nvPr/>
        </p:nvSpPr>
        <p:spPr>
          <a:xfrm>
            <a:off x="4817745" y="2820035"/>
            <a:ext cx="5367655" cy="368300"/>
          </a:xfrm>
          <a:prstGeom prst="rect">
            <a:avLst/>
          </a:prstGeom>
          <a:noFill/>
          <a:ln w="9525">
            <a:noFill/>
          </a:ln>
        </p:spPr>
        <p:txBody>
          <a:bodyPr wrap="square">
            <a:spAutoFit/>
          </a:bodyPr>
          <a:p>
            <a:pPr indent="0"/>
            <a:r>
              <a:rPr lang="en-US" altLang="zh-CN" sz="1800" b="0">
                <a:latin typeface="宋体" panose="02010600030101010101" pitchFamily="2" charset="-122"/>
                <a:ea typeface="宋体" panose="02010600030101010101" pitchFamily="2" charset="-122"/>
                <a:cs typeface="宋体" panose="02010600030101010101" pitchFamily="2" charset="-122"/>
              </a:rPr>
              <a:t> </a:t>
            </a:r>
            <a:r>
              <a:rPr lang="zh-CN" altLang="en-US" sz="1800" b="0">
                <a:latin typeface="宋体" panose="02010600030101010101" pitchFamily="2" charset="-122"/>
                <a:ea typeface="宋体" panose="02010600030101010101" pitchFamily="2" charset="-122"/>
                <a:cs typeface="宋体" panose="02010600030101010101" pitchFamily="2" charset="-122"/>
              </a:rPr>
              <a:t>是曲线的两个拐点的横坐标值</a:t>
            </a:r>
            <a:r>
              <a:rPr lang="en-US" altLang="zh-CN" sz="1800" b="0">
                <a:latin typeface="宋体" panose="02010600030101010101" pitchFamily="2" charset="-122"/>
                <a:ea typeface="宋体" panose="02010600030101010101" pitchFamily="2" charset="-122"/>
                <a:cs typeface="宋体" panose="02010600030101010101" pitchFamily="2" charset="-122"/>
              </a:rPr>
              <a:t>.</a:t>
            </a:r>
            <a:r>
              <a:rPr lang="zh-CN" altLang="en-US" sz="1800" b="0">
                <a:latin typeface="宋体" panose="02010600030101010101" pitchFamily="2" charset="-122"/>
                <a:ea typeface="宋体" panose="02010600030101010101" pitchFamily="2" charset="-122"/>
                <a:cs typeface="宋体" panose="02010600030101010101" pitchFamily="2" charset="-122"/>
              </a:rPr>
              <a:t>当     时</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p:nvPr/>
        </p:nvPicPr>
        <p:blipFill>
          <a:blip r:embed="rId2"/>
          <a:stretch>
            <a:fillRect/>
          </a:stretch>
        </p:blipFill>
        <p:spPr>
          <a:xfrm>
            <a:off x="8382635" y="2833370"/>
            <a:ext cx="438150" cy="273685"/>
          </a:xfrm>
          <a:prstGeom prst="rect">
            <a:avLst/>
          </a:prstGeom>
          <a:noFill/>
          <a:ln w="9525">
            <a:noFill/>
          </a:ln>
        </p:spPr>
      </p:pic>
      <p:graphicFrame>
        <p:nvGraphicFramePr>
          <p:cNvPr id="5" name="图片 2637"/>
          <p:cNvGraphicFramePr>
            <a:graphicFrameLocks noChangeAspect="1"/>
          </p:cNvGraphicFramePr>
          <p:nvPr/>
        </p:nvGraphicFramePr>
        <p:xfrm>
          <a:off x="2145665" y="3725545"/>
          <a:ext cx="2101215" cy="900430"/>
        </p:xfrm>
        <a:graphic>
          <a:graphicData uri="http://schemas.openxmlformats.org/presentationml/2006/ole">
            <mc:AlternateContent xmlns:mc="http://schemas.openxmlformats.org/markup-compatibility/2006">
              <mc:Choice xmlns:v="urn:schemas-microsoft-com:vml" Requires="v">
                <p:oleObj spid="_x0000_s3076" name="" r:id="rId3" imgW="981075" imgH="420370" progId="Equation.KSEE3">
                  <p:embed/>
                </p:oleObj>
              </mc:Choice>
              <mc:Fallback>
                <p:oleObj name="" r:id="rId3" imgW="981075" imgH="420370" progId="Equation.KSEE3">
                  <p:embed/>
                  <p:pic>
                    <p:nvPicPr>
                      <p:cNvPr id="0" name="图片 3075"/>
                      <p:cNvPicPr/>
                      <p:nvPr/>
                    </p:nvPicPr>
                    <p:blipFill>
                      <a:blip r:embed="rId4"/>
                      <a:stretch>
                        <a:fillRect/>
                      </a:stretch>
                    </p:blipFill>
                    <p:spPr>
                      <a:xfrm>
                        <a:off x="2145665" y="3725545"/>
                        <a:ext cx="2101215" cy="900430"/>
                      </a:xfrm>
                      <a:prstGeom prst="rect">
                        <a:avLst/>
                      </a:prstGeom>
                      <a:noFill/>
                      <a:ln w="38100">
                        <a:noFill/>
                        <a:miter/>
                      </a:ln>
                    </p:spPr>
                  </p:pic>
                </p:oleObj>
              </mc:Fallback>
            </mc:AlternateContent>
          </a:graphicData>
        </a:graphic>
      </p:graphicFrame>
      <p:pic>
        <p:nvPicPr>
          <p:cNvPr id="6" name="Picture 20"/>
          <p:cNvPicPr>
            <a:picLocks noChangeAspect="1"/>
          </p:cNvPicPr>
          <p:nvPr/>
        </p:nvPicPr>
        <p:blipFill>
          <a:blip r:embed="rId5"/>
          <a:stretch>
            <a:fillRect/>
          </a:stretch>
        </p:blipFill>
        <p:spPr>
          <a:xfrm>
            <a:off x="5176520" y="3113405"/>
            <a:ext cx="4038600" cy="2633345"/>
          </a:xfrm>
          <a:prstGeom prst="rect">
            <a:avLst/>
          </a:prstGeom>
          <a:noFill/>
          <a:ln w="9525">
            <a:noFill/>
          </a:ln>
        </p:spPr>
      </p:pic>
      <p:graphicFrame>
        <p:nvGraphicFramePr>
          <p:cNvPr id="7" name="Picture 25"/>
          <p:cNvGraphicFramePr>
            <a:graphicFrameLocks noChangeAspect="1"/>
          </p:cNvGraphicFramePr>
          <p:nvPr/>
        </p:nvGraphicFramePr>
        <p:xfrm>
          <a:off x="2289175" y="5704205"/>
          <a:ext cx="300990" cy="276860"/>
        </p:xfrm>
        <a:graphic>
          <a:graphicData uri="http://schemas.openxmlformats.org/presentationml/2006/ole">
            <mc:AlternateContent xmlns:mc="http://schemas.openxmlformats.org/markup-compatibility/2006">
              <mc:Choice xmlns:v="urn:schemas-microsoft-com:vml" Requires="v">
                <p:oleObj spid="_x0000_s8" name="" r:id="rId6" imgW="156845" imgH="143510" progId="Equation.DSMT4">
                  <p:embed/>
                </p:oleObj>
              </mc:Choice>
              <mc:Fallback>
                <p:oleObj name="" r:id="rId6" imgW="156845" imgH="143510" progId="Equation.DSMT4">
                  <p:embed/>
                  <p:pic>
                    <p:nvPicPr>
                      <p:cNvPr id="0" name="图片 4"/>
                      <p:cNvPicPr/>
                      <p:nvPr/>
                    </p:nvPicPr>
                    <p:blipFill>
                      <a:blip r:embed="rId7"/>
                      <a:stretch>
                        <a:fillRect/>
                      </a:stretch>
                    </p:blipFill>
                    <p:spPr>
                      <a:xfrm>
                        <a:off x="2289175" y="5704205"/>
                        <a:ext cx="300990" cy="276860"/>
                      </a:xfrm>
                      <a:prstGeom prst="rect">
                        <a:avLst/>
                      </a:prstGeom>
                      <a:noFill/>
                      <a:ln w="38100">
                        <a:noFill/>
                        <a:miter/>
                      </a:ln>
                    </p:spPr>
                  </p:pic>
                </p:oleObj>
              </mc:Fallback>
            </mc:AlternateContent>
          </a:graphicData>
        </a:graphic>
      </p:graphicFrame>
      <p:sp>
        <p:nvSpPr>
          <p:cNvPr id="9" name="文本框 8"/>
          <p:cNvSpPr txBox="1"/>
          <p:nvPr/>
        </p:nvSpPr>
        <p:spPr>
          <a:xfrm>
            <a:off x="2511425" y="5632450"/>
            <a:ext cx="7511415" cy="368300"/>
          </a:xfrm>
          <a:prstGeom prst="rect">
            <a:avLst/>
          </a:prstGeom>
          <a:noFill/>
          <a:ln w="9525">
            <a:noFill/>
          </a:ln>
        </p:spPr>
        <p:txBody>
          <a:bodyPr wrap="square">
            <a:spAutoFit/>
          </a:bodyPr>
          <a:p>
            <a:pPr indent="0"/>
            <a:r>
              <a:rPr lang="zh-CN" altLang="en-US" sz="1800" b="0">
                <a:latin typeface="宋体" panose="02010600030101010101" pitchFamily="2" charset="-122"/>
                <a:ea typeface="宋体" panose="02010600030101010101" pitchFamily="2" charset="-122"/>
                <a:cs typeface="宋体" panose="02010600030101010101" pitchFamily="2" charset="-122"/>
              </a:rPr>
              <a:t>这个量在研究和计算随机误差时是一个很重要的特征量，被称为</a:t>
            </a:r>
            <a:r>
              <a:rPr lang="zh-CN" altLang="en-US" sz="1800" b="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标准误差</a:t>
            </a:r>
            <a:endParaRPr lang="zh-CN" altLang="en-US" sz="1800" b="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99553" y="251387"/>
            <a:ext cx="1770380" cy="475615"/>
          </a:xfrm>
          <a:prstGeom prst="rect">
            <a:avLst/>
          </a:prstGeom>
        </p:spPr>
        <p:txBody>
          <a:bodyPr wrap="none">
            <a:spAutoFit/>
          </a:bodyPr>
          <a:lstStyle/>
          <a:p>
            <a:r>
              <a:rPr lang="zh-CN" altLang="en-US" sz="2500" b="1" dirty="0">
                <a:solidFill>
                  <a:schemeClr val="tx1"/>
                </a:solidFill>
                <a:uFillTx/>
                <a:latin typeface="微软雅黑" panose="020B0503020204020204" pitchFamily="34" charset="-122"/>
                <a:ea typeface="微软雅黑" panose="020B0503020204020204" pitchFamily="34" charset="-122"/>
              </a:rPr>
              <a:t>误差的分类</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68605" y="838835"/>
            <a:ext cx="1620520" cy="1551940"/>
            <a:chOff x="2848131" y="1860029"/>
            <a:chExt cx="3807502" cy="3807502"/>
          </a:xfrm>
          <a:gradFill>
            <a:gsLst>
              <a:gs pos="0">
                <a:schemeClr val="bg1"/>
              </a:gs>
              <a:gs pos="51000">
                <a:schemeClr val="bg1">
                  <a:lumMod val="95000"/>
                </a:schemeClr>
              </a:gs>
              <a:gs pos="100000">
                <a:schemeClr val="bg1">
                  <a:lumMod val="75000"/>
                </a:schemeClr>
              </a:gs>
            </a:gsLst>
            <a:lin ang="18900000" scaled="0"/>
          </a:gradFill>
          <a:effectLst>
            <a:outerShdw blurRad="444500" dist="63500" dir="8100000" algn="ctr" rotWithShape="0">
              <a:schemeClr val="tx1">
                <a:alpha val="50000"/>
              </a:schemeClr>
            </a:outerShdw>
          </a:effectLst>
        </p:grpSpPr>
        <p:sp>
          <p:nvSpPr>
            <p:cNvPr id="19" name="椭圆 18"/>
            <p:cNvSpPr/>
            <p:nvPr/>
          </p:nvSpPr>
          <p:spPr>
            <a:xfrm>
              <a:off x="2848131" y="1860029"/>
              <a:ext cx="3807502" cy="38075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20" name="文本框 91"/>
            <p:cNvSpPr txBox="1"/>
            <p:nvPr/>
          </p:nvSpPr>
          <p:spPr>
            <a:xfrm>
              <a:off x="3273865" y="2824947"/>
              <a:ext cx="2955355" cy="2224678"/>
            </a:xfrm>
            <a:prstGeom prst="rect">
              <a:avLst/>
            </a:prstGeom>
            <a:noFill/>
          </p:spPr>
          <p:txBody>
            <a:bodyPr wrap="square" rtlCol="0">
              <a:spAutoFit/>
            </a:bodyPr>
            <a:p>
              <a:pPr algn="ctr"/>
              <a:r>
                <a:rPr lang="zh-CN" altLang="en-US" sz="2645" b="1" dirty="0">
                  <a:solidFill>
                    <a:srgbClr val="0070C0"/>
                  </a:solidFill>
                  <a:latin typeface="微软雅黑" panose="020B0503020204020204" pitchFamily="34" charset="-122"/>
                  <a:ea typeface="微软雅黑" panose="020B0503020204020204" pitchFamily="34" charset="-122"/>
                </a:rPr>
                <a:t>随机</a:t>
              </a:r>
              <a:endParaRPr lang="zh-CN" altLang="en-US" sz="2645" b="1" dirty="0">
                <a:solidFill>
                  <a:srgbClr val="0070C0"/>
                </a:solidFill>
                <a:latin typeface="微软雅黑" panose="020B0503020204020204" pitchFamily="34" charset="-122"/>
                <a:ea typeface="微软雅黑" panose="020B0503020204020204" pitchFamily="34" charset="-122"/>
              </a:endParaRPr>
            </a:p>
            <a:p>
              <a:pPr algn="ctr"/>
              <a:r>
                <a:rPr lang="zh-CN" altLang="en-US" sz="2645" b="1" dirty="0">
                  <a:solidFill>
                    <a:srgbClr val="0070C0"/>
                  </a:solidFill>
                  <a:latin typeface="微软雅黑" panose="020B0503020204020204" pitchFamily="34" charset="-122"/>
                  <a:ea typeface="微软雅黑" panose="020B0503020204020204" pitchFamily="34" charset="-122"/>
                </a:rPr>
                <a:t>误差</a:t>
              </a:r>
              <a:endParaRPr lang="zh-CN" altLang="en-US" sz="2645" b="1" dirty="0">
                <a:solidFill>
                  <a:srgbClr val="0070C0"/>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1998345" y="1310005"/>
            <a:ext cx="2675255" cy="610235"/>
            <a:chOff x="2173927" y="3285519"/>
            <a:chExt cx="1721136" cy="548848"/>
          </a:xfrm>
        </p:grpSpPr>
        <p:grpSp>
          <p:nvGrpSpPr>
            <p:cNvPr id="97" name="组合 9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00" name="圆角矩形 9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98" name="椭圆 97"/>
            <p:cNvSpPr/>
            <p:nvPr/>
          </p:nvSpPr>
          <p:spPr>
            <a:xfrm>
              <a:off x="2307108" y="3420304"/>
              <a:ext cx="205490" cy="279279"/>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117" name="TextBox 116"/>
          <p:cNvSpPr txBox="1"/>
          <p:nvPr/>
        </p:nvSpPr>
        <p:spPr>
          <a:xfrm>
            <a:off x="2628145" y="1459989"/>
            <a:ext cx="1776730" cy="373380"/>
          </a:xfrm>
          <a:prstGeom prst="rect">
            <a:avLst/>
          </a:prstGeom>
          <a:noFill/>
          <a:effectLst/>
        </p:spPr>
        <p:txBody>
          <a:bodyPr wrap="none" lIns="101625" tIns="50814" rIns="101625" bIns="50814" rtlCol="0">
            <a:spAutoFit/>
          </a:bodyPr>
          <a:p>
            <a:r>
              <a:rPr lang="zh-CN" altLang="en-US" sz="1765" dirty="0">
                <a:solidFill>
                  <a:srgbClr val="0070C0"/>
                </a:solidFill>
                <a:latin typeface="微软雅黑" panose="020B0503020204020204" pitchFamily="34" charset="-122"/>
                <a:ea typeface="微软雅黑" panose="020B0503020204020204" pitchFamily="34" charset="-122"/>
              </a:rPr>
              <a:t>统计学分布规律</a:t>
            </a:r>
            <a:endParaRPr lang="zh-CN" altLang="en-US" sz="1765" dirty="0">
              <a:solidFill>
                <a:srgbClr val="0070C0"/>
              </a:solidFill>
              <a:latin typeface="微软雅黑" panose="020B0503020204020204" pitchFamily="34" charset="-122"/>
              <a:ea typeface="微软雅黑" panose="020B0503020204020204" pitchFamily="34" charset="-122"/>
            </a:endParaRPr>
          </a:p>
        </p:txBody>
      </p:sp>
      <p:graphicFrame>
        <p:nvGraphicFramePr>
          <p:cNvPr id="10" name="Picture 28"/>
          <p:cNvGraphicFramePr>
            <a:graphicFrameLocks noChangeAspect="1"/>
          </p:cNvGraphicFramePr>
          <p:nvPr/>
        </p:nvGraphicFramePr>
        <p:xfrm>
          <a:off x="1669415" y="3406775"/>
          <a:ext cx="2903855" cy="1373505"/>
        </p:xfrm>
        <a:graphic>
          <a:graphicData uri="http://schemas.openxmlformats.org/presentationml/2006/ole">
            <mc:AlternateContent xmlns:mc="http://schemas.openxmlformats.org/markup-compatibility/2006">
              <mc:Choice xmlns:v="urn:schemas-microsoft-com:vml" Requires="v">
                <p:oleObj spid="_x0000_s11" name="" r:id="rId1" imgW="1402080" imgH="662940" progId="Equation.DSMT4">
                  <p:embed/>
                </p:oleObj>
              </mc:Choice>
              <mc:Fallback>
                <p:oleObj name="" r:id="rId1" imgW="1402080" imgH="662940" progId="Equation.DSMT4">
                  <p:embed/>
                  <p:pic>
                    <p:nvPicPr>
                      <p:cNvPr id="0" name="图片 9"/>
                      <p:cNvPicPr/>
                      <p:nvPr/>
                    </p:nvPicPr>
                    <p:blipFill>
                      <a:blip r:embed="rId2"/>
                      <a:stretch>
                        <a:fillRect/>
                      </a:stretch>
                    </p:blipFill>
                    <p:spPr>
                      <a:xfrm>
                        <a:off x="1669415" y="3406775"/>
                        <a:ext cx="2903855" cy="1373505"/>
                      </a:xfrm>
                      <a:prstGeom prst="rect">
                        <a:avLst/>
                      </a:prstGeom>
                      <a:noFill/>
                      <a:ln w="38100">
                        <a:noFill/>
                        <a:miter/>
                      </a:ln>
                    </p:spPr>
                  </p:pic>
                </p:oleObj>
              </mc:Fallback>
            </mc:AlternateContent>
          </a:graphicData>
        </a:graphic>
      </p:graphicFrame>
      <p:sp>
        <p:nvSpPr>
          <p:cNvPr id="103" name="文本框 102"/>
          <p:cNvSpPr txBox="1"/>
          <p:nvPr/>
        </p:nvSpPr>
        <p:spPr>
          <a:xfrm>
            <a:off x="200343" y="2683510"/>
            <a:ext cx="5080000" cy="368300"/>
          </a:xfrm>
          <a:prstGeom prst="rect">
            <a:avLst/>
          </a:prstGeom>
          <a:noFill/>
          <a:ln w="9525">
            <a:noFill/>
          </a:ln>
        </p:spPr>
        <p:txBody>
          <a:bodyPr>
            <a:spAutoFit/>
          </a:bodyPr>
          <a:p>
            <a:pPr indent="266700"/>
            <a:r>
              <a:rPr lang="en-US" altLang="zh-CN" sz="1800" b="0">
                <a:latin typeface="宋体" panose="02010600030101010101" pitchFamily="2" charset="-122"/>
                <a:ea typeface="宋体" panose="02010600030101010101" pitchFamily="2" charset="-122"/>
                <a:cs typeface="宋体" panose="02010600030101010101" pitchFamily="2" charset="-122"/>
              </a:rPr>
              <a:t>         </a:t>
            </a:r>
            <a:r>
              <a:rPr lang="zh-CN" altLang="en-US" sz="1800" b="0">
                <a:latin typeface="宋体" panose="02010600030101010101" pitchFamily="2" charset="-122"/>
                <a:ea typeface="宋体" panose="02010600030101010101" pitchFamily="2" charset="-122"/>
                <a:cs typeface="宋体" panose="02010600030101010101" pitchFamily="2" charset="-122"/>
              </a:rPr>
              <a:t>理论上，</a:t>
            </a:r>
            <a:r>
              <a:rPr lang="zh-CN" altLang="en-US" sz="1800" b="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标准误差</a:t>
            </a:r>
            <a:r>
              <a:rPr lang="zh-CN" altLang="en-US" sz="1800" b="0">
                <a:latin typeface="宋体" panose="02010600030101010101" pitchFamily="2" charset="-122"/>
                <a:ea typeface="宋体" panose="02010600030101010101" pitchFamily="2" charset="-122"/>
                <a:cs typeface="宋体" panose="02010600030101010101" pitchFamily="2" charset="-122"/>
              </a:rPr>
              <a:t>由下式表示</a:t>
            </a:r>
            <a:endParaRPr lang="zh-CN" altLang="en-US" sz="1800"/>
          </a:p>
        </p:txBody>
      </p:sp>
      <p:sp>
        <p:nvSpPr>
          <p:cNvPr id="13" name="文本框 12"/>
          <p:cNvSpPr txBox="1"/>
          <p:nvPr/>
        </p:nvSpPr>
        <p:spPr>
          <a:xfrm>
            <a:off x="6073458" y="2545080"/>
            <a:ext cx="5080000" cy="645160"/>
          </a:xfrm>
          <a:prstGeom prst="rect">
            <a:avLst/>
          </a:prstGeom>
          <a:noFill/>
          <a:ln w="9525">
            <a:noFill/>
          </a:ln>
        </p:spPr>
        <p:txBody>
          <a:bodyPr>
            <a:spAutoFit/>
          </a:bodyPr>
          <a:p>
            <a:pPr indent="266700"/>
            <a:r>
              <a:rPr lang="zh-CN" altLang="en-US" sz="1800" b="0">
                <a:latin typeface="宋体" panose="02010600030101010101" pitchFamily="2" charset="-122"/>
                <a:ea typeface="宋体" panose="02010600030101010101" pitchFamily="2" charset="-122"/>
                <a:cs typeface="宋体" panose="02010600030101010101" pitchFamily="2" charset="-122"/>
              </a:rPr>
              <a:t>根据概率密度的含义某次测量的随机误差出现在</a:t>
            </a:r>
            <a:r>
              <a:rPr lang="en-US" altLang="zh-CN" sz="1800" b="0">
                <a:latin typeface="宋体" panose="02010600030101010101" pitchFamily="2" charset="-122"/>
                <a:ea typeface="宋体" panose="02010600030101010101" pitchFamily="2" charset="-122"/>
                <a:cs typeface="宋体" panose="02010600030101010101" pitchFamily="2" charset="-122"/>
              </a:rPr>
              <a:t>[</a:t>
            </a:r>
            <a:endParaRPr lang="zh-CN" altLang="en-US" sz="1800"/>
          </a:p>
        </p:txBody>
      </p:sp>
      <p:pic>
        <p:nvPicPr>
          <p:cNvPr id="14" name="图片 13"/>
          <p:cNvPicPr/>
          <p:nvPr/>
        </p:nvPicPr>
        <p:blipFill>
          <a:blip r:embed="rId3"/>
          <a:stretch>
            <a:fillRect/>
          </a:stretch>
        </p:blipFill>
        <p:spPr>
          <a:xfrm>
            <a:off x="6448425" y="2851150"/>
            <a:ext cx="1008380" cy="339090"/>
          </a:xfrm>
          <a:prstGeom prst="rect">
            <a:avLst/>
          </a:prstGeom>
          <a:noFill/>
          <a:ln w="9525">
            <a:noFill/>
          </a:ln>
        </p:spPr>
      </p:pic>
      <p:sp>
        <p:nvSpPr>
          <p:cNvPr id="104" name="文本框 103"/>
          <p:cNvSpPr txBox="1"/>
          <p:nvPr/>
        </p:nvSpPr>
        <p:spPr>
          <a:xfrm>
            <a:off x="7069138" y="2821940"/>
            <a:ext cx="5080000" cy="368300"/>
          </a:xfrm>
          <a:prstGeom prst="rect">
            <a:avLst/>
          </a:prstGeom>
          <a:noFill/>
          <a:ln w="9525">
            <a:noFill/>
          </a:ln>
        </p:spPr>
        <p:txBody>
          <a:bodyPr>
            <a:spAutoFit/>
          </a:bodyPr>
          <a:p>
            <a:pPr indent="266700"/>
            <a:r>
              <a:rPr lang="en-US" altLang="zh-CN" sz="1800" b="0">
                <a:latin typeface="宋体" panose="02010600030101010101" pitchFamily="2" charset="-122"/>
                <a:ea typeface="宋体" panose="02010600030101010101" pitchFamily="2" charset="-122"/>
                <a:cs typeface="宋体" panose="02010600030101010101" pitchFamily="2" charset="-122"/>
              </a:rPr>
              <a:t>]</a:t>
            </a:r>
            <a:r>
              <a:rPr lang="zh-CN" altLang="en-US" sz="1800" b="0">
                <a:latin typeface="宋体" panose="02010600030101010101" pitchFamily="2" charset="-122"/>
                <a:ea typeface="宋体" panose="02010600030101010101" pitchFamily="2" charset="-122"/>
                <a:cs typeface="宋体" panose="02010600030101010101" pitchFamily="2" charset="-122"/>
              </a:rPr>
              <a:t>内的概率，可以证明为</a:t>
            </a:r>
            <a:endParaRPr lang="zh-CN" altLang="en-US" sz="1800"/>
          </a:p>
        </p:txBody>
      </p:sp>
      <p:graphicFrame>
        <p:nvGraphicFramePr>
          <p:cNvPr id="2" name="对象 -2147481242"/>
          <p:cNvGraphicFramePr>
            <a:graphicFrameLocks noChangeAspect="1"/>
          </p:cNvGraphicFramePr>
          <p:nvPr/>
        </p:nvGraphicFramePr>
        <p:xfrm>
          <a:off x="7099300" y="3550285"/>
          <a:ext cx="3029585" cy="681355"/>
        </p:xfrm>
        <a:graphic>
          <a:graphicData uri="http://schemas.openxmlformats.org/presentationml/2006/ole">
            <mc:AlternateContent xmlns:mc="http://schemas.openxmlformats.org/markup-compatibility/2006">
              <mc:Choice xmlns:v="urn:schemas-microsoft-com:vml" Requires="v">
                <p:oleObj spid="_x0000_s15" name="" r:id="rId4" imgW="1587500" imgH="330200" progId="Equation.KSEE3">
                  <p:embed/>
                </p:oleObj>
              </mc:Choice>
              <mc:Fallback>
                <p:oleObj name="" r:id="rId4" imgW="1587500" imgH="330200" progId="Equation.KSEE3">
                  <p:embed/>
                  <p:pic>
                    <p:nvPicPr>
                      <p:cNvPr id="0" name="图片 14"/>
                      <p:cNvPicPr/>
                      <p:nvPr/>
                    </p:nvPicPr>
                    <p:blipFill>
                      <a:blip r:embed="rId5"/>
                      <a:stretch>
                        <a:fillRect/>
                      </a:stretch>
                    </p:blipFill>
                    <p:spPr>
                      <a:xfrm>
                        <a:off x="7099300" y="3550285"/>
                        <a:ext cx="3029585" cy="681355"/>
                      </a:xfrm>
                      <a:prstGeom prst="rect">
                        <a:avLst/>
                      </a:prstGeom>
                      <a:noFill/>
                      <a:ln w="38100">
                        <a:noFill/>
                        <a:miter/>
                      </a:ln>
                    </p:spPr>
                  </p:pic>
                </p:oleObj>
              </mc:Fallback>
            </mc:AlternateContent>
          </a:graphicData>
        </a:graphic>
      </p:graphicFrame>
      <p:pic>
        <p:nvPicPr>
          <p:cNvPr id="17" name="图片 16"/>
          <p:cNvPicPr/>
          <p:nvPr/>
        </p:nvPicPr>
        <p:blipFill>
          <a:blip r:embed="rId6"/>
          <a:stretch>
            <a:fillRect/>
          </a:stretch>
        </p:blipFill>
        <p:spPr>
          <a:xfrm>
            <a:off x="7327265" y="4830445"/>
            <a:ext cx="520700" cy="339090"/>
          </a:xfrm>
          <a:prstGeom prst="rect">
            <a:avLst/>
          </a:prstGeom>
          <a:noFill/>
          <a:ln w="9525">
            <a:noFill/>
          </a:ln>
        </p:spPr>
      </p:pic>
      <p:sp>
        <p:nvSpPr>
          <p:cNvPr id="105" name="文本框 104"/>
          <p:cNvSpPr txBox="1"/>
          <p:nvPr/>
        </p:nvSpPr>
        <p:spPr>
          <a:xfrm>
            <a:off x="6691313" y="4830762"/>
            <a:ext cx="5080000" cy="368300"/>
          </a:xfrm>
          <a:prstGeom prst="rect">
            <a:avLst/>
          </a:prstGeom>
          <a:noFill/>
          <a:ln w="9525">
            <a:noFill/>
          </a:ln>
        </p:spPr>
        <p:txBody>
          <a:bodyPr>
            <a:spAutoFit/>
          </a:bodyPr>
          <a:p>
            <a:pPr indent="0"/>
            <a:r>
              <a:rPr lang="zh-CN" altLang="en-US" sz="1800" b="0">
                <a:latin typeface="宋体" panose="02010600030101010101" pitchFamily="2" charset="-122"/>
                <a:ea typeface="宋体" panose="02010600030101010101" pitchFamily="2" charset="-122"/>
                <a:cs typeface="宋体" panose="02010600030101010101" pitchFamily="2" charset="-122"/>
              </a:rPr>
              <a:t>常将      称为极限误差。</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524760" y="4801235"/>
            <a:ext cx="1531620" cy="368300"/>
          </a:xfrm>
          <a:prstGeom prst="rect">
            <a:avLst/>
          </a:prstGeom>
          <a:noFill/>
          <a:ln w="9525">
            <a:noFill/>
          </a:ln>
        </p:spPr>
        <p:txBody>
          <a:bodyPr wrap="square">
            <a:spAutoFit/>
          </a:bodyPr>
          <a:p>
            <a:pPr indent="0"/>
            <a:r>
              <a:rPr lang="zh-CN" altLang="en-US" sz="1800" b="0">
                <a:latin typeface="宋体" panose="02010600030101010101" pitchFamily="2" charset="-122"/>
                <a:ea typeface="宋体" panose="02010600030101010101" pitchFamily="2" charset="-122"/>
                <a:cs typeface="宋体" panose="02010600030101010101" pitchFamily="2" charset="-122"/>
              </a:rPr>
              <a:t>方均根误差</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99553" y="251387"/>
            <a:ext cx="1770380" cy="475615"/>
          </a:xfrm>
          <a:prstGeom prst="rect">
            <a:avLst/>
          </a:prstGeom>
        </p:spPr>
        <p:txBody>
          <a:bodyPr wrap="none">
            <a:spAutoFit/>
          </a:bodyPr>
          <a:lstStyle/>
          <a:p>
            <a:r>
              <a:rPr lang="zh-CN" altLang="en-US" sz="2500" b="1" dirty="0">
                <a:solidFill>
                  <a:schemeClr val="tx1"/>
                </a:solidFill>
                <a:uFillTx/>
                <a:latin typeface="微软雅黑" panose="020B0503020204020204" pitchFamily="34" charset="-122"/>
                <a:ea typeface="微软雅黑" panose="020B0503020204020204" pitchFamily="34" charset="-122"/>
              </a:rPr>
              <a:t>误差的分类</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68605" y="838835"/>
            <a:ext cx="1620520" cy="1551940"/>
            <a:chOff x="2848131" y="1860029"/>
            <a:chExt cx="3807502" cy="3807502"/>
          </a:xfrm>
          <a:gradFill>
            <a:gsLst>
              <a:gs pos="0">
                <a:schemeClr val="bg1"/>
              </a:gs>
              <a:gs pos="51000">
                <a:schemeClr val="bg1">
                  <a:lumMod val="95000"/>
                </a:schemeClr>
              </a:gs>
              <a:gs pos="100000">
                <a:schemeClr val="bg1">
                  <a:lumMod val="75000"/>
                </a:schemeClr>
              </a:gs>
            </a:gsLst>
            <a:lin ang="18900000" scaled="0"/>
          </a:gradFill>
          <a:effectLst>
            <a:outerShdw blurRad="444500" dist="63500" dir="8100000" algn="ctr" rotWithShape="0">
              <a:schemeClr val="tx1">
                <a:alpha val="50000"/>
              </a:schemeClr>
            </a:outerShdw>
          </a:effectLst>
        </p:grpSpPr>
        <p:sp>
          <p:nvSpPr>
            <p:cNvPr id="19" name="椭圆 18"/>
            <p:cNvSpPr/>
            <p:nvPr/>
          </p:nvSpPr>
          <p:spPr>
            <a:xfrm>
              <a:off x="2848131" y="1860029"/>
              <a:ext cx="3807502" cy="38075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20" name="文本框 91"/>
            <p:cNvSpPr txBox="1"/>
            <p:nvPr/>
          </p:nvSpPr>
          <p:spPr>
            <a:xfrm>
              <a:off x="3273865" y="2824947"/>
              <a:ext cx="2955355" cy="2224678"/>
            </a:xfrm>
            <a:prstGeom prst="rect">
              <a:avLst/>
            </a:prstGeom>
            <a:noFill/>
          </p:spPr>
          <p:txBody>
            <a:bodyPr wrap="square" rtlCol="0">
              <a:spAutoFit/>
            </a:bodyPr>
            <a:p>
              <a:pPr algn="ctr"/>
              <a:r>
                <a:rPr lang="zh-CN" altLang="en-US" sz="2645" b="1" dirty="0">
                  <a:solidFill>
                    <a:srgbClr val="0070C0"/>
                  </a:solidFill>
                  <a:latin typeface="微软雅黑" panose="020B0503020204020204" pitchFamily="34" charset="-122"/>
                  <a:ea typeface="微软雅黑" panose="020B0503020204020204" pitchFamily="34" charset="-122"/>
                </a:rPr>
                <a:t>偶然</a:t>
              </a:r>
              <a:endParaRPr lang="zh-CN" altLang="en-US" sz="2645" b="1" dirty="0">
                <a:solidFill>
                  <a:srgbClr val="0070C0"/>
                </a:solidFill>
                <a:latin typeface="微软雅黑" panose="020B0503020204020204" pitchFamily="34" charset="-122"/>
                <a:ea typeface="微软雅黑" panose="020B0503020204020204" pitchFamily="34" charset="-122"/>
              </a:endParaRPr>
            </a:p>
            <a:p>
              <a:pPr algn="ctr"/>
              <a:r>
                <a:rPr lang="zh-CN" altLang="en-US" sz="2645" b="1" dirty="0">
                  <a:solidFill>
                    <a:srgbClr val="0070C0"/>
                  </a:solidFill>
                  <a:latin typeface="微软雅黑" panose="020B0503020204020204" pitchFamily="34" charset="-122"/>
                  <a:ea typeface="微软雅黑" panose="020B0503020204020204" pitchFamily="34" charset="-122"/>
                </a:rPr>
                <a:t>误差</a:t>
              </a:r>
              <a:endParaRPr lang="zh-CN" altLang="en-US" sz="2645" b="1" dirty="0">
                <a:solidFill>
                  <a:srgbClr val="0070C0"/>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1998345" y="1310005"/>
            <a:ext cx="2675255" cy="610235"/>
            <a:chOff x="2173927" y="3285519"/>
            <a:chExt cx="1721136" cy="548848"/>
          </a:xfrm>
        </p:grpSpPr>
        <p:grpSp>
          <p:nvGrpSpPr>
            <p:cNvPr id="97" name="组合 9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00" name="圆角矩形 9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98" name="椭圆 97"/>
            <p:cNvSpPr/>
            <p:nvPr/>
          </p:nvSpPr>
          <p:spPr>
            <a:xfrm>
              <a:off x="2307108" y="3420304"/>
              <a:ext cx="205490" cy="279279"/>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117" name="TextBox 116"/>
          <p:cNvSpPr txBox="1"/>
          <p:nvPr/>
        </p:nvSpPr>
        <p:spPr>
          <a:xfrm>
            <a:off x="2628145" y="1459989"/>
            <a:ext cx="1776730" cy="373380"/>
          </a:xfrm>
          <a:prstGeom prst="rect">
            <a:avLst/>
          </a:prstGeom>
          <a:noFill/>
          <a:effectLst/>
        </p:spPr>
        <p:txBody>
          <a:bodyPr wrap="none" lIns="101625" tIns="50814" rIns="101625" bIns="50814" rtlCol="0">
            <a:spAutoFit/>
          </a:bodyPr>
          <a:p>
            <a:r>
              <a:rPr lang="zh-CN" altLang="en-US" sz="1765" dirty="0">
                <a:solidFill>
                  <a:srgbClr val="0070C0"/>
                </a:solidFill>
                <a:latin typeface="微软雅黑" panose="020B0503020204020204" pitchFamily="34" charset="-122"/>
                <a:ea typeface="微软雅黑" panose="020B0503020204020204" pitchFamily="34" charset="-122"/>
              </a:rPr>
              <a:t>随机误差的估算</a:t>
            </a:r>
            <a:endParaRPr lang="zh-CN" altLang="en-US" sz="1765" dirty="0">
              <a:solidFill>
                <a:srgbClr val="0070C0"/>
              </a:solidFill>
              <a:latin typeface="微软雅黑" panose="020B0503020204020204" pitchFamily="34" charset="-122"/>
              <a:ea typeface="微软雅黑" panose="020B0503020204020204" pitchFamily="34" charset="-122"/>
            </a:endParaRPr>
          </a:p>
        </p:txBody>
      </p:sp>
      <p:sp>
        <p:nvSpPr>
          <p:cNvPr id="11" name="文本框 20"/>
          <p:cNvSpPr txBox="1"/>
          <p:nvPr/>
        </p:nvSpPr>
        <p:spPr>
          <a:xfrm>
            <a:off x="449580" y="2511425"/>
            <a:ext cx="2813050" cy="335915"/>
          </a:xfrm>
          <a:prstGeom prst="rect">
            <a:avLst/>
          </a:prstGeom>
          <a:noFill/>
        </p:spPr>
        <p:txBody>
          <a:bodyPr wrap="square" rtlCol="0">
            <a:spAutoFit/>
          </a:bodyPr>
          <a:p>
            <a:pPr algn="just">
              <a:lnSpc>
                <a:spcPct val="90000"/>
              </a:lnSpc>
              <a:spcBef>
                <a:spcPts val="945"/>
              </a:spcBef>
            </a:pPr>
            <a:r>
              <a:rPr lang="zh-CN" altLang="en-US" sz="1765" b="1" dirty="0">
                <a:solidFill>
                  <a:srgbClr val="0070C0"/>
                </a:solidFill>
                <a:latin typeface="微软雅黑" panose="020B0503020204020204" pitchFamily="34" charset="-122"/>
                <a:ea typeface="微软雅黑" panose="020B0503020204020204" pitchFamily="34" charset="-122"/>
              </a:rPr>
              <a:t>被测量的算术平均值：</a:t>
            </a:r>
            <a:endParaRPr lang="zh-CN" altLang="en-US" sz="1765" b="1" dirty="0">
              <a:solidFill>
                <a:srgbClr val="0070C0"/>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2628265" y="2511425"/>
            <a:ext cx="6188710" cy="368300"/>
          </a:xfrm>
          <a:prstGeom prst="rect">
            <a:avLst/>
          </a:prstGeom>
          <a:noFill/>
          <a:ln w="9525">
            <a:noFill/>
          </a:ln>
        </p:spPr>
        <p:txBody>
          <a:bodyPr wrap="square">
            <a:spAutoFit/>
          </a:bodyPr>
          <a:p>
            <a:pPr indent="266700"/>
            <a:r>
              <a:rPr lang="zh-CN" altLang="en-US" sz="1800" b="0">
                <a:latin typeface="宋体" panose="02010600030101010101" pitchFamily="2" charset="-122"/>
                <a:ea typeface="宋体" panose="02010600030101010101" pitchFamily="2" charset="-122"/>
                <a:cs typeface="宋体" panose="02010600030101010101" pitchFamily="2" charset="-122"/>
              </a:rPr>
              <a:t>测量值的算术平均值为近真值或测量结果的最佳值。 </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sp>
        <p:nvSpPr>
          <p:cNvPr id="14" name="文本框 20"/>
          <p:cNvSpPr txBox="1"/>
          <p:nvPr/>
        </p:nvSpPr>
        <p:spPr>
          <a:xfrm>
            <a:off x="449580" y="3629660"/>
            <a:ext cx="2813050" cy="335915"/>
          </a:xfrm>
          <a:prstGeom prst="rect">
            <a:avLst/>
          </a:prstGeom>
          <a:noFill/>
        </p:spPr>
        <p:txBody>
          <a:bodyPr wrap="square" rtlCol="0">
            <a:spAutoFit/>
          </a:bodyPr>
          <a:p>
            <a:pPr algn="just">
              <a:lnSpc>
                <a:spcPct val="90000"/>
              </a:lnSpc>
              <a:spcBef>
                <a:spcPts val="945"/>
              </a:spcBef>
            </a:pPr>
            <a:r>
              <a:rPr lang="zh-CN" altLang="en-US" sz="1765" b="1" dirty="0">
                <a:solidFill>
                  <a:srgbClr val="0070C0"/>
                </a:solidFill>
                <a:latin typeface="微软雅黑" panose="020B0503020204020204" pitchFamily="34" charset="-122"/>
                <a:ea typeface="微软雅黑" panose="020B0503020204020204" pitchFamily="34" charset="-122"/>
              </a:rPr>
              <a:t>标准偏差（贝塞尔公式）：</a:t>
            </a:r>
            <a:endParaRPr lang="zh-CN" altLang="en-US" sz="1765" b="1" dirty="0">
              <a:solidFill>
                <a:srgbClr val="0070C0"/>
              </a:solidFill>
              <a:latin typeface="微软雅黑" panose="020B0503020204020204" pitchFamily="34" charset="-122"/>
              <a:ea typeface="微软雅黑" panose="020B0503020204020204" pitchFamily="34" charset="-122"/>
            </a:endParaRPr>
          </a:p>
        </p:txBody>
      </p:sp>
      <p:graphicFrame>
        <p:nvGraphicFramePr>
          <p:cNvPr id="2" name="图片 2641"/>
          <p:cNvGraphicFramePr>
            <a:graphicFrameLocks noChangeAspect="1"/>
          </p:cNvGraphicFramePr>
          <p:nvPr/>
        </p:nvGraphicFramePr>
        <p:xfrm>
          <a:off x="3818890" y="2965450"/>
          <a:ext cx="2478405" cy="1182370"/>
        </p:xfrm>
        <a:graphic>
          <a:graphicData uri="http://schemas.openxmlformats.org/presentationml/2006/ole">
            <mc:AlternateContent xmlns:mc="http://schemas.openxmlformats.org/markup-compatibility/2006">
              <mc:Choice xmlns:v="urn:schemas-microsoft-com:vml" Requires="v">
                <p:oleObj spid="_x0000_s16" name="" r:id="rId1" imgW="1388745" imgH="662305" progId="Equation.KSEE3">
                  <p:embed/>
                </p:oleObj>
              </mc:Choice>
              <mc:Fallback>
                <p:oleObj name="" r:id="rId1" imgW="1388745" imgH="662305" progId="Equation.KSEE3">
                  <p:embed/>
                  <p:pic>
                    <p:nvPicPr>
                      <p:cNvPr id="0" name="图片 15"/>
                      <p:cNvPicPr/>
                      <p:nvPr/>
                    </p:nvPicPr>
                    <p:blipFill>
                      <a:blip r:embed="rId2"/>
                      <a:stretch>
                        <a:fillRect/>
                      </a:stretch>
                    </p:blipFill>
                    <p:spPr>
                      <a:xfrm>
                        <a:off x="3818890" y="2965450"/>
                        <a:ext cx="2478405" cy="1182370"/>
                      </a:xfrm>
                      <a:prstGeom prst="rect">
                        <a:avLst/>
                      </a:prstGeom>
                      <a:noFill/>
                      <a:ln w="38100">
                        <a:noFill/>
                        <a:miter/>
                      </a:ln>
                    </p:spPr>
                  </p:pic>
                </p:oleObj>
              </mc:Fallback>
            </mc:AlternateContent>
          </a:graphicData>
        </a:graphic>
      </p:graphicFrame>
      <p:sp>
        <p:nvSpPr>
          <p:cNvPr id="17" name="文本框 20"/>
          <p:cNvSpPr txBox="1"/>
          <p:nvPr/>
        </p:nvSpPr>
        <p:spPr>
          <a:xfrm>
            <a:off x="449580" y="5204460"/>
            <a:ext cx="2813050" cy="335915"/>
          </a:xfrm>
          <a:prstGeom prst="rect">
            <a:avLst/>
          </a:prstGeom>
          <a:noFill/>
        </p:spPr>
        <p:txBody>
          <a:bodyPr wrap="square" rtlCol="0">
            <a:spAutoFit/>
          </a:bodyPr>
          <a:p>
            <a:pPr algn="just">
              <a:lnSpc>
                <a:spcPct val="90000"/>
              </a:lnSpc>
              <a:spcBef>
                <a:spcPts val="945"/>
              </a:spcBef>
            </a:pPr>
            <a:r>
              <a:rPr lang="zh-CN" altLang="en-US" sz="1765" b="1" dirty="0">
                <a:solidFill>
                  <a:srgbClr val="0070C0"/>
                </a:solidFill>
                <a:latin typeface="微软雅黑" panose="020B0503020204020204" pitchFamily="34" charset="-122"/>
                <a:ea typeface="微软雅黑" panose="020B0503020204020204" pitchFamily="34" charset="-122"/>
              </a:rPr>
              <a:t>算术平均值的标准偏差：</a:t>
            </a:r>
            <a:endParaRPr lang="zh-CN" altLang="en-US" sz="1765" b="1" dirty="0">
              <a:solidFill>
                <a:srgbClr val="0070C0"/>
              </a:solidFill>
              <a:latin typeface="微软雅黑" panose="020B0503020204020204" pitchFamily="34" charset="-122"/>
              <a:ea typeface="微软雅黑" panose="020B0503020204020204" pitchFamily="34" charset="-122"/>
            </a:endParaRPr>
          </a:p>
        </p:txBody>
      </p:sp>
      <p:graphicFrame>
        <p:nvGraphicFramePr>
          <p:cNvPr id="3" name="图片 2641"/>
          <p:cNvGraphicFramePr>
            <a:graphicFrameLocks noChangeAspect="1"/>
          </p:cNvGraphicFramePr>
          <p:nvPr/>
        </p:nvGraphicFramePr>
        <p:xfrm>
          <a:off x="3660775" y="4645660"/>
          <a:ext cx="2993390" cy="1146175"/>
        </p:xfrm>
        <a:graphic>
          <a:graphicData uri="http://schemas.openxmlformats.org/presentationml/2006/ole">
            <mc:AlternateContent xmlns:mc="http://schemas.openxmlformats.org/markup-compatibility/2006">
              <mc:Choice xmlns:v="urn:schemas-microsoft-com:vml" Requires="v">
                <p:oleObj spid="_x0000_s21" name="" r:id="rId3" imgW="1324610" imgH="687705" progId="Equation.KSEE3">
                  <p:embed/>
                </p:oleObj>
              </mc:Choice>
              <mc:Fallback>
                <p:oleObj name="" r:id="rId3" imgW="1324610" imgH="687705" progId="Equation.KSEE3">
                  <p:embed/>
                  <p:pic>
                    <p:nvPicPr>
                      <p:cNvPr id="0" name="图片 20"/>
                      <p:cNvPicPr/>
                      <p:nvPr/>
                    </p:nvPicPr>
                    <p:blipFill>
                      <a:blip r:embed="rId4"/>
                      <a:stretch>
                        <a:fillRect/>
                      </a:stretch>
                    </p:blipFill>
                    <p:spPr>
                      <a:xfrm>
                        <a:off x="3660775" y="4645660"/>
                        <a:ext cx="2993390" cy="114617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875843" y="2294446"/>
            <a:ext cx="3672408" cy="1822450"/>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概 念</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分 类</a:t>
            </a:r>
            <a:endParaRPr lang="zh-CN" altLang="zh-CN" sz="2500" b="1" dirty="0">
              <a:latin typeface="微软雅黑" panose="020B0503020204020204" pitchFamily="34" charset="-122"/>
              <a:ea typeface="微软雅黑" panose="020B0503020204020204" pitchFamily="34" charset="-122"/>
            </a:endParaRPr>
          </a:p>
          <a:p>
            <a:pPr indent="0">
              <a:lnSpc>
                <a:spcPct val="150000"/>
              </a:lnSpc>
              <a:buFont typeface="Wingdings" panose="05000000000000000000" pitchFamily="2" charset="2"/>
              <a:buNone/>
            </a:pPr>
            <a:endParaRPr lang="zh-CN" altLang="zh-CN" sz="2500" b="1" dirty="0">
              <a:latin typeface="微软雅黑" panose="020B0503020204020204" pitchFamily="34" charset="-122"/>
              <a:ea typeface="微软雅黑" panose="020B0503020204020204" pitchFamily="34" charset="-122"/>
            </a:endParaRPr>
          </a:p>
        </p:txBody>
      </p:sp>
      <p:grpSp>
        <p:nvGrpSpPr>
          <p:cNvPr id="37" name="组合 24"/>
          <p:cNvGrpSpPr/>
          <p:nvPr/>
        </p:nvGrpSpPr>
        <p:grpSpPr bwMode="auto">
          <a:xfrm>
            <a:off x="2498781" y="1773610"/>
            <a:ext cx="2518237" cy="2520280"/>
            <a:chOff x="2848131" y="1860029"/>
            <a:chExt cx="3807502" cy="3807502"/>
          </a:xfrm>
        </p:grpSpPr>
        <p:sp>
          <p:nvSpPr>
            <p:cNvPr id="38" name="椭圆 3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椭圆 41"/>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7" name="文本框 29"/>
          <p:cNvSpPr txBox="1">
            <a:spLocks noChangeArrowheads="1"/>
          </p:cNvSpPr>
          <p:nvPr/>
        </p:nvSpPr>
        <p:spPr bwMode="auto">
          <a:xfrm>
            <a:off x="3016867" y="1983244"/>
            <a:ext cx="135485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800" dirty="0" smtClean="0">
                <a:solidFill>
                  <a:srgbClr val="0066CC"/>
                </a:solidFill>
                <a:latin typeface="Impact" panose="020B0806030902050204" pitchFamily="34" charset="0"/>
                <a:ea typeface="微软雅黑" panose="020B0503020204020204" pitchFamily="34" charset="-122"/>
              </a:rPr>
              <a:t>02</a:t>
            </a:r>
            <a:endParaRPr lang="zh-CN" altLang="en-US" sz="8800" dirty="0">
              <a:solidFill>
                <a:srgbClr val="0066CC"/>
              </a:solidFill>
              <a:latin typeface="Impact" panose="020B0806030902050204" pitchFamily="34" charset="0"/>
              <a:ea typeface="微软雅黑" panose="020B0503020204020204" pitchFamily="34" charset="-122"/>
            </a:endParaRPr>
          </a:p>
        </p:txBody>
      </p:sp>
      <p:sp>
        <p:nvSpPr>
          <p:cNvPr id="63" name="文本框 33"/>
          <p:cNvSpPr txBox="1"/>
          <p:nvPr/>
        </p:nvSpPr>
        <p:spPr>
          <a:xfrm>
            <a:off x="2435867" y="3225383"/>
            <a:ext cx="2605090" cy="891540"/>
          </a:xfrm>
          <a:prstGeom prst="rect">
            <a:avLst/>
          </a:prstGeom>
          <a:noFill/>
        </p:spPr>
        <p:txBody>
          <a:bodyPr wrap="square" rtlCol="0">
            <a:spAutoFit/>
          </a:bodyPr>
          <a:lstStyle/>
          <a:p>
            <a:pPr algn="ctr"/>
            <a:r>
              <a:rPr lang="zh-CN" altLang="en-US" sz="2600" dirty="0">
                <a:solidFill>
                  <a:srgbClr val="0066CC"/>
                </a:solidFill>
                <a:latin typeface="微软雅黑" panose="020B0503020204020204" pitchFamily="34" charset="-122"/>
                <a:ea typeface="微软雅黑" panose="020B0503020204020204" pitchFamily="34" charset="-122"/>
              </a:rPr>
              <a:t>测量的</a:t>
            </a:r>
            <a:endParaRPr lang="zh-CN" altLang="en-US" sz="2600" dirty="0">
              <a:solidFill>
                <a:srgbClr val="0066CC"/>
              </a:solidFill>
              <a:latin typeface="微软雅黑" panose="020B0503020204020204" pitchFamily="34" charset="-122"/>
              <a:ea typeface="微软雅黑" panose="020B0503020204020204" pitchFamily="34" charset="-122"/>
            </a:endParaRPr>
          </a:p>
          <a:p>
            <a:pPr algn="ctr"/>
            <a:r>
              <a:rPr lang="zh-CN" altLang="en-US" sz="2600" dirty="0">
                <a:solidFill>
                  <a:srgbClr val="0066CC"/>
                </a:solidFill>
                <a:latin typeface="微软雅黑" panose="020B0503020204020204" pitchFamily="34" charset="-122"/>
                <a:ea typeface="微软雅黑" panose="020B0503020204020204" pitchFamily="34" charset="-122"/>
              </a:rPr>
              <a:t>不确定度</a:t>
            </a:r>
            <a:endParaRPr lang="zh-CN" altLang="en-US" sz="2600" dirty="0">
              <a:solidFill>
                <a:srgbClr val="0066CC"/>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5473005" y="1629594"/>
            <a:ext cx="0" cy="2808312"/>
          </a:xfrm>
          <a:prstGeom prst="line">
            <a:avLst/>
          </a:prstGeom>
          <a:ln w="19050">
            <a:solidFill>
              <a:srgbClr val="0066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 name="椭圆 134"/>
          <p:cNvSpPr/>
          <p:nvPr/>
        </p:nvSpPr>
        <p:spPr>
          <a:xfrm>
            <a:off x="377825" y="831215"/>
            <a:ext cx="305435" cy="3333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2" name="矩形 11"/>
          <p:cNvSpPr/>
          <p:nvPr/>
        </p:nvSpPr>
        <p:spPr>
          <a:xfrm>
            <a:off x="799553" y="760022"/>
            <a:ext cx="817880" cy="475615"/>
          </a:xfrm>
          <a:prstGeom prst="rect">
            <a:avLst/>
          </a:prstGeom>
        </p:spPr>
        <p:txBody>
          <a:bodyPr wrap="none">
            <a:spAutoFit/>
          </a:bodyPr>
          <a:p>
            <a:r>
              <a:rPr lang="zh-CN" altLang="en-US" sz="2500" b="1" dirty="0">
                <a:solidFill>
                  <a:schemeClr val="tx1"/>
                </a:solidFill>
                <a:uFillTx/>
                <a:latin typeface="微软雅黑" panose="020B0503020204020204" pitchFamily="34" charset="-122"/>
                <a:ea typeface="微软雅黑" panose="020B0503020204020204" pitchFamily="34" charset="-122"/>
              </a:rPr>
              <a:t>概念</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sp>
        <p:nvSpPr>
          <p:cNvPr id="105" name="文本框 104"/>
          <p:cNvSpPr txBox="1"/>
          <p:nvPr/>
        </p:nvSpPr>
        <p:spPr>
          <a:xfrm>
            <a:off x="1385570" y="1591310"/>
            <a:ext cx="9039860" cy="1938020"/>
          </a:xfrm>
          <a:prstGeom prst="rect">
            <a:avLst/>
          </a:prstGeom>
          <a:noFill/>
          <a:ln w="9525">
            <a:noFill/>
          </a:ln>
        </p:spPr>
        <p:txBody>
          <a:bodyPr wrap="square">
            <a:spAutoFit/>
          </a:bodyPr>
          <a:p>
            <a:pPr marL="342900" indent="-342900" fontAlgn="auto">
              <a:lnSpc>
                <a:spcPct val="150000"/>
              </a:lnSpc>
              <a:buFont typeface="Wingdings" panose="05000000000000000000" charset="0"/>
              <a:buChar char=""/>
            </a:pPr>
            <a:r>
              <a:rPr lang="zh-CN" altLang="en-US" sz="2000">
                <a:latin typeface="宋体" panose="02010600030101010101" pitchFamily="2" charset="-122"/>
                <a:ea typeface="宋体" panose="02010600030101010101" pitchFamily="2" charset="-122"/>
                <a:cs typeface="宋体" panose="02010600030101010101" pitchFamily="2" charset="-122"/>
              </a:rPr>
              <a:t>不确定度是表征测量结果具有分散性的一个参数，它是被测测物理量的真值在某个量值范围的一个评定。或者说，它是由于测量误差的存在而对被测量值不能确定的程度。不确定度反映了可能存在的误差分布范围，即随即误差分量和未定系统误差分量的联合范围。</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1385570" y="3757295"/>
            <a:ext cx="8868410" cy="2168525"/>
          </a:xfrm>
          <a:prstGeom prst="rect">
            <a:avLst/>
          </a:prstGeom>
          <a:noFill/>
          <a:ln w="9525">
            <a:noFill/>
          </a:ln>
        </p:spPr>
        <p:txBody>
          <a:bodyPr wrap="square">
            <a:spAutoFit/>
          </a:bodyPr>
          <a:p>
            <a:pPr marL="285750" indent="-285750" fontAlgn="auto">
              <a:lnSpc>
                <a:spcPct val="150000"/>
              </a:lnSpc>
              <a:buFont typeface="Wingdings" panose="05000000000000000000" charset="0"/>
              <a:buChar char=""/>
            </a:pP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不确定度一般由若干分量组成。 如果这些分量只用标准误差给出，称为标准不确定度，用符号 </a:t>
            </a:r>
            <a:r>
              <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rPr>
              <a:t>u(</a:t>
            </a: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通常带有作为序号的下角标</a:t>
            </a:r>
            <a:r>
              <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表示。按照评定方法的不同，标准不确定度可分为两类：一类是用统计的方法评估的不确定度，称为 </a:t>
            </a:r>
            <a:r>
              <a:rPr lang="en-US" altLang="zh-CN" sz="1800" i="1">
                <a:solidFill>
                  <a:srgbClr val="FF0000"/>
                </a:solidFill>
                <a:latin typeface="宋体" panose="02010600030101010101" pitchFamily="2" charset="-122"/>
                <a:ea typeface="宋体" panose="02010600030101010101" pitchFamily="2" charset="-122"/>
                <a:cs typeface="宋体" panose="02010600030101010101" pitchFamily="2" charset="-122"/>
              </a:rPr>
              <a:t>A </a:t>
            </a:r>
            <a:r>
              <a:rPr lang="zh-CN" altLang="en-US" sz="1800">
                <a:solidFill>
                  <a:srgbClr val="FF0000"/>
                </a:solidFill>
                <a:latin typeface="宋体" panose="02010600030101010101" pitchFamily="2" charset="-122"/>
                <a:ea typeface="宋体" panose="02010600030101010101" pitchFamily="2" charset="-122"/>
                <a:cs typeface="宋体" panose="02010600030101010101" pitchFamily="2" charset="-122"/>
              </a:rPr>
              <a:t>类标准不确定度；</a:t>
            </a: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另一类由其他方法和其他信息的概率分布</a:t>
            </a:r>
            <a:r>
              <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非统计的方法</a:t>
            </a:r>
            <a:r>
              <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来估计的不确定度，称为 </a:t>
            </a:r>
            <a:r>
              <a:rPr lang="en-US" altLang="zh-CN" sz="1800" i="1">
                <a:solidFill>
                  <a:srgbClr val="FF0000"/>
                </a:solidFill>
                <a:latin typeface="宋体" panose="02010600030101010101" pitchFamily="2" charset="-122"/>
                <a:ea typeface="宋体" panose="02010600030101010101" pitchFamily="2" charset="-122"/>
                <a:cs typeface="宋体" panose="02010600030101010101" pitchFamily="2" charset="-122"/>
              </a:rPr>
              <a:t>B </a:t>
            </a:r>
            <a:r>
              <a:rPr lang="zh-CN" altLang="en-US" sz="1800">
                <a:solidFill>
                  <a:srgbClr val="FF0000"/>
                </a:solidFill>
                <a:latin typeface="宋体" panose="02010600030101010101" pitchFamily="2" charset="-122"/>
                <a:ea typeface="宋体" panose="02010600030101010101" pitchFamily="2" charset="-122"/>
                <a:cs typeface="宋体" panose="02010600030101010101" pitchFamily="2" charset="-122"/>
              </a:rPr>
              <a:t>类标准不确定度</a:t>
            </a:r>
            <a:r>
              <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 name="椭圆 134"/>
          <p:cNvSpPr/>
          <p:nvPr/>
        </p:nvSpPr>
        <p:spPr>
          <a:xfrm>
            <a:off x="377825" y="831215"/>
            <a:ext cx="305435" cy="3333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2" name="矩形 11"/>
          <p:cNvSpPr/>
          <p:nvPr/>
        </p:nvSpPr>
        <p:spPr>
          <a:xfrm>
            <a:off x="799553" y="760022"/>
            <a:ext cx="817880" cy="475615"/>
          </a:xfrm>
          <a:prstGeom prst="rect">
            <a:avLst/>
          </a:prstGeom>
        </p:spPr>
        <p:txBody>
          <a:bodyPr wrap="none">
            <a:spAutoFit/>
          </a:bodyPr>
          <a:p>
            <a:r>
              <a:rPr lang="zh-CN" altLang="en-US" sz="2500" b="1" dirty="0">
                <a:solidFill>
                  <a:schemeClr val="tx1"/>
                </a:solidFill>
                <a:uFillTx/>
                <a:latin typeface="微软雅黑" panose="020B0503020204020204" pitchFamily="34" charset="-122"/>
                <a:ea typeface="微软雅黑" panose="020B0503020204020204" pitchFamily="34" charset="-122"/>
              </a:rPr>
              <a:t>分类</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799148" y="1706880"/>
            <a:ext cx="5080000" cy="368300"/>
          </a:xfrm>
          <a:prstGeom prst="rect">
            <a:avLst/>
          </a:prstGeom>
          <a:noFill/>
          <a:ln w="9525">
            <a:noFill/>
          </a:ln>
        </p:spPr>
        <p:txBody>
          <a:bodyPr>
            <a:spAutoFit/>
          </a:bodyPr>
          <a:p>
            <a:pPr marL="285750" indent="-285750">
              <a:buFont typeface="Wingdings" panose="05000000000000000000" charset="0"/>
              <a:buChar char=""/>
            </a:pPr>
            <a:r>
              <a:rPr lang="en-US" altLang="zh-CN" sz="1800" b="1" i="1">
                <a:latin typeface="宋体" panose="02010600030101010101" pitchFamily="2" charset="-122"/>
                <a:ea typeface="宋体" panose="02010600030101010101" pitchFamily="2" charset="-122"/>
                <a:cs typeface="宋体" panose="02010600030101010101" pitchFamily="2" charset="-122"/>
              </a:rPr>
              <a:t>A </a:t>
            </a:r>
            <a:r>
              <a:rPr lang="zh-CN" altLang="en-US" sz="1800" b="1">
                <a:latin typeface="宋体" panose="02010600030101010101" pitchFamily="2" charset="-122"/>
                <a:ea typeface="宋体" panose="02010600030101010101" pitchFamily="2" charset="-122"/>
                <a:cs typeface="宋体" panose="02010600030101010101" pitchFamily="2" charset="-122"/>
              </a:rPr>
              <a:t>类标准不确定度的评定  </a:t>
            </a:r>
            <a:endParaRPr lang="zh-CN" altLang="en-US" sz="1800"/>
          </a:p>
        </p:txBody>
      </p:sp>
      <p:graphicFrame>
        <p:nvGraphicFramePr>
          <p:cNvPr id="3" name="Picture 70"/>
          <p:cNvGraphicFramePr>
            <a:graphicFrameLocks noChangeAspect="1"/>
          </p:cNvGraphicFramePr>
          <p:nvPr/>
        </p:nvGraphicFramePr>
        <p:xfrm>
          <a:off x="4840605" y="1581785"/>
          <a:ext cx="1525905" cy="492760"/>
        </p:xfrm>
        <a:graphic>
          <a:graphicData uri="http://schemas.openxmlformats.org/presentationml/2006/ole">
            <mc:AlternateContent xmlns:mc="http://schemas.openxmlformats.org/markup-compatibility/2006">
              <mc:Choice xmlns:v="urn:schemas-microsoft-com:vml" Requires="v">
                <p:oleObj spid="_x0000_s3076" name="" r:id="rId1" imgW="803275" imgH="255270" progId="Equation.DSMT4">
                  <p:embed/>
                </p:oleObj>
              </mc:Choice>
              <mc:Fallback>
                <p:oleObj name="" r:id="rId1" imgW="803275" imgH="255270" progId="Equation.DSMT4">
                  <p:embed/>
                  <p:pic>
                    <p:nvPicPr>
                      <p:cNvPr id="0" name="图片 3075"/>
                      <p:cNvPicPr/>
                      <p:nvPr/>
                    </p:nvPicPr>
                    <p:blipFill>
                      <a:blip r:embed="rId2"/>
                      <a:stretch>
                        <a:fillRect/>
                      </a:stretch>
                    </p:blipFill>
                    <p:spPr>
                      <a:xfrm>
                        <a:off x="4840605" y="1581785"/>
                        <a:ext cx="1525905" cy="492760"/>
                      </a:xfrm>
                      <a:prstGeom prst="rect">
                        <a:avLst/>
                      </a:prstGeom>
                      <a:noFill/>
                      <a:ln w="38100">
                        <a:noFill/>
                        <a:miter/>
                      </a:ln>
                    </p:spPr>
                  </p:pic>
                </p:oleObj>
              </mc:Fallback>
            </mc:AlternateContent>
          </a:graphicData>
        </a:graphic>
      </p:graphicFrame>
      <p:sp>
        <p:nvSpPr>
          <p:cNvPr id="6" name="文本框 5"/>
          <p:cNvSpPr txBox="1"/>
          <p:nvPr/>
        </p:nvSpPr>
        <p:spPr>
          <a:xfrm>
            <a:off x="799148" y="2555875"/>
            <a:ext cx="5080000" cy="368300"/>
          </a:xfrm>
          <a:prstGeom prst="rect">
            <a:avLst/>
          </a:prstGeom>
          <a:noFill/>
          <a:ln w="9525">
            <a:noFill/>
          </a:ln>
        </p:spPr>
        <p:txBody>
          <a:bodyPr>
            <a:spAutoFit/>
          </a:bodyPr>
          <a:p>
            <a:pPr marL="285750" indent="-285750">
              <a:buFont typeface="Wingdings" panose="05000000000000000000" charset="0"/>
              <a:buChar char=""/>
            </a:pPr>
            <a:r>
              <a:rPr lang="en-US" altLang="zh-CN" sz="1800" b="1" i="1">
                <a:latin typeface="宋体" panose="02010600030101010101" pitchFamily="2" charset="-122"/>
                <a:ea typeface="宋体" panose="02010600030101010101" pitchFamily="2" charset="-122"/>
                <a:cs typeface="宋体" panose="02010600030101010101" pitchFamily="2" charset="-122"/>
              </a:rPr>
              <a:t>B </a:t>
            </a:r>
            <a:r>
              <a:rPr lang="zh-CN" altLang="en-US" sz="1800" b="1">
                <a:latin typeface="宋体" panose="02010600030101010101" pitchFamily="2" charset="-122"/>
                <a:ea typeface="宋体" panose="02010600030101010101" pitchFamily="2" charset="-122"/>
                <a:cs typeface="宋体" panose="02010600030101010101" pitchFamily="2" charset="-122"/>
              </a:rPr>
              <a:t>类标准不确定度的评定</a:t>
            </a:r>
            <a:endParaRPr lang="zh-CN" altLang="en-US" sz="1800"/>
          </a:p>
        </p:txBody>
      </p:sp>
      <p:graphicFrame>
        <p:nvGraphicFramePr>
          <p:cNvPr id="4" name="图片 2645"/>
          <p:cNvGraphicFramePr>
            <a:graphicFrameLocks noChangeAspect="1"/>
          </p:cNvGraphicFramePr>
          <p:nvPr/>
        </p:nvGraphicFramePr>
        <p:xfrm>
          <a:off x="4883150" y="2327910"/>
          <a:ext cx="1311910" cy="714375"/>
        </p:xfrm>
        <a:graphic>
          <a:graphicData uri="http://schemas.openxmlformats.org/presentationml/2006/ole">
            <mc:AlternateContent xmlns:mc="http://schemas.openxmlformats.org/markup-compatibility/2006">
              <mc:Choice xmlns:v="urn:schemas-microsoft-com:vml" Requires="v">
                <p:oleObj spid="_x0000_s7" name="" r:id="rId3" imgW="662305" imgH="471170" progId="Equation.KSEE3">
                  <p:embed/>
                </p:oleObj>
              </mc:Choice>
              <mc:Fallback>
                <p:oleObj name="" r:id="rId3" imgW="662305" imgH="471170" progId="Equation.KSEE3">
                  <p:embed/>
                  <p:pic>
                    <p:nvPicPr>
                      <p:cNvPr id="0" name="图片 6"/>
                      <p:cNvPicPr/>
                      <p:nvPr/>
                    </p:nvPicPr>
                    <p:blipFill>
                      <a:blip r:embed="rId4"/>
                      <a:stretch>
                        <a:fillRect/>
                      </a:stretch>
                    </p:blipFill>
                    <p:spPr>
                      <a:xfrm>
                        <a:off x="4883150" y="2327910"/>
                        <a:ext cx="1311910" cy="714375"/>
                      </a:xfrm>
                      <a:prstGeom prst="rect">
                        <a:avLst/>
                      </a:prstGeom>
                      <a:noFill/>
                      <a:ln w="38100">
                        <a:noFill/>
                        <a:miter/>
                      </a:ln>
                    </p:spPr>
                  </p:pic>
                </p:oleObj>
              </mc:Fallback>
            </mc:AlternateContent>
          </a:graphicData>
        </a:graphic>
      </p:graphicFrame>
      <p:sp>
        <p:nvSpPr>
          <p:cNvPr id="19" name="文本框 18"/>
          <p:cNvSpPr txBox="1"/>
          <p:nvPr/>
        </p:nvSpPr>
        <p:spPr>
          <a:xfrm>
            <a:off x="799148" y="3308985"/>
            <a:ext cx="5080000" cy="368300"/>
          </a:xfrm>
          <a:prstGeom prst="rect">
            <a:avLst/>
          </a:prstGeom>
          <a:noFill/>
          <a:ln w="9525">
            <a:noFill/>
          </a:ln>
        </p:spPr>
        <p:txBody>
          <a:bodyPr>
            <a:spAutoFit/>
          </a:bodyPr>
          <a:p>
            <a:pPr marL="285750" indent="-285750">
              <a:buFont typeface="Wingdings" panose="05000000000000000000" charset="0"/>
              <a:buChar char=""/>
            </a:pPr>
            <a:r>
              <a:rPr lang="zh-CN" altLang="en-US" sz="1800" b="1">
                <a:latin typeface="宋体" panose="02010600030101010101" pitchFamily="2" charset="-122"/>
                <a:ea typeface="宋体" panose="02010600030101010101" pitchFamily="2" charset="-122"/>
                <a:cs typeface="宋体" panose="02010600030101010101" pitchFamily="2" charset="-122"/>
              </a:rPr>
              <a:t>合成标准不确定度</a:t>
            </a:r>
            <a:endParaRPr lang="zh-CN" altLang="en-US" sz="1800"/>
          </a:p>
        </p:txBody>
      </p:sp>
      <p:graphicFrame>
        <p:nvGraphicFramePr>
          <p:cNvPr id="5" name="Picture 62"/>
          <p:cNvGraphicFramePr>
            <a:graphicFrameLocks noChangeAspect="1"/>
          </p:cNvGraphicFramePr>
          <p:nvPr/>
        </p:nvGraphicFramePr>
        <p:xfrm>
          <a:off x="4883150" y="3227070"/>
          <a:ext cx="1627505" cy="532130"/>
        </p:xfrm>
        <a:graphic>
          <a:graphicData uri="http://schemas.openxmlformats.org/presentationml/2006/ole">
            <mc:AlternateContent xmlns:mc="http://schemas.openxmlformats.org/markup-compatibility/2006">
              <mc:Choice xmlns:v="urn:schemas-microsoft-com:vml" Requires="v">
                <p:oleObj spid="_x0000_s20" name="" r:id="rId5" imgW="904875" imgH="293370" progId="Equation.DSMT4">
                  <p:embed/>
                </p:oleObj>
              </mc:Choice>
              <mc:Fallback>
                <p:oleObj name="" r:id="rId5" imgW="904875" imgH="293370" progId="Equation.DSMT4">
                  <p:embed/>
                  <p:pic>
                    <p:nvPicPr>
                      <p:cNvPr id="0" name="图片 19"/>
                      <p:cNvPicPr/>
                      <p:nvPr/>
                    </p:nvPicPr>
                    <p:blipFill>
                      <a:blip r:embed="rId6"/>
                      <a:stretch>
                        <a:fillRect/>
                      </a:stretch>
                    </p:blipFill>
                    <p:spPr>
                      <a:xfrm>
                        <a:off x="4883150" y="3227070"/>
                        <a:ext cx="1627505" cy="532130"/>
                      </a:xfrm>
                      <a:prstGeom prst="rect">
                        <a:avLst/>
                      </a:prstGeom>
                      <a:noFill/>
                      <a:ln w="38100">
                        <a:noFill/>
                        <a:miter/>
                      </a:ln>
                    </p:spPr>
                  </p:pic>
                </p:oleObj>
              </mc:Fallback>
            </mc:AlternateContent>
          </a:graphicData>
        </a:graphic>
      </p:graphicFrame>
      <p:sp>
        <p:nvSpPr>
          <p:cNvPr id="21" name="文本框 20"/>
          <p:cNvSpPr txBox="1"/>
          <p:nvPr/>
        </p:nvSpPr>
        <p:spPr>
          <a:xfrm>
            <a:off x="6604000" y="3308985"/>
            <a:ext cx="1904365" cy="368300"/>
          </a:xfrm>
          <a:prstGeom prst="rect">
            <a:avLst/>
          </a:prstGeom>
          <a:noFill/>
          <a:ln w="9525">
            <a:noFill/>
          </a:ln>
        </p:spPr>
        <p:txBody>
          <a:bodyPr wrap="square">
            <a:spAutoFit/>
          </a:bodyPr>
          <a:p>
            <a:pPr indent="0"/>
            <a:r>
              <a:rPr lang="en-US" altLang="zh-CN" sz="1800" b="0">
                <a:solidFill>
                  <a:schemeClr val="accent4">
                    <a:lumMod val="50000"/>
                  </a:schemeClr>
                </a:solidFill>
                <a:uFillTx/>
                <a:latin typeface="宋体" panose="02010600030101010101" pitchFamily="2" charset="-122"/>
                <a:ea typeface="宋体" panose="02010600030101010101" pitchFamily="2" charset="-122"/>
                <a:cs typeface="宋体" panose="02010600030101010101" pitchFamily="2" charset="-122"/>
              </a:rPr>
              <a:t>(</a:t>
            </a:r>
            <a:r>
              <a:rPr lang="zh-CN" altLang="en-US" sz="1800" b="0">
                <a:solidFill>
                  <a:schemeClr val="accent4">
                    <a:lumMod val="50000"/>
                  </a:schemeClr>
                </a:solidFill>
                <a:uFillTx/>
                <a:latin typeface="宋体" panose="02010600030101010101" pitchFamily="2" charset="-122"/>
                <a:ea typeface="宋体" panose="02010600030101010101" pitchFamily="2" charset="-122"/>
                <a:cs typeface="宋体" panose="02010600030101010101" pitchFamily="2" charset="-122"/>
              </a:rPr>
              <a:t>方和根法</a:t>
            </a:r>
            <a:r>
              <a:rPr lang="en-US" altLang="zh-CN" sz="1800" b="0">
                <a:solidFill>
                  <a:schemeClr val="accent4">
                    <a:lumMod val="50000"/>
                  </a:schemeClr>
                </a:solidFill>
                <a:uFillTx/>
                <a:latin typeface="宋体" panose="02010600030101010101" pitchFamily="2" charset="-122"/>
                <a:ea typeface="宋体" panose="02010600030101010101" pitchFamily="2" charset="-122"/>
                <a:cs typeface="宋体" panose="02010600030101010101" pitchFamily="2" charset="-122"/>
              </a:rPr>
              <a:t>)</a:t>
            </a:r>
            <a:endParaRPr lang="en-US" altLang="zh-CN" sz="1800" b="0">
              <a:solidFill>
                <a:schemeClr val="accent4">
                  <a:lumMod val="50000"/>
                </a:schemeClr>
              </a:solidFill>
              <a:uFillTx/>
              <a:latin typeface="宋体" panose="02010600030101010101" pitchFamily="2" charset="-122"/>
              <a:ea typeface="宋体" panose="02010600030101010101" pitchFamily="2" charset="-122"/>
              <a:cs typeface="宋体" panose="02010600030101010101" pitchFamily="2" charset="-122"/>
            </a:endParaRPr>
          </a:p>
        </p:txBody>
      </p:sp>
      <p:sp>
        <p:nvSpPr>
          <p:cNvPr id="25" name="文本框 24"/>
          <p:cNvSpPr txBox="1"/>
          <p:nvPr/>
        </p:nvSpPr>
        <p:spPr>
          <a:xfrm>
            <a:off x="799148" y="4086860"/>
            <a:ext cx="5080000" cy="368300"/>
          </a:xfrm>
          <a:prstGeom prst="rect">
            <a:avLst/>
          </a:prstGeom>
          <a:noFill/>
          <a:ln w="9525">
            <a:noFill/>
          </a:ln>
        </p:spPr>
        <p:txBody>
          <a:bodyPr>
            <a:spAutoFit/>
          </a:bodyPr>
          <a:p>
            <a:pPr marL="285750" indent="-285750">
              <a:buFont typeface="Wingdings" panose="05000000000000000000" charset="0"/>
              <a:buChar char=""/>
            </a:pPr>
            <a:r>
              <a:rPr lang="zh-CN" altLang="en-US" sz="1800" b="1">
                <a:latin typeface="宋体" panose="02010600030101010101" pitchFamily="2" charset="-122"/>
                <a:ea typeface="宋体" panose="02010600030101010101" pitchFamily="2" charset="-122"/>
                <a:cs typeface="宋体" panose="02010600030101010101" pitchFamily="2" charset="-122"/>
              </a:rPr>
              <a:t>总不确定度（扩展标准不确定度） </a:t>
            </a:r>
            <a:endParaRPr lang="zh-CN" altLang="en-US" sz="1800" b="1">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8" name="图片 2661"/>
          <p:cNvGraphicFramePr>
            <a:graphicFrameLocks noChangeAspect="1"/>
          </p:cNvGraphicFramePr>
          <p:nvPr/>
        </p:nvGraphicFramePr>
        <p:xfrm>
          <a:off x="4828540" y="4086860"/>
          <a:ext cx="1858010" cy="368300"/>
        </p:xfrm>
        <a:graphic>
          <a:graphicData uri="http://schemas.openxmlformats.org/presentationml/2006/ole">
            <mc:AlternateContent xmlns:mc="http://schemas.openxmlformats.org/markup-compatibility/2006">
              <mc:Choice xmlns:v="urn:schemas-microsoft-com:vml" Requires="v">
                <p:oleObj spid="_x0000_s26" name="" r:id="rId7" imgW="866140" imgH="229235" progId="Equation.KSEE3">
                  <p:embed/>
                </p:oleObj>
              </mc:Choice>
              <mc:Fallback>
                <p:oleObj name="" r:id="rId7" imgW="866140" imgH="229235" progId="Equation.KSEE3">
                  <p:embed/>
                  <p:pic>
                    <p:nvPicPr>
                      <p:cNvPr id="0" name="图片 25"/>
                      <p:cNvPicPr/>
                      <p:nvPr/>
                    </p:nvPicPr>
                    <p:blipFill>
                      <a:blip r:embed="rId8"/>
                      <a:stretch>
                        <a:fillRect/>
                      </a:stretch>
                    </p:blipFill>
                    <p:spPr>
                      <a:xfrm>
                        <a:off x="4828540" y="4086860"/>
                        <a:ext cx="1858010" cy="368300"/>
                      </a:xfrm>
                      <a:prstGeom prst="rect">
                        <a:avLst/>
                      </a:prstGeom>
                      <a:noFill/>
                      <a:ln w="38100">
                        <a:noFill/>
                        <a:miter/>
                      </a:ln>
                    </p:spPr>
                  </p:pic>
                </p:oleObj>
              </mc:Fallback>
            </mc:AlternateContent>
          </a:graphicData>
        </a:graphic>
      </p:graphicFrame>
      <p:sp>
        <p:nvSpPr>
          <p:cNvPr id="30" name="文本框 29"/>
          <p:cNvSpPr txBox="1"/>
          <p:nvPr/>
        </p:nvSpPr>
        <p:spPr>
          <a:xfrm>
            <a:off x="799148" y="5077460"/>
            <a:ext cx="5080000" cy="368300"/>
          </a:xfrm>
          <a:prstGeom prst="rect">
            <a:avLst/>
          </a:prstGeom>
          <a:noFill/>
          <a:ln w="9525">
            <a:noFill/>
          </a:ln>
        </p:spPr>
        <p:txBody>
          <a:bodyPr>
            <a:spAutoFit/>
          </a:bodyPr>
          <a:p>
            <a:pPr marL="285750" indent="-285750">
              <a:buFont typeface="Wingdings" panose="05000000000000000000" charset="0"/>
              <a:buChar char=""/>
            </a:pPr>
            <a:r>
              <a:rPr lang="zh-CN" altLang="en-US" sz="1800" b="1">
                <a:latin typeface="宋体" panose="02010600030101010101" pitchFamily="2" charset="-122"/>
                <a:ea typeface="宋体" panose="02010600030101010101" pitchFamily="2" charset="-122"/>
                <a:cs typeface="宋体" panose="02010600030101010101" pitchFamily="2" charset="-122"/>
              </a:rPr>
              <a:t>相对不确定度</a:t>
            </a:r>
            <a:endParaRPr lang="zh-CN" altLang="en-US" sz="1800" b="1">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9" name="图片 2663"/>
          <p:cNvGraphicFramePr>
            <a:graphicFrameLocks noChangeAspect="1"/>
          </p:cNvGraphicFramePr>
          <p:nvPr/>
        </p:nvGraphicFramePr>
        <p:xfrm>
          <a:off x="4761865" y="4896485"/>
          <a:ext cx="2247265" cy="730250"/>
        </p:xfrm>
        <a:graphic>
          <a:graphicData uri="http://schemas.openxmlformats.org/presentationml/2006/ole">
            <mc:AlternateContent xmlns:mc="http://schemas.openxmlformats.org/markup-compatibility/2006">
              <mc:Choice xmlns:v="urn:schemas-microsoft-com:vml" Requires="v">
                <p:oleObj spid="_x0000_s31" name="" r:id="rId9" imgW="1184275" imgH="458470" progId="Equation.KSEE3">
                  <p:embed/>
                </p:oleObj>
              </mc:Choice>
              <mc:Fallback>
                <p:oleObj name="" r:id="rId9" imgW="1184275" imgH="458470" progId="Equation.KSEE3">
                  <p:embed/>
                  <p:pic>
                    <p:nvPicPr>
                      <p:cNvPr id="0" name="图片 30"/>
                      <p:cNvPicPr/>
                      <p:nvPr/>
                    </p:nvPicPr>
                    <p:blipFill>
                      <a:blip r:embed="rId10"/>
                      <a:stretch>
                        <a:fillRect/>
                      </a:stretch>
                    </p:blipFill>
                    <p:spPr>
                      <a:xfrm>
                        <a:off x="4761865" y="4896485"/>
                        <a:ext cx="2247265" cy="730250"/>
                      </a:xfrm>
                      <a:prstGeom prst="rect">
                        <a:avLst/>
                      </a:prstGeom>
                      <a:noFill/>
                      <a:ln w="38100">
                        <a:noFill/>
                        <a:miter/>
                      </a:ln>
                    </p:spPr>
                  </p:pic>
                </p:oleObj>
              </mc:Fallback>
            </mc:AlternateContent>
          </a:graphicData>
        </a:graphic>
      </p:graphicFrame>
      <p:graphicFrame>
        <p:nvGraphicFramePr>
          <p:cNvPr id="10" name="图片 2665"/>
          <p:cNvGraphicFramePr>
            <a:graphicFrameLocks noChangeAspect="1"/>
          </p:cNvGraphicFramePr>
          <p:nvPr/>
        </p:nvGraphicFramePr>
        <p:xfrm>
          <a:off x="4761865" y="5760720"/>
          <a:ext cx="2794635" cy="782955"/>
        </p:xfrm>
        <a:graphic>
          <a:graphicData uri="http://schemas.openxmlformats.org/presentationml/2006/ole">
            <mc:AlternateContent xmlns:mc="http://schemas.openxmlformats.org/markup-compatibility/2006">
              <mc:Choice xmlns:v="urn:schemas-microsoft-com:vml" Requires="v">
                <p:oleObj spid="_x0000_s32" name="" r:id="rId11" imgW="1579880" imgH="496570" progId="Equation.KSEE3">
                  <p:embed/>
                </p:oleObj>
              </mc:Choice>
              <mc:Fallback>
                <p:oleObj name="" r:id="rId11" imgW="1579880" imgH="496570" progId="Equation.KSEE3">
                  <p:embed/>
                  <p:pic>
                    <p:nvPicPr>
                      <p:cNvPr id="0" name="图片 31"/>
                      <p:cNvPicPr/>
                      <p:nvPr/>
                    </p:nvPicPr>
                    <p:blipFill>
                      <a:blip r:embed="rId12"/>
                      <a:stretch>
                        <a:fillRect/>
                      </a:stretch>
                    </p:blipFill>
                    <p:spPr>
                      <a:xfrm>
                        <a:off x="4761865" y="5760720"/>
                        <a:ext cx="2794635" cy="782955"/>
                      </a:xfrm>
                      <a:prstGeom prst="rect">
                        <a:avLst/>
                      </a:prstGeom>
                      <a:noFill/>
                      <a:ln w="38100">
                        <a:noFill/>
                        <a:miter/>
                      </a:ln>
                    </p:spPr>
                  </p:pic>
                </p:oleObj>
              </mc:Fallback>
            </mc:AlternateContent>
          </a:graphicData>
        </a:graphic>
      </p:graphicFrame>
      <p:sp>
        <p:nvSpPr>
          <p:cNvPr id="33" name="文本框 32"/>
          <p:cNvSpPr txBox="1"/>
          <p:nvPr/>
        </p:nvSpPr>
        <p:spPr>
          <a:xfrm>
            <a:off x="7548245" y="5968365"/>
            <a:ext cx="1925955" cy="368300"/>
          </a:xfrm>
          <a:prstGeom prst="rect">
            <a:avLst/>
          </a:prstGeom>
          <a:noFill/>
          <a:ln w="9525">
            <a:noFill/>
          </a:ln>
        </p:spPr>
        <p:txBody>
          <a:bodyPr wrap="square">
            <a:spAutoFit/>
          </a:bodyPr>
          <a:p>
            <a:pPr indent="0"/>
            <a:r>
              <a:rPr lang="en-US" altLang="zh-CN" sz="1800" b="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en-US" sz="1800" b="0">
                <a:solidFill>
                  <a:srgbClr val="0070C0"/>
                </a:solidFill>
                <a:latin typeface="宋体" panose="02010600030101010101" pitchFamily="2" charset="-122"/>
                <a:ea typeface="宋体" panose="02010600030101010101" pitchFamily="2" charset="-122"/>
                <a:cs typeface="宋体" panose="02010600030101010101" pitchFamily="2" charset="-122"/>
              </a:rPr>
              <a:t>百分比误差</a:t>
            </a:r>
            <a:r>
              <a:rPr lang="en-US" altLang="zh-CN" sz="1800" b="0">
                <a:solidFill>
                  <a:srgbClr val="0070C0"/>
                </a:solidFill>
                <a:latin typeface="宋体" panose="02010600030101010101" pitchFamily="2" charset="-122"/>
                <a:ea typeface="宋体" panose="02010600030101010101" pitchFamily="2" charset="-122"/>
                <a:cs typeface="宋体" panose="02010600030101010101" pitchFamily="2" charset="-122"/>
              </a:rPr>
              <a:t>)</a:t>
            </a:r>
            <a:endParaRPr lang="en-US" altLang="zh-CN" sz="1800" b="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861050" y="1894205"/>
            <a:ext cx="4794885" cy="1822450"/>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概 念</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直接测量的有效数字</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间接测量有效数字的运算法则</a:t>
            </a:r>
            <a:endParaRPr lang="zh-CN" altLang="zh-CN" sz="2500" b="1" dirty="0">
              <a:latin typeface="微软雅黑" panose="020B0503020204020204" pitchFamily="34" charset="-122"/>
              <a:ea typeface="微软雅黑" panose="020B0503020204020204" pitchFamily="34" charset="-122"/>
            </a:endParaRPr>
          </a:p>
        </p:txBody>
      </p:sp>
      <p:grpSp>
        <p:nvGrpSpPr>
          <p:cNvPr id="37" name="组合 24"/>
          <p:cNvGrpSpPr/>
          <p:nvPr/>
        </p:nvGrpSpPr>
        <p:grpSpPr bwMode="auto">
          <a:xfrm>
            <a:off x="2498781" y="1773610"/>
            <a:ext cx="2518237" cy="2520280"/>
            <a:chOff x="2848131" y="1860029"/>
            <a:chExt cx="3807502" cy="3807502"/>
          </a:xfrm>
        </p:grpSpPr>
        <p:sp>
          <p:nvSpPr>
            <p:cNvPr id="38" name="椭圆 3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椭圆 41"/>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7" name="文本框 29"/>
          <p:cNvSpPr txBox="1">
            <a:spLocks noChangeArrowheads="1"/>
          </p:cNvSpPr>
          <p:nvPr/>
        </p:nvSpPr>
        <p:spPr bwMode="auto">
          <a:xfrm>
            <a:off x="3006909" y="1983244"/>
            <a:ext cx="137477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800" dirty="0" smtClean="0">
                <a:solidFill>
                  <a:srgbClr val="0066CC"/>
                </a:solidFill>
                <a:latin typeface="Impact" panose="020B0806030902050204" pitchFamily="34" charset="0"/>
                <a:ea typeface="微软雅黑" panose="020B0503020204020204" pitchFamily="34" charset="-122"/>
              </a:rPr>
              <a:t>03</a:t>
            </a:r>
            <a:endParaRPr lang="zh-CN" altLang="en-US" sz="8800" dirty="0">
              <a:solidFill>
                <a:srgbClr val="0066CC"/>
              </a:solidFill>
              <a:latin typeface="Impact" panose="020B0806030902050204" pitchFamily="34" charset="0"/>
              <a:ea typeface="微软雅黑" panose="020B0503020204020204" pitchFamily="34" charset="-122"/>
            </a:endParaRPr>
          </a:p>
        </p:txBody>
      </p:sp>
      <p:sp>
        <p:nvSpPr>
          <p:cNvPr id="63" name="文本框 33"/>
          <p:cNvSpPr txBox="1"/>
          <p:nvPr/>
        </p:nvSpPr>
        <p:spPr>
          <a:xfrm>
            <a:off x="2435867" y="3225383"/>
            <a:ext cx="2605090" cy="491490"/>
          </a:xfrm>
          <a:prstGeom prst="rect">
            <a:avLst/>
          </a:prstGeom>
          <a:noFill/>
        </p:spPr>
        <p:txBody>
          <a:bodyPr wrap="square" rtlCol="0">
            <a:spAutoFit/>
          </a:bodyPr>
          <a:lstStyle/>
          <a:p>
            <a:pPr algn="ctr"/>
            <a:r>
              <a:rPr lang="zh-CN" altLang="en-US" sz="2600" dirty="0">
                <a:solidFill>
                  <a:srgbClr val="0066CC"/>
                </a:solidFill>
                <a:latin typeface="微软雅黑" panose="020B0503020204020204" pitchFamily="34" charset="-122"/>
                <a:ea typeface="微软雅黑" panose="020B0503020204020204" pitchFamily="34" charset="-122"/>
              </a:rPr>
              <a:t>有效数字</a:t>
            </a:r>
            <a:endParaRPr lang="zh-CN" altLang="en-US" sz="2600" dirty="0">
              <a:solidFill>
                <a:srgbClr val="0066CC"/>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5473005" y="1629594"/>
            <a:ext cx="0" cy="2808312"/>
          </a:xfrm>
          <a:prstGeom prst="line">
            <a:avLst/>
          </a:prstGeom>
          <a:ln w="19050">
            <a:solidFill>
              <a:srgbClr val="0066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 name="椭圆 134"/>
          <p:cNvSpPr/>
          <p:nvPr/>
        </p:nvSpPr>
        <p:spPr>
          <a:xfrm>
            <a:off x="377825" y="831215"/>
            <a:ext cx="305435" cy="3333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2" name="矩形 11"/>
          <p:cNvSpPr/>
          <p:nvPr/>
        </p:nvSpPr>
        <p:spPr>
          <a:xfrm>
            <a:off x="799553" y="760022"/>
            <a:ext cx="817880" cy="475615"/>
          </a:xfrm>
          <a:prstGeom prst="rect">
            <a:avLst/>
          </a:prstGeom>
        </p:spPr>
        <p:txBody>
          <a:bodyPr wrap="none">
            <a:spAutoFit/>
          </a:bodyPr>
          <a:p>
            <a:r>
              <a:rPr lang="zh-CN" altLang="en-US" sz="2500" b="1" dirty="0">
                <a:solidFill>
                  <a:schemeClr val="tx1"/>
                </a:solidFill>
                <a:uFillTx/>
                <a:latin typeface="微软雅黑" panose="020B0503020204020204" pitchFamily="34" charset="-122"/>
                <a:ea typeface="微软雅黑" panose="020B0503020204020204" pitchFamily="34" charset="-122"/>
              </a:rPr>
              <a:t>概念</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sp>
        <p:nvSpPr>
          <p:cNvPr id="105" name="文本框 104"/>
          <p:cNvSpPr txBox="1"/>
          <p:nvPr/>
        </p:nvSpPr>
        <p:spPr>
          <a:xfrm>
            <a:off x="1385570" y="1376045"/>
            <a:ext cx="9428480" cy="553085"/>
          </a:xfrm>
          <a:prstGeom prst="rect">
            <a:avLst/>
          </a:prstGeom>
          <a:noFill/>
          <a:ln w="9525">
            <a:noFill/>
          </a:ln>
        </p:spPr>
        <p:txBody>
          <a:bodyPr wrap="square">
            <a:spAutoFit/>
          </a:bodyPr>
          <a:p>
            <a:pPr indent="0" fontAlgn="auto">
              <a:lnSpc>
                <a:spcPct val="150000"/>
              </a:lnSpc>
              <a:buFont typeface="Wingdings" panose="05000000000000000000" charset="0"/>
              <a:buNone/>
            </a:pPr>
            <a:r>
              <a:rPr lang="zh-CN" altLang="en-US" sz="2000">
                <a:latin typeface="宋体" panose="02010600030101010101" pitchFamily="2" charset="-122"/>
                <a:ea typeface="宋体" panose="02010600030101010101" pitchFamily="2" charset="-122"/>
                <a:cs typeface="宋体" panose="02010600030101010101" pitchFamily="2" charset="-122"/>
              </a:rPr>
              <a:t>我们把根据仪器的精度读到的若干个准确数字加上一位可疑数字统称为有效数字。</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1326515" y="2735580"/>
            <a:ext cx="8868410" cy="3830955"/>
          </a:xfrm>
          <a:prstGeom prst="rect">
            <a:avLst/>
          </a:prstGeom>
          <a:noFill/>
          <a:ln w="9525">
            <a:noFill/>
          </a:ln>
        </p:spPr>
        <p:txBody>
          <a:bodyPr wrap="square">
            <a:spAutoFit/>
          </a:bodyPr>
          <a:p>
            <a:pPr marL="285750" indent="-285750" fontAlgn="auto">
              <a:lnSpc>
                <a:spcPct val="150000"/>
              </a:lnSpc>
              <a:buFont typeface="Wingdings" panose="05000000000000000000" charset="0"/>
              <a:buChar char=""/>
            </a:pPr>
            <a:r>
              <a:rPr sz="1800">
                <a:solidFill>
                  <a:schemeClr val="tx1"/>
                </a:solidFill>
                <a:latin typeface="宋体" panose="02010600030101010101" pitchFamily="2" charset="-122"/>
                <a:ea typeface="宋体" panose="02010600030101010101" pitchFamily="2" charset="-122"/>
                <a:cs typeface="宋体" panose="02010600030101010101" pitchFamily="2" charset="-122"/>
              </a:rPr>
              <a:t>对于不能估读的仪器，仪器的误差位一般在读数的最后一位，因此能读出的数据都应按有效数字记录。对于能估读的仪器，仪器的误差位一般在估读位，因此应将准确位与估读位一并按有效数字记录，即使最后一位或几位是“0”也必须写。</a:t>
            </a:r>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85750" indent="-285750" fontAlgn="auto">
              <a:lnSpc>
                <a:spcPct val="150000"/>
              </a:lnSpc>
              <a:buFont typeface="Wingdings" panose="05000000000000000000" charset="0"/>
              <a:buChar char=""/>
            </a:pPr>
            <a:r>
              <a:rPr sz="1800">
                <a:solidFill>
                  <a:schemeClr val="tx1"/>
                </a:solidFill>
                <a:latin typeface="宋体" panose="02010600030101010101" pitchFamily="2" charset="-122"/>
                <a:ea typeface="宋体" panose="02010600030101010101" pitchFamily="2" charset="-122"/>
                <a:cs typeface="宋体" panose="02010600030101010101" pitchFamily="2" charset="-122"/>
              </a:rPr>
              <a:t>凡是仪器上读出的，测量数从左端第一位非零数到最后一位均算作有效数，有效数字中间或末尾的“0”均应算作有效位数。</a:t>
            </a:r>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85750" indent="-285750" fontAlgn="auto">
              <a:lnSpc>
                <a:spcPct val="150000"/>
              </a:lnSpc>
              <a:buFont typeface="Wingdings" panose="05000000000000000000" charset="0"/>
              <a:buChar char=""/>
            </a:pPr>
            <a:r>
              <a:rPr sz="1800">
                <a:solidFill>
                  <a:schemeClr val="tx1"/>
                </a:solidFill>
                <a:latin typeface="宋体" panose="02010600030101010101" pitchFamily="2" charset="-122"/>
                <a:ea typeface="宋体" panose="02010600030101010101" pitchFamily="2" charset="-122"/>
                <a:cs typeface="宋体" panose="02010600030101010101" pitchFamily="2" charset="-122"/>
              </a:rPr>
              <a:t>有效数字的位数不能任意增减,且与小数点的位置无关。单位换算后，其测量数据的有效位数不变。为了正确地表示有效数字的位数，常用科学计数表示</a:t>
            </a:r>
            <a:r>
              <a:rPr lang="zh-CN" sz="18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85750" indent="-285750" fontAlgn="auto">
              <a:lnSpc>
                <a:spcPct val="150000"/>
              </a:lnSpc>
              <a:buFont typeface="Wingdings" panose="05000000000000000000" charset="0"/>
              <a:buChar char=""/>
            </a:pPr>
            <a:r>
              <a:rPr sz="1800">
                <a:solidFill>
                  <a:schemeClr val="tx1"/>
                </a:solidFill>
                <a:latin typeface="宋体" panose="02010600030101010101" pitchFamily="2" charset="-122"/>
                <a:ea typeface="宋体" panose="02010600030101010101" pitchFamily="2" charset="-122"/>
                <a:cs typeface="宋体" panose="02010600030101010101" pitchFamily="2" charset="-122"/>
              </a:rPr>
              <a:t>测量结果的有效数字位数代表了仪器的精度，所以，测量数值的位数不能多取，也不能少取，多取则毫无意义地提高了仪器的精度，少取则降低了仪器的精度。</a:t>
            </a:r>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椭圆 2"/>
          <p:cNvSpPr/>
          <p:nvPr/>
        </p:nvSpPr>
        <p:spPr>
          <a:xfrm>
            <a:off x="377825" y="2355850"/>
            <a:ext cx="305435" cy="3333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4" name="文本框 3"/>
          <p:cNvSpPr txBox="1"/>
          <p:nvPr/>
        </p:nvSpPr>
        <p:spPr>
          <a:xfrm>
            <a:off x="911225" y="2164715"/>
            <a:ext cx="3040380" cy="668020"/>
          </a:xfrm>
          <a:prstGeom prst="rect">
            <a:avLst/>
          </a:prstGeom>
          <a:noFill/>
        </p:spPr>
        <p:txBody>
          <a:bodyPr wrap="none" rtlCol="0" anchor="t">
            <a:spAutoFit/>
          </a:bodyPr>
          <a:p>
            <a:pPr indent="0" algn="l">
              <a:lnSpc>
                <a:spcPct val="150000"/>
              </a:lnSpc>
              <a:buFont typeface="Wingdings" panose="05000000000000000000" pitchFamily="2" charset="2"/>
              <a:buNone/>
            </a:pPr>
            <a:r>
              <a:rPr lang="zh-CN" altLang="zh-CN" sz="2500" b="1" dirty="0">
                <a:latin typeface="微软雅黑" panose="020B0503020204020204" pitchFamily="34" charset="-122"/>
                <a:ea typeface="微软雅黑" panose="020B0503020204020204" pitchFamily="34" charset="-122"/>
                <a:sym typeface="+mn-ea"/>
              </a:rPr>
              <a:t>直接测量的有效数字</a:t>
            </a:r>
            <a:endParaRPr lang="zh-CN" altLang="zh-CN" sz="25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1920325" y="1092539"/>
            <a:ext cx="4272760" cy="4272760"/>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1" name="椭圆 50"/>
          <p:cNvSpPr/>
          <p:nvPr/>
        </p:nvSpPr>
        <p:spPr>
          <a:xfrm>
            <a:off x="2277023" y="1462009"/>
            <a:ext cx="3575167" cy="3575167"/>
          </a:xfrm>
          <a:prstGeom prst="ellipse">
            <a:avLst/>
          </a:prstGeom>
          <a:blipFill dpi="0" rotWithShape="1">
            <a:blip r:embed="rId1" cstate="screen"/>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a:off x="861432" y="1485578"/>
            <a:ext cx="1558125" cy="1558125"/>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2" name="组合 1"/>
          <p:cNvGrpSpPr/>
          <p:nvPr/>
        </p:nvGrpSpPr>
        <p:grpSpPr>
          <a:xfrm>
            <a:off x="805468" y="1829573"/>
            <a:ext cx="1787217" cy="914619"/>
            <a:chOff x="736517" y="2781721"/>
            <a:chExt cx="1787217" cy="914619"/>
          </a:xfrm>
        </p:grpSpPr>
        <p:sp>
          <p:nvSpPr>
            <p:cNvPr id="115" name="文本框 5"/>
            <p:cNvSpPr txBox="1"/>
            <p:nvPr/>
          </p:nvSpPr>
          <p:spPr>
            <a:xfrm>
              <a:off x="736517" y="2781721"/>
              <a:ext cx="1787217" cy="707886"/>
            </a:xfrm>
            <a:prstGeom prst="rect">
              <a:avLst/>
            </a:prstGeom>
            <a:noFill/>
          </p:spPr>
          <p:txBody>
            <a:bodyPr wrap="square" rtlCol="0">
              <a:spAutoFit/>
            </a:bodyPr>
            <a:lstStyle/>
            <a:p>
              <a:pPr algn="ctr"/>
              <a:r>
                <a:rPr lang="zh-CN" altLang="en-US" sz="4000" dirty="0" smtClean="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目录</a:t>
              </a:r>
              <a:endParaRPr lang="zh-CN" altLang="en-US" sz="4000"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141" name="矩形 140"/>
            <p:cNvSpPr/>
            <p:nvPr/>
          </p:nvSpPr>
          <p:spPr>
            <a:xfrm>
              <a:off x="936501" y="3357786"/>
              <a:ext cx="1381356" cy="338554"/>
            </a:xfrm>
            <a:prstGeom prst="rect">
              <a:avLst/>
            </a:prstGeom>
          </p:spPr>
          <p:txBody>
            <a:bodyPr wrap="square">
              <a:spAutoFit/>
            </a:bodyPr>
            <a:lstStyle/>
            <a:p>
              <a:pPr algn="ctr" fontAlgn="auto">
                <a:spcBef>
                  <a:spcPts val="0"/>
                </a:spcBef>
                <a:spcAft>
                  <a:spcPts val="0"/>
                </a:spcAft>
                <a:defRPr/>
              </a:pPr>
              <a:r>
                <a:rPr lang="en-US" altLang="zh-CN" sz="1600" dirty="0">
                  <a:solidFill>
                    <a:srgbClr val="0066CC"/>
                  </a:solidFill>
                </a:rPr>
                <a:t>CONTENTS</a:t>
              </a:r>
              <a:endParaRPr lang="zh-CN" altLang="en-US" sz="1600" dirty="0">
                <a:solidFill>
                  <a:srgbClr val="0066CC"/>
                </a:solidFill>
              </a:endParaRPr>
            </a:p>
          </p:txBody>
        </p:sp>
      </p:grpSp>
      <p:sp>
        <p:nvSpPr>
          <p:cNvPr id="3" name="弧形 2"/>
          <p:cNvSpPr/>
          <p:nvPr/>
        </p:nvSpPr>
        <p:spPr>
          <a:xfrm rot="847703">
            <a:off x="1593767" y="473861"/>
            <a:ext cx="5551461" cy="5551461"/>
          </a:xfrm>
          <a:prstGeom prst="arc">
            <a:avLst>
              <a:gd name="adj1" fmla="val 16684310"/>
              <a:gd name="adj2" fmla="val 334278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6" name="组合 115"/>
          <p:cNvGrpSpPr/>
          <p:nvPr/>
        </p:nvGrpSpPr>
        <p:grpSpPr>
          <a:xfrm>
            <a:off x="6263828" y="1454244"/>
            <a:ext cx="802098" cy="802096"/>
            <a:chOff x="7414667" y="3750265"/>
            <a:chExt cx="871129" cy="871129"/>
          </a:xfrm>
        </p:grpSpPr>
        <p:sp>
          <p:nvSpPr>
            <p:cNvPr id="117" name="椭圆 116"/>
            <p:cNvSpPr/>
            <p:nvPr/>
          </p:nvSpPr>
          <p:spPr>
            <a:xfrm>
              <a:off x="7414667" y="3750265"/>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8" name="文本框 20"/>
            <p:cNvSpPr txBox="1"/>
            <p:nvPr/>
          </p:nvSpPr>
          <p:spPr>
            <a:xfrm>
              <a:off x="7468849" y="3843910"/>
              <a:ext cx="792991" cy="701958"/>
            </a:xfrm>
            <a:prstGeom prst="rect">
              <a:avLst/>
            </a:prstGeom>
            <a:noFill/>
          </p:spPr>
          <p:txBody>
            <a:bodyPr wrap="square" rtlCol="0">
              <a:spAutoFit/>
            </a:bodyPr>
            <a:lstStyle/>
            <a:p>
              <a:pPr algn="ctr"/>
              <a:r>
                <a:rPr lang="en-US" altLang="zh-CN" sz="3600" dirty="0" smtClean="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01</a:t>
              </a:r>
              <a:endParaRPr lang="zh-CN" altLang="en-US" sz="3600"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6595288" y="3189798"/>
            <a:ext cx="802098" cy="802096"/>
            <a:chOff x="7414667" y="3750264"/>
            <a:chExt cx="871129" cy="871129"/>
          </a:xfrm>
        </p:grpSpPr>
        <p:sp>
          <p:nvSpPr>
            <p:cNvPr id="120" name="椭圆 119"/>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1" name="文本框 23"/>
            <p:cNvSpPr txBox="1"/>
            <p:nvPr/>
          </p:nvSpPr>
          <p:spPr>
            <a:xfrm>
              <a:off x="7451426" y="3843910"/>
              <a:ext cx="792991" cy="701958"/>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stStyle>
            <a:p>
              <a:r>
                <a:rPr lang="en-US" altLang="zh-CN" dirty="0"/>
                <a:t>03</a:t>
              </a:r>
              <a:endParaRPr lang="zh-CN" altLang="en-US" dirty="0"/>
            </a:p>
          </p:txBody>
        </p:sp>
      </p:grpSp>
      <p:grpSp>
        <p:nvGrpSpPr>
          <p:cNvPr id="122" name="组合 121"/>
          <p:cNvGrpSpPr/>
          <p:nvPr/>
        </p:nvGrpSpPr>
        <p:grpSpPr>
          <a:xfrm>
            <a:off x="6396027" y="4148151"/>
            <a:ext cx="802098" cy="802096"/>
            <a:chOff x="7414667" y="3750264"/>
            <a:chExt cx="871129" cy="871129"/>
          </a:xfrm>
        </p:grpSpPr>
        <p:sp>
          <p:nvSpPr>
            <p:cNvPr id="123" name="椭圆 122"/>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4" name="文本框 29"/>
            <p:cNvSpPr txBox="1"/>
            <p:nvPr/>
          </p:nvSpPr>
          <p:spPr>
            <a:xfrm>
              <a:off x="7451426" y="3818460"/>
              <a:ext cx="792991" cy="701958"/>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stStyle>
            <a:p>
              <a:r>
                <a:rPr lang="en-US" altLang="zh-CN" dirty="0"/>
                <a:t>04</a:t>
              </a:r>
              <a:endParaRPr lang="zh-CN" altLang="en-US" dirty="0"/>
            </a:p>
          </p:txBody>
        </p:sp>
      </p:grpSp>
      <p:grpSp>
        <p:nvGrpSpPr>
          <p:cNvPr id="125" name="组合 124"/>
          <p:cNvGrpSpPr/>
          <p:nvPr/>
        </p:nvGrpSpPr>
        <p:grpSpPr>
          <a:xfrm>
            <a:off x="6623992" y="2256210"/>
            <a:ext cx="802098" cy="802096"/>
            <a:chOff x="7414667" y="3750264"/>
            <a:chExt cx="871129" cy="871129"/>
          </a:xfrm>
        </p:grpSpPr>
        <p:sp>
          <p:nvSpPr>
            <p:cNvPr id="126" name="椭圆 12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7" name="文本框 32"/>
            <p:cNvSpPr txBox="1"/>
            <p:nvPr/>
          </p:nvSpPr>
          <p:spPr>
            <a:xfrm>
              <a:off x="7451426" y="3841042"/>
              <a:ext cx="792991" cy="701958"/>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stStyle>
            <a:p>
              <a:r>
                <a:rPr lang="en-US" altLang="zh-CN" dirty="0"/>
                <a:t>02</a:t>
              </a:r>
              <a:endParaRPr lang="zh-CN" altLang="en-US" dirty="0"/>
            </a:p>
          </p:txBody>
        </p:sp>
      </p:grpSp>
      <p:sp>
        <p:nvSpPr>
          <p:cNvPr id="128" name="文本框 33"/>
          <p:cNvSpPr txBox="1"/>
          <p:nvPr/>
        </p:nvSpPr>
        <p:spPr>
          <a:xfrm>
            <a:off x="6658064" y="1659448"/>
            <a:ext cx="2424885" cy="429895"/>
          </a:xfrm>
          <a:prstGeom prst="rect">
            <a:avLst/>
          </a:prstGeom>
          <a:noFill/>
        </p:spPr>
        <p:txBody>
          <a:bodyPr wrap="square" rtlCol="0">
            <a:spAutoFit/>
          </a:bodyPr>
          <a:lstStyle/>
          <a:p>
            <a:pPr algn="ctr"/>
            <a:r>
              <a:rPr lang="zh-CN" altLang="en-US" sz="2200" dirty="0" smtClean="0">
                <a:solidFill>
                  <a:schemeClr val="tx1">
                    <a:lumMod val="65000"/>
                    <a:lumOff val="35000"/>
                  </a:schemeClr>
                </a:solidFill>
                <a:latin typeface="微软雅黑" panose="020B0503020204020204" pitchFamily="34" charset="-122"/>
                <a:ea typeface="微软雅黑" panose="020B0503020204020204" pitchFamily="34" charset="-122"/>
              </a:rPr>
              <a:t>测量与误差</a:t>
            </a:r>
            <a:endParaRPr lang="zh-CN" altLang="en-US" sz="2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9" name="文本框 34"/>
          <p:cNvSpPr txBox="1"/>
          <p:nvPr/>
        </p:nvSpPr>
        <p:spPr>
          <a:xfrm>
            <a:off x="7129442" y="2479092"/>
            <a:ext cx="2696969" cy="429895"/>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pitchFamily="34" charset="-122"/>
                <a:ea typeface="微软雅黑" panose="020B0503020204020204" pitchFamily="34" charset="-122"/>
              </a:defRPr>
            </a:lvl1pPr>
          </a:lstStyle>
          <a:p>
            <a:r>
              <a:rPr lang="zh-CN" altLang="zh-CN" dirty="0">
                <a:solidFill>
                  <a:schemeClr val="tx1">
                    <a:lumMod val="65000"/>
                    <a:lumOff val="35000"/>
                  </a:schemeClr>
                </a:solidFill>
              </a:rPr>
              <a:t>测量的不确定度</a:t>
            </a:r>
            <a:endParaRPr lang="zh-CN" altLang="zh-CN" dirty="0">
              <a:solidFill>
                <a:schemeClr val="tx1">
                  <a:lumMod val="65000"/>
                  <a:lumOff val="35000"/>
                </a:schemeClr>
              </a:solidFill>
            </a:endParaRPr>
          </a:p>
        </p:txBody>
      </p:sp>
      <p:sp>
        <p:nvSpPr>
          <p:cNvPr id="144" name="文本框 33"/>
          <p:cNvSpPr txBox="1"/>
          <p:nvPr/>
        </p:nvSpPr>
        <p:spPr>
          <a:xfrm>
            <a:off x="6493404" y="3428276"/>
            <a:ext cx="3144592" cy="429895"/>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chemeClr val="tx1">
                    <a:lumMod val="65000"/>
                    <a:lumOff val="35000"/>
                  </a:schemeClr>
                </a:solidFill>
              </a:rPr>
              <a:t>有效数字</a:t>
            </a:r>
            <a:endParaRPr lang="zh-CN" altLang="en-US" dirty="0" smtClean="0">
              <a:solidFill>
                <a:schemeClr val="tx1">
                  <a:lumMod val="65000"/>
                  <a:lumOff val="35000"/>
                </a:schemeClr>
              </a:solidFill>
            </a:endParaRPr>
          </a:p>
        </p:txBody>
      </p:sp>
      <p:sp>
        <p:nvSpPr>
          <p:cNvPr id="146" name="文本框 33"/>
          <p:cNvSpPr txBox="1"/>
          <p:nvPr/>
        </p:nvSpPr>
        <p:spPr>
          <a:xfrm>
            <a:off x="6595046" y="5184824"/>
            <a:ext cx="2875957" cy="429895"/>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pitchFamily="34" charset="-122"/>
                <a:ea typeface="微软雅黑" panose="020B0503020204020204" pitchFamily="34" charset="-122"/>
              </a:defRPr>
            </a:lvl1pPr>
          </a:lstStyle>
          <a:p>
            <a:r>
              <a:rPr lang="zh-CN" altLang="zh-CN" dirty="0">
                <a:solidFill>
                  <a:schemeClr val="tx1">
                    <a:lumMod val="65000"/>
                    <a:lumOff val="35000"/>
                  </a:schemeClr>
                </a:solidFill>
              </a:rPr>
              <a:t>实验数据处理方法</a:t>
            </a:r>
            <a:endParaRPr lang="zh-CN" altLang="zh-CN" dirty="0">
              <a:solidFill>
                <a:schemeClr val="tx1">
                  <a:lumMod val="65000"/>
                  <a:lumOff val="35000"/>
                </a:schemeClr>
              </a:solidFill>
            </a:endParaRPr>
          </a:p>
        </p:txBody>
      </p:sp>
      <p:sp>
        <p:nvSpPr>
          <p:cNvPr id="4" name="文本框 33"/>
          <p:cNvSpPr txBox="1"/>
          <p:nvPr/>
        </p:nvSpPr>
        <p:spPr>
          <a:xfrm>
            <a:off x="6762051" y="4334559"/>
            <a:ext cx="2875957" cy="429895"/>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pitchFamily="34" charset="-122"/>
                <a:ea typeface="微软雅黑" panose="020B0503020204020204" pitchFamily="34" charset="-122"/>
              </a:defRPr>
            </a:lvl1pPr>
          </a:lstStyle>
          <a:p>
            <a:r>
              <a:rPr lang="zh-CN" altLang="zh-CN" dirty="0">
                <a:solidFill>
                  <a:schemeClr val="tx1">
                    <a:lumMod val="65000"/>
                    <a:lumOff val="35000"/>
                  </a:schemeClr>
                </a:solidFill>
              </a:rPr>
              <a:t>测量结果评定</a:t>
            </a:r>
            <a:endParaRPr lang="zh-CN" altLang="zh-CN" dirty="0">
              <a:solidFill>
                <a:schemeClr val="tx1">
                  <a:lumMod val="65000"/>
                  <a:lumOff val="35000"/>
                </a:schemeClr>
              </a:solidFill>
            </a:endParaRPr>
          </a:p>
        </p:txBody>
      </p:sp>
      <p:sp>
        <p:nvSpPr>
          <p:cNvPr id="52" name="椭圆 51"/>
          <p:cNvSpPr/>
          <p:nvPr/>
        </p:nvSpPr>
        <p:spPr>
          <a:xfrm>
            <a:off x="5897991" y="5037531"/>
            <a:ext cx="725700" cy="725700"/>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 name="文本框 32"/>
          <p:cNvSpPr txBox="1"/>
          <p:nvPr/>
        </p:nvSpPr>
        <p:spPr>
          <a:xfrm>
            <a:off x="5936478" y="5077280"/>
            <a:ext cx="730152" cy="645160"/>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stStyle>
          <a:p>
            <a:r>
              <a:rPr lang="en-US" altLang="zh-CN" dirty="0"/>
              <a:t>05</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37260" y="1514475"/>
            <a:ext cx="8868410" cy="922020"/>
          </a:xfrm>
          <a:prstGeom prst="rect">
            <a:avLst/>
          </a:prstGeom>
          <a:noFill/>
          <a:ln w="9525">
            <a:noFill/>
          </a:ln>
        </p:spPr>
        <p:txBody>
          <a:bodyPr wrap="square">
            <a:spAutoFit/>
          </a:bodyPr>
          <a:p>
            <a:pPr indent="0" fontAlgn="auto">
              <a:lnSpc>
                <a:spcPct val="150000"/>
              </a:lnSpc>
              <a:buFont typeface="Wingdings" panose="05000000000000000000" charset="0"/>
              <a:buNone/>
            </a:pPr>
            <a:r>
              <a:rPr sz="1800">
                <a:solidFill>
                  <a:schemeClr val="tx1"/>
                </a:solidFill>
                <a:latin typeface="宋体" panose="02010600030101010101" pitchFamily="2" charset="-122"/>
                <a:ea typeface="宋体" panose="02010600030101010101" pitchFamily="2" charset="-122"/>
                <a:cs typeface="宋体" panose="02010600030101010101" pitchFamily="2" charset="-122"/>
              </a:rPr>
              <a:t>一般来说，可靠数字与可靠数字进行四则运算，结果仍为可靠数字。可靠数字与可疑数字进行四则运算，结果为可疑数字。</a:t>
            </a:r>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椭圆 2"/>
          <p:cNvSpPr/>
          <p:nvPr/>
        </p:nvSpPr>
        <p:spPr>
          <a:xfrm>
            <a:off x="334645" y="756920"/>
            <a:ext cx="305435" cy="3333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4" name="文本框 3"/>
          <p:cNvSpPr txBox="1"/>
          <p:nvPr/>
        </p:nvSpPr>
        <p:spPr>
          <a:xfrm>
            <a:off x="810895" y="589280"/>
            <a:ext cx="4310380" cy="668020"/>
          </a:xfrm>
          <a:prstGeom prst="rect">
            <a:avLst/>
          </a:prstGeom>
          <a:noFill/>
        </p:spPr>
        <p:txBody>
          <a:bodyPr wrap="none" rtlCol="0" anchor="t">
            <a:spAutoFit/>
          </a:bodyPr>
          <a:p>
            <a:pPr indent="0" algn="l">
              <a:lnSpc>
                <a:spcPct val="150000"/>
              </a:lnSpc>
              <a:buFont typeface="Wingdings" panose="05000000000000000000" pitchFamily="2" charset="2"/>
              <a:buNone/>
            </a:pPr>
            <a:r>
              <a:rPr lang="zh-CN" altLang="zh-CN" sz="2500" b="1" dirty="0">
                <a:latin typeface="微软雅黑" panose="020B0503020204020204" pitchFamily="34" charset="-122"/>
                <a:ea typeface="微软雅黑" panose="020B0503020204020204" pitchFamily="34" charset="-122"/>
                <a:sym typeface="+mn-ea"/>
              </a:rPr>
              <a:t>间接测量有效数字的运算法则</a:t>
            </a:r>
            <a:endParaRPr lang="zh-CN" altLang="zh-CN" sz="2500" b="1"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937260" y="2462530"/>
            <a:ext cx="8868410" cy="506730"/>
          </a:xfrm>
          <a:prstGeom prst="rect">
            <a:avLst/>
          </a:prstGeom>
          <a:noFill/>
          <a:ln w="9525">
            <a:noFill/>
          </a:ln>
        </p:spPr>
        <p:txBody>
          <a:bodyPr wrap="square">
            <a:spAutoFit/>
          </a:bodyPr>
          <a:p>
            <a:pPr marL="285750" indent="-285750" fontAlgn="auto">
              <a:lnSpc>
                <a:spcPct val="150000"/>
              </a:lnSpc>
              <a:buFont typeface="Wingdings" panose="05000000000000000000" charset="0"/>
              <a:buChar char=""/>
            </a:pPr>
            <a:r>
              <a:rPr sz="1800" b="1">
                <a:solidFill>
                  <a:srgbClr val="C00000"/>
                </a:solidFill>
                <a:latin typeface="宋体" panose="02010600030101010101" pitchFamily="2" charset="-122"/>
                <a:ea typeface="宋体" panose="02010600030101010101" pitchFamily="2" charset="-122"/>
                <a:cs typeface="宋体" panose="02010600030101010101" pitchFamily="2" charset="-122"/>
              </a:rPr>
              <a:t>加、减运算</a:t>
            </a:r>
            <a:r>
              <a:rPr lang="zh-CN" sz="1800">
                <a:solidFill>
                  <a:schemeClr val="tx1"/>
                </a:solidFill>
                <a:latin typeface="宋体" panose="02010600030101010101" pitchFamily="2" charset="-122"/>
                <a:ea typeface="宋体" panose="02010600030101010101" pitchFamily="2" charset="-122"/>
                <a:cs typeface="宋体" panose="02010600030101010101" pitchFamily="2" charset="-122"/>
              </a:rPr>
              <a:t>，</a:t>
            </a:r>
            <a:r>
              <a:rPr sz="1800">
                <a:solidFill>
                  <a:schemeClr val="tx1"/>
                </a:solidFill>
                <a:latin typeface="宋体" panose="02010600030101010101" pitchFamily="2" charset="-122"/>
                <a:ea typeface="宋体" panose="02010600030101010101" pitchFamily="2" charset="-122"/>
                <a:cs typeface="宋体" panose="02010600030101010101" pitchFamily="2" charset="-122"/>
              </a:rPr>
              <a:t>运算结果的有效数字位数与参与运算的各数中的</a:t>
            </a:r>
            <a:r>
              <a:rPr sz="1800" b="1">
                <a:solidFill>
                  <a:srgbClr val="00B0F0"/>
                </a:solidFill>
                <a:latin typeface="宋体" panose="02010600030101010101" pitchFamily="2" charset="-122"/>
                <a:ea typeface="宋体" panose="02010600030101010101" pitchFamily="2" charset="-122"/>
                <a:cs typeface="宋体" panose="02010600030101010101" pitchFamily="2" charset="-122"/>
              </a:rPr>
              <a:t>可疑位数最高者</a:t>
            </a:r>
            <a:r>
              <a:rPr sz="1800">
                <a:solidFill>
                  <a:schemeClr val="tx1"/>
                </a:solidFill>
                <a:latin typeface="宋体" panose="02010600030101010101" pitchFamily="2" charset="-122"/>
                <a:ea typeface="宋体" panose="02010600030101010101" pitchFamily="2" charset="-122"/>
                <a:cs typeface="宋体" panose="02010600030101010101" pitchFamily="2" charset="-122"/>
              </a:rPr>
              <a:t>相同</a:t>
            </a:r>
            <a:r>
              <a:rPr sz="18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sz="1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937260" y="3072130"/>
            <a:ext cx="8868410" cy="506730"/>
          </a:xfrm>
          <a:prstGeom prst="rect">
            <a:avLst/>
          </a:prstGeom>
          <a:noFill/>
          <a:ln w="9525">
            <a:noFill/>
          </a:ln>
        </p:spPr>
        <p:txBody>
          <a:bodyPr wrap="square">
            <a:spAutoFit/>
          </a:bodyPr>
          <a:p>
            <a:pPr marL="285750" indent="-285750" fontAlgn="auto">
              <a:lnSpc>
                <a:spcPct val="150000"/>
              </a:lnSpc>
              <a:buFont typeface="Wingdings" panose="05000000000000000000" charset="0"/>
              <a:buChar char=""/>
            </a:pPr>
            <a:r>
              <a:rPr sz="1800" b="1">
                <a:solidFill>
                  <a:srgbClr val="C00000"/>
                </a:solidFill>
                <a:latin typeface="宋体" panose="02010600030101010101" pitchFamily="2" charset="-122"/>
                <a:ea typeface="宋体" panose="02010600030101010101" pitchFamily="2" charset="-122"/>
                <a:cs typeface="宋体" panose="02010600030101010101" pitchFamily="2" charset="-122"/>
              </a:rPr>
              <a:t>乘、除运算</a:t>
            </a:r>
            <a:r>
              <a:rPr lang="zh-CN" sz="1800">
                <a:solidFill>
                  <a:schemeClr val="tx1"/>
                </a:solidFill>
                <a:latin typeface="宋体" panose="02010600030101010101" pitchFamily="2" charset="-122"/>
                <a:ea typeface="宋体" panose="02010600030101010101" pitchFamily="2" charset="-122"/>
                <a:cs typeface="宋体" panose="02010600030101010101" pitchFamily="2" charset="-122"/>
              </a:rPr>
              <a:t>，运算结果的</a:t>
            </a:r>
            <a:r>
              <a:rPr sz="1800">
                <a:solidFill>
                  <a:schemeClr val="tx1"/>
                </a:solidFill>
                <a:latin typeface="宋体" panose="02010600030101010101" pitchFamily="2" charset="-122"/>
                <a:ea typeface="宋体" panose="02010600030101010101" pitchFamily="2" charset="-122"/>
                <a:cs typeface="宋体" panose="02010600030101010101" pitchFamily="2" charset="-122"/>
              </a:rPr>
              <a:t>有</a:t>
            </a:r>
            <a:r>
              <a:rPr sz="1800">
                <a:latin typeface="宋体" panose="02010600030101010101" pitchFamily="2" charset="-122"/>
                <a:ea typeface="宋体" panose="02010600030101010101" pitchFamily="2" charset="-122"/>
                <a:cs typeface="宋体" panose="02010600030101010101" pitchFamily="2" charset="-122"/>
              </a:rPr>
              <a:t>效数字位数一般与参与运算的各数中</a:t>
            </a:r>
            <a:r>
              <a:rPr sz="1800" b="1">
                <a:solidFill>
                  <a:srgbClr val="0099FF"/>
                </a:solidFill>
                <a:latin typeface="宋体" panose="02010600030101010101" pitchFamily="2" charset="-122"/>
                <a:ea typeface="宋体" panose="02010600030101010101" pitchFamily="2" charset="-122"/>
                <a:cs typeface="宋体" panose="02010600030101010101" pitchFamily="2" charset="-122"/>
              </a:rPr>
              <a:t>有效位最少者</a:t>
            </a:r>
            <a:r>
              <a:rPr sz="1800">
                <a:latin typeface="宋体" panose="02010600030101010101" pitchFamily="2" charset="-122"/>
                <a:ea typeface="宋体" panose="02010600030101010101" pitchFamily="2" charset="-122"/>
                <a:cs typeface="宋体" panose="02010600030101010101" pitchFamily="2" charset="-122"/>
              </a:rPr>
              <a:t>相同。</a:t>
            </a:r>
            <a:endParaRPr sz="180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937260" y="3681730"/>
            <a:ext cx="8868410" cy="506730"/>
          </a:xfrm>
          <a:prstGeom prst="rect">
            <a:avLst/>
          </a:prstGeom>
          <a:noFill/>
          <a:ln w="9525">
            <a:noFill/>
          </a:ln>
        </p:spPr>
        <p:txBody>
          <a:bodyPr wrap="square">
            <a:spAutoFit/>
          </a:bodyPr>
          <a:p>
            <a:pPr marL="285750" indent="-285750" fontAlgn="auto">
              <a:lnSpc>
                <a:spcPct val="150000"/>
              </a:lnSpc>
              <a:buFont typeface="Wingdings" panose="05000000000000000000" charset="0"/>
              <a:buChar char=""/>
            </a:pPr>
            <a:r>
              <a:rPr sz="1800" b="1">
                <a:solidFill>
                  <a:srgbClr val="C00000"/>
                </a:solidFill>
                <a:latin typeface="宋体" panose="02010600030101010101" pitchFamily="2" charset="-122"/>
                <a:ea typeface="宋体" panose="02010600030101010101" pitchFamily="2" charset="-122"/>
                <a:cs typeface="宋体" panose="02010600030101010101" pitchFamily="2" charset="-122"/>
              </a:rPr>
              <a:t>乘、开方运算</a:t>
            </a:r>
            <a:r>
              <a:rPr lang="zh-CN" sz="1800">
                <a:solidFill>
                  <a:schemeClr val="tx1"/>
                </a:solidFill>
                <a:latin typeface="宋体" panose="02010600030101010101" pitchFamily="2" charset="-122"/>
                <a:ea typeface="宋体" panose="02010600030101010101" pitchFamily="2" charset="-122"/>
                <a:cs typeface="宋体" panose="02010600030101010101" pitchFamily="2" charset="-122"/>
              </a:rPr>
              <a:t>，运算结果的</a:t>
            </a:r>
            <a:r>
              <a:rPr sz="1800">
                <a:solidFill>
                  <a:schemeClr val="tx1"/>
                </a:solidFill>
                <a:latin typeface="宋体" panose="02010600030101010101" pitchFamily="2" charset="-122"/>
                <a:ea typeface="宋体" panose="02010600030101010101" pitchFamily="2" charset="-122"/>
                <a:cs typeface="宋体" panose="02010600030101010101" pitchFamily="2" charset="-122"/>
              </a:rPr>
              <a:t>有效数字</a:t>
            </a:r>
            <a:r>
              <a:rPr lang="zh-CN" sz="1800">
                <a:solidFill>
                  <a:schemeClr val="tx1"/>
                </a:solidFill>
                <a:latin typeface="宋体" panose="02010600030101010101" pitchFamily="2" charset="-122"/>
                <a:ea typeface="宋体" panose="02010600030101010101" pitchFamily="2" charset="-122"/>
                <a:cs typeface="宋体" panose="02010600030101010101" pitchFamily="2" charset="-122"/>
              </a:rPr>
              <a:t>位数</a:t>
            </a:r>
            <a:r>
              <a:rPr sz="1800">
                <a:solidFill>
                  <a:schemeClr val="tx1"/>
                </a:solidFill>
                <a:latin typeface="宋体" panose="02010600030101010101" pitchFamily="2" charset="-122"/>
                <a:ea typeface="宋体" panose="02010600030101010101" pitchFamily="2" charset="-122"/>
                <a:cs typeface="宋体" panose="02010600030101010101" pitchFamily="2" charset="-122"/>
              </a:rPr>
              <a:t>一般与</a:t>
            </a:r>
            <a:r>
              <a:rPr sz="1800" b="1">
                <a:solidFill>
                  <a:srgbClr val="0099FF"/>
                </a:solidFill>
                <a:latin typeface="宋体" panose="02010600030101010101" pitchFamily="2" charset="-122"/>
                <a:ea typeface="宋体" panose="02010600030101010101" pitchFamily="2" charset="-122"/>
                <a:cs typeface="宋体" panose="02010600030101010101" pitchFamily="2" charset="-122"/>
              </a:rPr>
              <a:t>其底</a:t>
            </a:r>
            <a:r>
              <a:rPr sz="1800">
                <a:solidFill>
                  <a:schemeClr val="tx1"/>
                </a:solidFill>
                <a:latin typeface="宋体" panose="02010600030101010101" pitchFamily="2" charset="-122"/>
                <a:ea typeface="宋体" panose="02010600030101010101" pitchFamily="2" charset="-122"/>
                <a:cs typeface="宋体" panose="02010600030101010101" pitchFamily="2" charset="-122"/>
              </a:rPr>
              <a:t>的有效数字位数相同。</a:t>
            </a:r>
            <a:endParaRPr sz="1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937260" y="4328160"/>
            <a:ext cx="8868410" cy="506730"/>
          </a:xfrm>
          <a:prstGeom prst="rect">
            <a:avLst/>
          </a:prstGeom>
          <a:noFill/>
          <a:ln w="9525">
            <a:noFill/>
          </a:ln>
        </p:spPr>
        <p:txBody>
          <a:bodyPr wrap="square">
            <a:spAutoFit/>
          </a:bodyPr>
          <a:p>
            <a:pPr marL="285750" indent="-285750" fontAlgn="auto">
              <a:lnSpc>
                <a:spcPct val="150000"/>
              </a:lnSpc>
              <a:buFont typeface="Wingdings" panose="05000000000000000000" charset="0"/>
              <a:buChar char=""/>
            </a:pPr>
            <a:r>
              <a:rPr sz="1800" b="1">
                <a:solidFill>
                  <a:srgbClr val="C00000"/>
                </a:solidFill>
                <a:latin typeface="宋体" panose="02010600030101010101" pitchFamily="2" charset="-122"/>
                <a:ea typeface="宋体" panose="02010600030101010101" pitchFamily="2" charset="-122"/>
                <a:cs typeface="宋体" panose="02010600030101010101" pitchFamily="2" charset="-122"/>
              </a:rPr>
              <a:t>舍入法则</a:t>
            </a:r>
            <a:r>
              <a:rPr lang="zh-CN" sz="1800">
                <a:solidFill>
                  <a:srgbClr val="C00000"/>
                </a:solidFill>
                <a:latin typeface="宋体" panose="02010600030101010101" pitchFamily="2" charset="-122"/>
                <a:ea typeface="宋体" panose="02010600030101010101" pitchFamily="2" charset="-122"/>
                <a:cs typeface="宋体" panose="02010600030101010101" pitchFamily="2" charset="-122"/>
              </a:rPr>
              <a:t>。</a:t>
            </a:r>
            <a:r>
              <a:rPr sz="1800" b="1">
                <a:solidFill>
                  <a:srgbClr val="0099FF"/>
                </a:solidFill>
                <a:latin typeface="宋体" panose="02010600030101010101" pitchFamily="2" charset="-122"/>
                <a:ea typeface="宋体" panose="02010600030101010101" pitchFamily="2" charset="-122"/>
                <a:cs typeface="宋体" panose="02010600030101010101" pitchFamily="2" charset="-122"/>
              </a:rPr>
              <a:t>“四舍六入五配偶”</a:t>
            </a:r>
            <a:endParaRPr sz="1800" b="1">
              <a:solidFill>
                <a:srgbClr val="0099FF"/>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861050" y="1894205"/>
            <a:ext cx="4794885" cy="2399665"/>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规范格式</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直接测量</a:t>
            </a:r>
            <a:r>
              <a:rPr lang="zh-CN" altLang="zh-CN" sz="2500" b="1" dirty="0">
                <a:latin typeface="微软雅黑" panose="020B0503020204020204" pitchFamily="34" charset="-122"/>
                <a:ea typeface="微软雅黑" panose="020B0503020204020204" pitchFamily="34" charset="-122"/>
                <a:sym typeface="+mn-ea"/>
              </a:rPr>
              <a:t>量结果的评定</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sym typeface="+mn-ea"/>
              </a:rPr>
              <a:t>间接测量量结果的评定</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endParaRPr lang="zh-CN" altLang="zh-CN" sz="2500" b="1" dirty="0">
              <a:latin typeface="微软雅黑" panose="020B0503020204020204" pitchFamily="34" charset="-122"/>
              <a:ea typeface="微软雅黑" panose="020B0503020204020204" pitchFamily="34" charset="-122"/>
            </a:endParaRPr>
          </a:p>
        </p:txBody>
      </p:sp>
      <p:grpSp>
        <p:nvGrpSpPr>
          <p:cNvPr id="37" name="组合 24"/>
          <p:cNvGrpSpPr/>
          <p:nvPr/>
        </p:nvGrpSpPr>
        <p:grpSpPr bwMode="auto">
          <a:xfrm>
            <a:off x="2498781" y="1773610"/>
            <a:ext cx="2518237" cy="2520280"/>
            <a:chOff x="2848131" y="1860029"/>
            <a:chExt cx="3807502" cy="3807502"/>
          </a:xfrm>
        </p:grpSpPr>
        <p:sp>
          <p:nvSpPr>
            <p:cNvPr id="38" name="椭圆 3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椭圆 41"/>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7" name="文本框 29"/>
          <p:cNvSpPr txBox="1">
            <a:spLocks noChangeArrowheads="1"/>
          </p:cNvSpPr>
          <p:nvPr/>
        </p:nvSpPr>
        <p:spPr bwMode="auto">
          <a:xfrm>
            <a:off x="3024054" y="1983244"/>
            <a:ext cx="134048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800" dirty="0" smtClean="0">
                <a:solidFill>
                  <a:srgbClr val="0066CC"/>
                </a:solidFill>
                <a:latin typeface="Impact" panose="020B0806030902050204" pitchFamily="34" charset="0"/>
                <a:ea typeface="微软雅黑" panose="020B0503020204020204" pitchFamily="34" charset="-122"/>
              </a:rPr>
              <a:t>04</a:t>
            </a:r>
            <a:endParaRPr lang="zh-CN" altLang="en-US" sz="8800" dirty="0">
              <a:solidFill>
                <a:srgbClr val="0066CC"/>
              </a:solidFill>
              <a:latin typeface="Impact" panose="020B0806030902050204" pitchFamily="34" charset="0"/>
              <a:ea typeface="微软雅黑" panose="020B0503020204020204" pitchFamily="34" charset="-122"/>
            </a:endParaRPr>
          </a:p>
        </p:txBody>
      </p:sp>
      <p:sp>
        <p:nvSpPr>
          <p:cNvPr id="63" name="文本框 33"/>
          <p:cNvSpPr txBox="1"/>
          <p:nvPr/>
        </p:nvSpPr>
        <p:spPr>
          <a:xfrm>
            <a:off x="2435867" y="3225383"/>
            <a:ext cx="2605090" cy="491490"/>
          </a:xfrm>
          <a:prstGeom prst="rect">
            <a:avLst/>
          </a:prstGeom>
          <a:noFill/>
        </p:spPr>
        <p:txBody>
          <a:bodyPr wrap="square" rtlCol="0">
            <a:spAutoFit/>
          </a:bodyPr>
          <a:lstStyle/>
          <a:p>
            <a:pPr algn="ctr"/>
            <a:r>
              <a:rPr lang="zh-CN" altLang="en-US" sz="2600" dirty="0">
                <a:solidFill>
                  <a:srgbClr val="0066CC"/>
                </a:solidFill>
                <a:latin typeface="微软雅黑" panose="020B0503020204020204" pitchFamily="34" charset="-122"/>
                <a:ea typeface="微软雅黑" panose="020B0503020204020204" pitchFamily="34" charset="-122"/>
              </a:rPr>
              <a:t>测量结果评定</a:t>
            </a:r>
            <a:endParaRPr lang="zh-CN" altLang="en-US" sz="2600" dirty="0">
              <a:solidFill>
                <a:srgbClr val="0066CC"/>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5473005" y="1629594"/>
            <a:ext cx="0" cy="2808312"/>
          </a:xfrm>
          <a:prstGeom prst="line">
            <a:avLst/>
          </a:prstGeom>
          <a:ln w="19050">
            <a:solidFill>
              <a:srgbClr val="0066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 name="椭圆 134"/>
          <p:cNvSpPr/>
          <p:nvPr/>
        </p:nvSpPr>
        <p:spPr>
          <a:xfrm>
            <a:off x="377825" y="831215"/>
            <a:ext cx="305435" cy="3333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2" name="矩形 11"/>
          <p:cNvSpPr/>
          <p:nvPr/>
        </p:nvSpPr>
        <p:spPr>
          <a:xfrm>
            <a:off x="799553" y="760022"/>
            <a:ext cx="1452880" cy="475615"/>
          </a:xfrm>
          <a:prstGeom prst="rect">
            <a:avLst/>
          </a:prstGeom>
        </p:spPr>
        <p:txBody>
          <a:bodyPr wrap="none">
            <a:spAutoFit/>
          </a:bodyPr>
          <a:p>
            <a:r>
              <a:rPr lang="zh-CN" altLang="en-US" sz="2500" b="1" dirty="0">
                <a:solidFill>
                  <a:schemeClr val="tx1"/>
                </a:solidFill>
                <a:uFillTx/>
                <a:latin typeface="微软雅黑" panose="020B0503020204020204" pitchFamily="34" charset="-122"/>
                <a:ea typeface="微软雅黑" panose="020B0503020204020204" pitchFamily="34" charset="-122"/>
              </a:rPr>
              <a:t>规范格式</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sp>
        <p:nvSpPr>
          <p:cNvPr id="105" name="文本框 104"/>
          <p:cNvSpPr txBox="1"/>
          <p:nvPr/>
        </p:nvSpPr>
        <p:spPr>
          <a:xfrm>
            <a:off x="811530" y="1235710"/>
            <a:ext cx="9428480" cy="506730"/>
          </a:xfrm>
          <a:prstGeom prst="rect">
            <a:avLst/>
          </a:prstGeom>
          <a:noFill/>
          <a:ln w="9525">
            <a:noFill/>
          </a:ln>
        </p:spPr>
        <p:txBody>
          <a:bodyPr wrap="square">
            <a:spAutoFit/>
          </a:bodyPr>
          <a:p>
            <a:pPr indent="0" fontAlgn="auto">
              <a:lnSpc>
                <a:spcPct val="150000"/>
              </a:lnSpc>
              <a:buFont typeface="Wingdings" panose="05000000000000000000" charset="0"/>
              <a:buNone/>
            </a:pPr>
            <a:r>
              <a:rPr lang="zh-CN" altLang="en-US"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被测量=测量结果±不确定度的值  单位</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826135" y="2228215"/>
            <a:ext cx="8868410" cy="506730"/>
          </a:xfrm>
          <a:prstGeom prst="rect">
            <a:avLst/>
          </a:prstGeom>
          <a:noFill/>
          <a:ln w="9525">
            <a:noFill/>
          </a:ln>
        </p:spPr>
        <p:txBody>
          <a:bodyPr wrap="square">
            <a:spAutoFit/>
          </a:bodyPr>
          <a:p>
            <a:pPr marL="285750" indent="-285750" fontAlgn="auto">
              <a:lnSpc>
                <a:spcPct val="150000"/>
              </a:lnSpc>
              <a:buFont typeface="Wingdings" panose="05000000000000000000" charset="0"/>
              <a:buChar char=""/>
            </a:pPr>
            <a:r>
              <a:rPr sz="1800">
                <a:latin typeface="宋体" panose="02010600030101010101" pitchFamily="2" charset="-122"/>
                <a:ea typeface="宋体" panose="02010600030101010101" pitchFamily="2" charset="-122"/>
                <a:cs typeface="宋体" panose="02010600030101010101" pitchFamily="2" charset="-122"/>
              </a:rPr>
              <a:t>单次测量结果的评定</a:t>
            </a:r>
            <a:endParaRPr sz="1800">
              <a:latin typeface="宋体" panose="02010600030101010101" pitchFamily="2" charset="-122"/>
              <a:ea typeface="宋体" panose="02010600030101010101" pitchFamily="2" charset="-122"/>
              <a:cs typeface="宋体" panose="02010600030101010101" pitchFamily="2" charset="-122"/>
            </a:endParaRPr>
          </a:p>
        </p:txBody>
      </p:sp>
      <p:sp>
        <p:nvSpPr>
          <p:cNvPr id="3" name="椭圆 2"/>
          <p:cNvSpPr/>
          <p:nvPr/>
        </p:nvSpPr>
        <p:spPr>
          <a:xfrm>
            <a:off x="377825" y="1872615"/>
            <a:ext cx="305435" cy="3333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4" name="文本框 3"/>
          <p:cNvSpPr txBox="1"/>
          <p:nvPr/>
        </p:nvSpPr>
        <p:spPr>
          <a:xfrm>
            <a:off x="826135" y="1631950"/>
            <a:ext cx="3357880" cy="668020"/>
          </a:xfrm>
          <a:prstGeom prst="rect">
            <a:avLst/>
          </a:prstGeom>
          <a:noFill/>
        </p:spPr>
        <p:txBody>
          <a:bodyPr wrap="none" rtlCol="0" anchor="t">
            <a:spAutoFit/>
          </a:bodyPr>
          <a:p>
            <a:pPr indent="0">
              <a:lnSpc>
                <a:spcPct val="150000"/>
              </a:lnSpc>
              <a:buFont typeface="Wingdings" panose="05000000000000000000" pitchFamily="2" charset="2"/>
              <a:buNone/>
            </a:pPr>
            <a:r>
              <a:rPr lang="zh-CN" altLang="zh-CN" sz="2500" b="1" dirty="0">
                <a:latin typeface="微软雅黑" panose="020B0503020204020204" pitchFamily="34" charset="-122"/>
                <a:ea typeface="微软雅黑" panose="020B0503020204020204" pitchFamily="34" charset="-122"/>
                <a:sym typeface="+mn-ea"/>
              </a:rPr>
              <a:t>直接测量量结果的评定</a:t>
            </a:r>
            <a:endParaRPr lang="zh-CN" altLang="zh-CN" sz="2500" b="1" dirty="0">
              <a:latin typeface="微软雅黑" panose="020B0503020204020204" pitchFamily="34" charset="-122"/>
              <a:ea typeface="微软雅黑" panose="020B0503020204020204" pitchFamily="34" charset="-122"/>
              <a:sym typeface="+mn-ea"/>
            </a:endParaRPr>
          </a:p>
        </p:txBody>
      </p:sp>
      <p:graphicFrame>
        <p:nvGraphicFramePr>
          <p:cNvPr id="5" name="图片 2662"/>
          <p:cNvGraphicFramePr>
            <a:graphicFrameLocks noChangeAspect="1"/>
          </p:cNvGraphicFramePr>
          <p:nvPr/>
        </p:nvGraphicFramePr>
        <p:xfrm>
          <a:off x="5913755" y="1235710"/>
          <a:ext cx="3141345" cy="560070"/>
        </p:xfrm>
        <a:graphic>
          <a:graphicData uri="http://schemas.openxmlformats.org/presentationml/2006/ole">
            <mc:AlternateContent xmlns:mc="http://schemas.openxmlformats.org/markup-compatibility/2006">
              <mc:Choice xmlns:v="urn:schemas-microsoft-com:vml" Requires="v">
                <p:oleObj spid="_x0000_s3076" name="" r:id="rId1" imgW="2349500" imgH="419100" progId="Equation.KSEE3">
                  <p:embed/>
                </p:oleObj>
              </mc:Choice>
              <mc:Fallback>
                <p:oleObj name="" r:id="rId1" imgW="2349500" imgH="419100" progId="Equation.KSEE3">
                  <p:embed/>
                  <p:pic>
                    <p:nvPicPr>
                      <p:cNvPr id="0" name="图片 3075"/>
                      <p:cNvPicPr/>
                      <p:nvPr/>
                    </p:nvPicPr>
                    <p:blipFill>
                      <a:blip r:embed="rId2"/>
                      <a:stretch>
                        <a:fillRect/>
                      </a:stretch>
                    </p:blipFill>
                    <p:spPr>
                      <a:xfrm>
                        <a:off x="5913755" y="1235710"/>
                        <a:ext cx="3141345" cy="560070"/>
                      </a:xfrm>
                      <a:prstGeom prst="rect">
                        <a:avLst/>
                      </a:prstGeom>
                      <a:noFill/>
                      <a:ln w="38100">
                        <a:noFill/>
                        <a:miter/>
                      </a:ln>
                    </p:spPr>
                  </p:pic>
                </p:oleObj>
              </mc:Fallback>
            </mc:AlternateContent>
          </a:graphicData>
        </a:graphic>
      </p:graphicFrame>
      <p:graphicFrame>
        <p:nvGraphicFramePr>
          <p:cNvPr id="6" name="图片 2645"/>
          <p:cNvGraphicFramePr>
            <a:graphicFrameLocks noChangeAspect="1"/>
          </p:cNvGraphicFramePr>
          <p:nvPr/>
        </p:nvGraphicFramePr>
        <p:xfrm>
          <a:off x="3634105" y="2303463"/>
          <a:ext cx="1324610" cy="356235"/>
        </p:xfrm>
        <a:graphic>
          <a:graphicData uri="http://schemas.openxmlformats.org/presentationml/2006/ole">
            <mc:AlternateContent xmlns:mc="http://schemas.openxmlformats.org/markup-compatibility/2006">
              <mc:Choice xmlns:v="urn:schemas-microsoft-com:vml" Requires="v">
                <p:oleObj spid="_x0000_s7" name="" r:id="rId3" imgW="850900" imgH="228600" progId="Equation.KSEE3">
                  <p:embed/>
                </p:oleObj>
              </mc:Choice>
              <mc:Fallback>
                <p:oleObj name="" r:id="rId3" imgW="850900" imgH="228600" progId="Equation.KSEE3">
                  <p:embed/>
                  <p:pic>
                    <p:nvPicPr>
                      <p:cNvPr id="0" name="图片 4"/>
                      <p:cNvPicPr/>
                      <p:nvPr/>
                    </p:nvPicPr>
                    <p:blipFill>
                      <a:blip r:embed="rId4"/>
                      <a:stretch>
                        <a:fillRect/>
                      </a:stretch>
                    </p:blipFill>
                    <p:spPr>
                      <a:xfrm>
                        <a:off x="3634105" y="2303463"/>
                        <a:ext cx="1324610" cy="356235"/>
                      </a:xfrm>
                      <a:prstGeom prst="rect">
                        <a:avLst/>
                      </a:prstGeom>
                      <a:noFill/>
                      <a:ln w="38100">
                        <a:noFill/>
                        <a:miter/>
                      </a:ln>
                    </p:spPr>
                  </p:pic>
                </p:oleObj>
              </mc:Fallback>
            </mc:AlternateContent>
          </a:graphicData>
        </a:graphic>
      </p:graphicFrame>
      <p:graphicFrame>
        <p:nvGraphicFramePr>
          <p:cNvPr id="8" name="图片 2668"/>
          <p:cNvGraphicFramePr>
            <a:graphicFrameLocks noChangeAspect="1"/>
          </p:cNvGraphicFramePr>
          <p:nvPr/>
        </p:nvGraphicFramePr>
        <p:xfrm>
          <a:off x="3634105" y="2734945"/>
          <a:ext cx="1753870" cy="328930"/>
        </p:xfrm>
        <a:graphic>
          <a:graphicData uri="http://schemas.openxmlformats.org/presentationml/2006/ole">
            <mc:AlternateContent xmlns:mc="http://schemas.openxmlformats.org/markup-compatibility/2006">
              <mc:Choice xmlns:v="urn:schemas-microsoft-com:vml" Requires="v">
                <p:oleObj spid="_x0000_s9" name="" r:id="rId5" imgW="1223010" imgH="229235" progId="Equation.KSEE3">
                  <p:embed/>
                </p:oleObj>
              </mc:Choice>
              <mc:Fallback>
                <p:oleObj name="" r:id="rId5" imgW="1223010" imgH="229235" progId="Equation.KSEE3">
                  <p:embed/>
                  <p:pic>
                    <p:nvPicPr>
                      <p:cNvPr id="0" name="图片 5"/>
                      <p:cNvPicPr/>
                      <p:nvPr/>
                    </p:nvPicPr>
                    <p:blipFill>
                      <a:blip r:embed="rId6"/>
                      <a:stretch>
                        <a:fillRect/>
                      </a:stretch>
                    </p:blipFill>
                    <p:spPr>
                      <a:xfrm>
                        <a:off x="3634105" y="2734945"/>
                        <a:ext cx="1753870" cy="328930"/>
                      </a:xfrm>
                      <a:prstGeom prst="rect">
                        <a:avLst/>
                      </a:prstGeom>
                      <a:noFill/>
                      <a:ln w="38100">
                        <a:noFill/>
                        <a:miter/>
                      </a:ln>
                    </p:spPr>
                  </p:pic>
                </p:oleObj>
              </mc:Fallback>
            </mc:AlternateContent>
          </a:graphicData>
        </a:graphic>
      </p:graphicFrame>
      <p:sp>
        <p:nvSpPr>
          <p:cNvPr id="10" name="文本框 9"/>
          <p:cNvSpPr txBox="1"/>
          <p:nvPr/>
        </p:nvSpPr>
        <p:spPr>
          <a:xfrm>
            <a:off x="1144905" y="3427095"/>
            <a:ext cx="8868410" cy="506730"/>
          </a:xfrm>
          <a:prstGeom prst="rect">
            <a:avLst/>
          </a:prstGeom>
          <a:noFill/>
          <a:ln w="9525">
            <a:noFill/>
          </a:ln>
        </p:spPr>
        <p:txBody>
          <a:bodyPr wrap="square">
            <a:spAutoFit/>
          </a:bodyPr>
          <a:p>
            <a:pPr marL="285750" indent="-285750" fontAlgn="auto">
              <a:lnSpc>
                <a:spcPct val="150000"/>
              </a:lnSpc>
              <a:buFont typeface="Arial" panose="020B0604020202020204" pitchFamily="34" charset="0"/>
              <a:buChar char="•"/>
            </a:pPr>
            <a:r>
              <a:rPr sz="1800">
                <a:latin typeface="宋体" panose="02010600030101010101" pitchFamily="2" charset="-122"/>
                <a:ea typeface="宋体" panose="02010600030101010101" pitchFamily="2" charset="-122"/>
                <a:cs typeface="宋体" panose="02010600030101010101" pitchFamily="2" charset="-122"/>
                <a:sym typeface="+mn-ea"/>
              </a:rPr>
              <a:t>最佳值</a:t>
            </a:r>
            <a:r>
              <a:rPr lang="zh-CN" sz="1800">
                <a:latin typeface="宋体" panose="02010600030101010101" pitchFamily="2" charset="-122"/>
                <a:ea typeface="宋体" panose="02010600030101010101" pitchFamily="2" charset="-122"/>
                <a:cs typeface="宋体" panose="02010600030101010101" pitchFamily="2" charset="-122"/>
                <a:sym typeface="+mn-ea"/>
              </a:rPr>
              <a:t>的</a:t>
            </a:r>
            <a:r>
              <a:rPr sz="1800">
                <a:latin typeface="宋体" panose="02010600030101010101" pitchFamily="2" charset="-122"/>
                <a:ea typeface="宋体" panose="02010600030101010101" pitchFamily="2" charset="-122"/>
                <a:cs typeface="宋体" panose="02010600030101010101" pitchFamily="2" charset="-122"/>
                <a:sym typeface="+mn-ea"/>
              </a:rPr>
              <a:t>估算</a:t>
            </a:r>
            <a:endParaRPr sz="1800">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825500" y="2992120"/>
            <a:ext cx="8868410" cy="506730"/>
          </a:xfrm>
          <a:prstGeom prst="rect">
            <a:avLst/>
          </a:prstGeom>
          <a:noFill/>
          <a:ln w="9525">
            <a:noFill/>
          </a:ln>
        </p:spPr>
        <p:txBody>
          <a:bodyPr wrap="square">
            <a:spAutoFit/>
          </a:bodyPr>
          <a:p>
            <a:pPr marL="285750" indent="-285750" fontAlgn="auto">
              <a:lnSpc>
                <a:spcPct val="150000"/>
              </a:lnSpc>
              <a:buFont typeface="Wingdings" panose="05000000000000000000" charset="0"/>
              <a:buChar char=""/>
            </a:pPr>
            <a:r>
              <a:rPr lang="zh-CN" sz="1800">
                <a:latin typeface="宋体" panose="02010600030101010101" pitchFamily="2" charset="-122"/>
                <a:ea typeface="宋体" panose="02010600030101010101" pitchFamily="2" charset="-122"/>
                <a:cs typeface="宋体" panose="02010600030101010101" pitchFamily="2" charset="-122"/>
              </a:rPr>
              <a:t>多</a:t>
            </a:r>
            <a:r>
              <a:rPr sz="1800">
                <a:latin typeface="宋体" panose="02010600030101010101" pitchFamily="2" charset="-122"/>
                <a:ea typeface="宋体" panose="02010600030101010101" pitchFamily="2" charset="-122"/>
                <a:cs typeface="宋体" panose="02010600030101010101" pitchFamily="2" charset="-122"/>
              </a:rPr>
              <a:t>次测量结果的评定</a:t>
            </a:r>
            <a:endParaRPr sz="18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13" name="图片 2639"/>
          <p:cNvGraphicFramePr>
            <a:graphicFrameLocks noChangeAspect="1"/>
          </p:cNvGraphicFramePr>
          <p:nvPr/>
        </p:nvGraphicFramePr>
        <p:xfrm>
          <a:off x="3137535" y="3558540"/>
          <a:ext cx="1299210" cy="517525"/>
        </p:xfrm>
        <a:graphic>
          <a:graphicData uri="http://schemas.openxmlformats.org/presentationml/2006/ole">
            <mc:AlternateContent xmlns:mc="http://schemas.openxmlformats.org/markup-compatibility/2006">
              <mc:Choice xmlns:v="urn:schemas-microsoft-com:vml" Requires="v">
                <p:oleObj spid="_x0000_s14" name="" r:id="rId7" imgW="698500" imgH="431800" progId="Equation.KSEE3">
                  <p:embed/>
                </p:oleObj>
              </mc:Choice>
              <mc:Fallback>
                <p:oleObj name="" r:id="rId7" imgW="698500" imgH="431800" progId="Equation.KSEE3">
                  <p:embed/>
                  <p:pic>
                    <p:nvPicPr>
                      <p:cNvPr id="0" name="图片 8"/>
                      <p:cNvPicPr/>
                      <p:nvPr/>
                    </p:nvPicPr>
                    <p:blipFill>
                      <a:blip r:embed="rId8"/>
                      <a:stretch>
                        <a:fillRect/>
                      </a:stretch>
                    </p:blipFill>
                    <p:spPr>
                      <a:xfrm>
                        <a:off x="3137535" y="3558540"/>
                        <a:ext cx="1299210" cy="517525"/>
                      </a:xfrm>
                      <a:prstGeom prst="rect">
                        <a:avLst/>
                      </a:prstGeom>
                      <a:noFill/>
                      <a:ln w="38100">
                        <a:noFill/>
                        <a:miter/>
                      </a:ln>
                    </p:spPr>
                  </p:pic>
                </p:oleObj>
              </mc:Fallback>
            </mc:AlternateContent>
          </a:graphicData>
        </a:graphic>
      </p:graphicFrame>
      <p:sp>
        <p:nvSpPr>
          <p:cNvPr id="15" name="文本框 14"/>
          <p:cNvSpPr txBox="1"/>
          <p:nvPr/>
        </p:nvSpPr>
        <p:spPr>
          <a:xfrm>
            <a:off x="4485958" y="3561080"/>
            <a:ext cx="5080000" cy="368300"/>
          </a:xfrm>
          <a:prstGeom prst="rect">
            <a:avLst/>
          </a:prstGeom>
          <a:noFill/>
          <a:ln w="9525">
            <a:noFill/>
          </a:ln>
        </p:spPr>
        <p:txBody>
          <a:bodyPr>
            <a:spAutoFit/>
          </a:bodyPr>
          <a:p>
            <a:pPr indent="0"/>
            <a:r>
              <a:rPr lang="zh-CN" altLang="en-US" sz="1800" b="0">
                <a:latin typeface="宋体" panose="02010600030101010101" pitchFamily="2" charset="-122"/>
                <a:ea typeface="宋体" panose="02010600030101010101" pitchFamily="2" charset="-122"/>
                <a:cs typeface="宋体" panose="02010600030101010101" pitchFamily="2" charset="-122"/>
              </a:rPr>
              <a:t>算术平均值作为直接测量量的最佳估计值</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p:cNvSpPr txBox="1"/>
          <p:nvPr/>
        </p:nvSpPr>
        <p:spPr>
          <a:xfrm>
            <a:off x="1144905" y="4117975"/>
            <a:ext cx="8868410" cy="506730"/>
          </a:xfrm>
          <a:prstGeom prst="rect">
            <a:avLst/>
          </a:prstGeom>
          <a:noFill/>
          <a:ln w="9525">
            <a:noFill/>
          </a:ln>
        </p:spPr>
        <p:txBody>
          <a:bodyPr wrap="square">
            <a:spAutoFit/>
          </a:bodyPr>
          <a:p>
            <a:pPr marL="285750" indent="-285750" fontAlgn="auto">
              <a:lnSpc>
                <a:spcPct val="150000"/>
              </a:lnSpc>
              <a:buFont typeface="Arial" panose="020B0604020202020204" pitchFamily="34" charset="0"/>
              <a:buChar char="•"/>
            </a:pPr>
            <a:r>
              <a:rPr sz="1800">
                <a:latin typeface="宋体" panose="02010600030101010101" pitchFamily="2" charset="-122"/>
                <a:ea typeface="宋体" panose="02010600030101010101" pitchFamily="2" charset="-122"/>
                <a:cs typeface="宋体" panose="02010600030101010101" pitchFamily="2" charset="-122"/>
                <a:sym typeface="+mn-ea"/>
              </a:rPr>
              <a:t>不确定度的评定</a:t>
            </a:r>
            <a:endParaRPr sz="18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7" name="图片 2645"/>
          <p:cNvGraphicFramePr>
            <a:graphicFrameLocks noChangeAspect="1"/>
          </p:cNvGraphicFramePr>
          <p:nvPr/>
        </p:nvGraphicFramePr>
        <p:xfrm>
          <a:off x="3372485" y="4119880"/>
          <a:ext cx="2016125" cy="664845"/>
        </p:xfrm>
        <a:graphic>
          <a:graphicData uri="http://schemas.openxmlformats.org/presentationml/2006/ole">
            <mc:AlternateContent xmlns:mc="http://schemas.openxmlformats.org/markup-compatibility/2006">
              <mc:Choice xmlns:v="urn:schemas-microsoft-com:vml" Requires="v">
                <p:oleObj spid="_x0000_s18" name="" r:id="rId9" imgW="1333500" imgH="482600" progId="Equation.KSEE3">
                  <p:embed/>
                </p:oleObj>
              </mc:Choice>
              <mc:Fallback>
                <p:oleObj name="" r:id="rId9" imgW="1333500" imgH="482600" progId="Equation.KSEE3">
                  <p:embed/>
                  <p:pic>
                    <p:nvPicPr>
                      <p:cNvPr id="0" name="图片 12"/>
                      <p:cNvPicPr/>
                      <p:nvPr/>
                    </p:nvPicPr>
                    <p:blipFill>
                      <a:blip r:embed="rId10"/>
                      <a:stretch>
                        <a:fillRect/>
                      </a:stretch>
                    </p:blipFill>
                    <p:spPr>
                      <a:xfrm>
                        <a:off x="3372485" y="4119880"/>
                        <a:ext cx="2016125" cy="664845"/>
                      </a:xfrm>
                      <a:prstGeom prst="rect">
                        <a:avLst/>
                      </a:prstGeom>
                      <a:noFill/>
                      <a:ln w="38100">
                        <a:noFill/>
                        <a:miter/>
                      </a:ln>
                    </p:spPr>
                  </p:pic>
                </p:oleObj>
              </mc:Fallback>
            </mc:AlternateContent>
          </a:graphicData>
        </a:graphic>
      </p:graphicFrame>
      <p:sp>
        <p:nvSpPr>
          <p:cNvPr id="19" name="文本框 18"/>
          <p:cNvSpPr txBox="1"/>
          <p:nvPr/>
        </p:nvSpPr>
        <p:spPr>
          <a:xfrm>
            <a:off x="1144905" y="4848225"/>
            <a:ext cx="8868410" cy="506730"/>
          </a:xfrm>
          <a:prstGeom prst="rect">
            <a:avLst/>
          </a:prstGeom>
          <a:noFill/>
          <a:ln w="9525">
            <a:noFill/>
          </a:ln>
        </p:spPr>
        <p:txBody>
          <a:bodyPr wrap="square">
            <a:spAutoFit/>
          </a:bodyPr>
          <a:p>
            <a:pPr marL="285750" indent="-285750" fontAlgn="auto">
              <a:lnSpc>
                <a:spcPct val="150000"/>
              </a:lnSpc>
              <a:buFont typeface="Arial" panose="020B0604020202020204" pitchFamily="34" charset="0"/>
              <a:buChar char="•"/>
            </a:pPr>
            <a:r>
              <a:rPr lang="zh-CN" sz="1800">
                <a:latin typeface="宋体" panose="02010600030101010101" pitchFamily="2" charset="-122"/>
                <a:ea typeface="宋体" panose="02010600030101010101" pitchFamily="2" charset="-122"/>
                <a:cs typeface="宋体" panose="02010600030101010101" pitchFamily="2" charset="-122"/>
                <a:sym typeface="+mn-ea"/>
              </a:rPr>
              <a:t>测量结果的表示</a:t>
            </a:r>
            <a:endParaRPr lang="zh-CN" sz="18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0" name="图片 2668"/>
          <p:cNvGraphicFramePr>
            <a:graphicFrameLocks noChangeAspect="1"/>
          </p:cNvGraphicFramePr>
          <p:nvPr/>
        </p:nvGraphicFramePr>
        <p:xfrm>
          <a:off x="3393758" y="4970145"/>
          <a:ext cx="3615690" cy="384810"/>
        </p:xfrm>
        <a:graphic>
          <a:graphicData uri="http://schemas.openxmlformats.org/presentationml/2006/ole">
            <mc:AlternateContent xmlns:mc="http://schemas.openxmlformats.org/markup-compatibility/2006">
              <mc:Choice xmlns:v="urn:schemas-microsoft-com:vml" Requires="v">
                <p:oleObj spid="_x0000_s21" name="" r:id="rId11" imgW="2171700" imgH="254000" progId="Equation.KSEE3">
                  <p:embed/>
                </p:oleObj>
              </mc:Choice>
              <mc:Fallback>
                <p:oleObj name="" r:id="rId11" imgW="2171700" imgH="254000" progId="Equation.KSEE3">
                  <p:embed/>
                  <p:pic>
                    <p:nvPicPr>
                      <p:cNvPr id="0" name="图片 15"/>
                      <p:cNvPicPr/>
                      <p:nvPr/>
                    </p:nvPicPr>
                    <p:blipFill>
                      <a:blip r:embed="rId12"/>
                      <a:stretch>
                        <a:fillRect/>
                      </a:stretch>
                    </p:blipFill>
                    <p:spPr>
                      <a:xfrm>
                        <a:off x="3393758" y="4970145"/>
                        <a:ext cx="3615690" cy="384810"/>
                      </a:xfrm>
                      <a:prstGeom prst="rect">
                        <a:avLst/>
                      </a:prstGeom>
                      <a:noFill/>
                      <a:ln w="38100">
                        <a:noFill/>
                        <a:miter/>
                      </a:ln>
                    </p:spPr>
                  </p:pic>
                </p:oleObj>
              </mc:Fallback>
            </mc:AlternateContent>
          </a:graphicData>
        </a:graphic>
      </p:graphicFrame>
      <p:graphicFrame>
        <p:nvGraphicFramePr>
          <p:cNvPr id="22" name="图片 2663"/>
          <p:cNvGraphicFramePr>
            <a:graphicFrameLocks noChangeAspect="1"/>
          </p:cNvGraphicFramePr>
          <p:nvPr/>
        </p:nvGraphicFramePr>
        <p:xfrm>
          <a:off x="3362325" y="5811520"/>
          <a:ext cx="1294130" cy="588010"/>
        </p:xfrm>
        <a:graphic>
          <a:graphicData uri="http://schemas.openxmlformats.org/presentationml/2006/ole">
            <mc:AlternateContent xmlns:mc="http://schemas.openxmlformats.org/markup-compatibility/2006">
              <mc:Choice xmlns:v="urn:schemas-microsoft-com:vml" Requires="v">
                <p:oleObj spid="_x0000_s23" name="" r:id="rId13" imgW="981075" imgH="445770" progId="Equation.KSEE3">
                  <p:embed/>
                </p:oleObj>
              </mc:Choice>
              <mc:Fallback>
                <p:oleObj name="" r:id="rId13" imgW="981075" imgH="445770" progId="Equation.KSEE3">
                  <p:embed/>
                  <p:pic>
                    <p:nvPicPr>
                      <p:cNvPr id="0" name="图片 16"/>
                      <p:cNvPicPr/>
                      <p:nvPr/>
                    </p:nvPicPr>
                    <p:blipFill>
                      <a:blip r:embed="rId14"/>
                      <a:stretch>
                        <a:fillRect/>
                      </a:stretch>
                    </p:blipFill>
                    <p:spPr>
                      <a:xfrm>
                        <a:off x="3362325" y="5811520"/>
                        <a:ext cx="1294130" cy="588010"/>
                      </a:xfrm>
                      <a:prstGeom prst="rect">
                        <a:avLst/>
                      </a:prstGeom>
                      <a:noFill/>
                      <a:ln w="38100">
                        <a:noFill/>
                        <a:miter/>
                      </a:ln>
                    </p:spPr>
                  </p:pic>
                </p:oleObj>
              </mc:Fallback>
            </mc:AlternateContent>
          </a:graphicData>
        </a:graphic>
      </p:graphicFrame>
      <p:sp>
        <p:nvSpPr>
          <p:cNvPr id="24" name="文本框 23"/>
          <p:cNvSpPr txBox="1"/>
          <p:nvPr/>
        </p:nvSpPr>
        <p:spPr>
          <a:xfrm>
            <a:off x="4797425" y="5921375"/>
            <a:ext cx="2687955" cy="306705"/>
          </a:xfrm>
          <a:prstGeom prst="rect">
            <a:avLst/>
          </a:prstGeom>
          <a:noFill/>
          <a:ln w="9525">
            <a:noFill/>
          </a:ln>
        </p:spPr>
        <p:txBody>
          <a:bodyPr wrap="square">
            <a:spAutoFit/>
          </a:bodyPr>
          <a:p>
            <a:pPr indent="0"/>
            <a:r>
              <a:rPr lang="en-US" alt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有效数字位数取 </a:t>
            </a:r>
            <a:r>
              <a:rPr lang="en-US" alt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2 </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位</a:t>
            </a:r>
            <a:r>
              <a:rPr lang="en-US" alt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zh-CN" altLang="en-US" sz="1400"/>
          </a:p>
        </p:txBody>
      </p:sp>
      <p:sp>
        <p:nvSpPr>
          <p:cNvPr id="25" name="文本框 24"/>
          <p:cNvSpPr txBox="1"/>
          <p:nvPr/>
        </p:nvSpPr>
        <p:spPr>
          <a:xfrm>
            <a:off x="7011035" y="4970145"/>
            <a:ext cx="2825750" cy="306705"/>
          </a:xfrm>
          <a:prstGeom prst="rect">
            <a:avLst/>
          </a:prstGeom>
          <a:noFill/>
          <a:ln w="9525">
            <a:noFill/>
          </a:ln>
        </p:spPr>
        <p:txBody>
          <a:bodyPr wrap="square">
            <a:spAutoFit/>
          </a:bodyPr>
          <a:p>
            <a:pPr indent="0"/>
            <a:r>
              <a:rPr lang="en-US" alt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有效数字位数取 </a:t>
            </a:r>
            <a:r>
              <a:rPr lang="en-US" alt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1 </a:t>
            </a:r>
            <a:r>
              <a:rPr lang="zh-CN" altLang="en-US" sz="1400" b="0">
                <a:solidFill>
                  <a:srgbClr val="FF0000"/>
                </a:solidFill>
                <a:latin typeface="宋体" panose="02010600030101010101" pitchFamily="2" charset="-122"/>
                <a:ea typeface="宋体" panose="02010600030101010101" pitchFamily="2" charset="-122"/>
                <a:cs typeface="宋体" panose="02010600030101010101" pitchFamily="2" charset="-122"/>
              </a:rPr>
              <a:t>位</a:t>
            </a:r>
            <a:r>
              <a:rPr lang="en-US" alt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zh-CN" altLang="en-US" sz="1400"/>
          </a:p>
        </p:txBody>
      </p:sp>
      <p:sp>
        <p:nvSpPr>
          <p:cNvPr id="26" name="文本框 25"/>
          <p:cNvSpPr txBox="1"/>
          <p:nvPr/>
        </p:nvSpPr>
        <p:spPr>
          <a:xfrm>
            <a:off x="1454150" y="5474335"/>
            <a:ext cx="10532110" cy="337185"/>
          </a:xfrm>
          <a:prstGeom prst="rect">
            <a:avLst/>
          </a:prstGeom>
          <a:noFill/>
          <a:ln w="9525">
            <a:noFill/>
          </a:ln>
        </p:spPr>
        <p:txBody>
          <a:bodyPr wrap="square">
            <a:spAutoFit/>
          </a:bodyPr>
          <a:p>
            <a:pPr indent="0"/>
            <a:r>
              <a:rPr sz="1600" b="0">
                <a:solidFill>
                  <a:srgbClr val="0070C0"/>
                </a:solidFill>
                <a:uFillTx/>
                <a:latin typeface="宋体" panose="02010600030101010101" pitchFamily="2" charset="-122"/>
                <a:ea typeface="宋体" panose="02010600030101010101" pitchFamily="2" charset="-122"/>
                <a:cs typeface="宋体" panose="02010600030101010101" pitchFamily="2" charset="-122"/>
              </a:rPr>
              <a:t>测量结果的有效数字位数应由合成不确定度来决定</a:t>
            </a:r>
            <a:r>
              <a:rPr lang="zh-CN" sz="1600" b="0">
                <a:solidFill>
                  <a:srgbClr val="0070C0"/>
                </a:solidFill>
                <a:uFillTx/>
                <a:latin typeface="宋体" panose="02010600030101010101" pitchFamily="2" charset="-122"/>
                <a:ea typeface="宋体" panose="02010600030101010101" pitchFamily="2" charset="-122"/>
                <a:cs typeface="宋体" panose="02010600030101010101" pitchFamily="2" charset="-122"/>
              </a:rPr>
              <a:t>，</a:t>
            </a:r>
            <a:r>
              <a:rPr sz="1600" b="0">
                <a:solidFill>
                  <a:srgbClr val="0070C0"/>
                </a:solidFill>
                <a:uFillTx/>
                <a:latin typeface="宋体" panose="02010600030101010101" pitchFamily="2" charset="-122"/>
                <a:ea typeface="宋体" panose="02010600030101010101" pitchFamily="2" charset="-122"/>
                <a:cs typeface="宋体" panose="02010600030101010101" pitchFamily="2" charset="-122"/>
              </a:rPr>
              <a:t>测量结果有效数字的最后一位应与不确定度的末位对齐。</a:t>
            </a:r>
            <a:endParaRPr sz="1600" b="0">
              <a:solidFill>
                <a:srgbClr val="0070C0"/>
              </a:solidFill>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364490" y="368300"/>
            <a:ext cx="305435" cy="3333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4" name="文本框 3"/>
          <p:cNvSpPr txBox="1"/>
          <p:nvPr/>
        </p:nvSpPr>
        <p:spPr>
          <a:xfrm>
            <a:off x="905510" y="200660"/>
            <a:ext cx="3357880" cy="668020"/>
          </a:xfrm>
          <a:prstGeom prst="rect">
            <a:avLst/>
          </a:prstGeom>
          <a:noFill/>
        </p:spPr>
        <p:txBody>
          <a:bodyPr wrap="none" rtlCol="0" anchor="t">
            <a:spAutoFit/>
          </a:bodyPr>
          <a:p>
            <a:pPr indent="0">
              <a:lnSpc>
                <a:spcPct val="150000"/>
              </a:lnSpc>
              <a:buFont typeface="Wingdings" panose="05000000000000000000" pitchFamily="2" charset="2"/>
              <a:buNone/>
            </a:pPr>
            <a:r>
              <a:rPr lang="zh-CN" altLang="zh-CN" sz="2500" b="1" dirty="0">
                <a:latin typeface="微软雅黑" panose="020B0503020204020204" pitchFamily="34" charset="-122"/>
                <a:ea typeface="微软雅黑" panose="020B0503020204020204" pitchFamily="34" charset="-122"/>
                <a:sym typeface="+mn-ea"/>
              </a:rPr>
              <a:t>间接测量量结果的评定</a:t>
            </a:r>
            <a:endParaRPr lang="zh-CN" altLang="zh-CN" sz="2500" b="1" dirty="0">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427990" y="1028065"/>
            <a:ext cx="10498455" cy="2999740"/>
          </a:xfrm>
          <a:prstGeom prst="rect">
            <a:avLst/>
          </a:prstGeom>
          <a:noFill/>
          <a:ln w="9525">
            <a:noFill/>
          </a:ln>
        </p:spPr>
        <p:txBody>
          <a:bodyPr wrap="square">
            <a:spAutoFit/>
          </a:bodyPr>
          <a:p>
            <a:pPr indent="0" fontAlgn="auto">
              <a:lnSpc>
                <a:spcPct val="150000"/>
              </a:lnSpc>
              <a:buFont typeface="Wingdings" panose="05000000000000000000" charset="0"/>
              <a:buNone/>
            </a:pPr>
            <a:r>
              <a:rPr sz="1800">
                <a:latin typeface="宋体" panose="02010600030101010101" pitchFamily="2" charset="-122"/>
                <a:ea typeface="宋体" panose="02010600030101010101" pitchFamily="2" charset="-122"/>
                <a:cs typeface="宋体" panose="02010600030101010101" pitchFamily="2" charset="-122"/>
              </a:rPr>
              <a:t>由于间接测量量与 </a:t>
            </a:r>
            <a:r>
              <a:rPr sz="1800" i="1">
                <a:latin typeface="宋体" panose="02010600030101010101" pitchFamily="2" charset="-122"/>
                <a:ea typeface="宋体" panose="02010600030101010101" pitchFamily="2" charset="-122"/>
                <a:cs typeface="宋体" panose="02010600030101010101" pitchFamily="2" charset="-122"/>
              </a:rPr>
              <a:t>n </a:t>
            </a:r>
            <a:r>
              <a:rPr sz="1800">
                <a:latin typeface="宋体" panose="02010600030101010101" pitchFamily="2" charset="-122"/>
                <a:ea typeface="宋体" panose="02010600030101010101" pitchFamily="2" charset="-122"/>
                <a:cs typeface="宋体" panose="02010600030101010101" pitchFamily="2" charset="-122"/>
              </a:rPr>
              <a:t>个直接测量量有关，因此，间接测量量的不确定度由各自接测量量的不确定度决定。若        相互独立，彼此无关，则合成标准不确定度可按方和根法求得，即</a:t>
            </a:r>
            <a:endParaRPr sz="180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buFont typeface="Wingdings" panose="05000000000000000000" charset="0"/>
              <a:buNone/>
            </a:pPr>
            <a:r>
              <a:rPr sz="1800">
                <a:latin typeface="宋体" panose="02010600030101010101" pitchFamily="2" charset="-122"/>
                <a:ea typeface="宋体" panose="02010600030101010101" pitchFamily="2" charset="-122"/>
                <a:cs typeface="宋体" panose="02010600030101010101" pitchFamily="2" charset="-122"/>
              </a:rPr>
              <a:t>           </a:t>
            </a:r>
            <a:endParaRPr sz="180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buFont typeface="Wingdings" panose="05000000000000000000" charset="0"/>
              <a:buNone/>
            </a:pPr>
            <a:endParaRPr sz="180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buFont typeface="Wingdings" panose="05000000000000000000" charset="0"/>
              <a:buNone/>
            </a:pPr>
            <a:r>
              <a:rPr sz="1800">
                <a:latin typeface="宋体" panose="02010600030101010101" pitchFamily="2" charset="-122"/>
                <a:ea typeface="宋体" panose="02010600030101010101" pitchFamily="2" charset="-122"/>
                <a:cs typeface="宋体" panose="02010600030101010101" pitchFamily="2" charset="-122"/>
              </a:rPr>
              <a:t>式中  ，  </a:t>
            </a:r>
            <a:r>
              <a:rPr lang="en-US" sz="1800">
                <a:latin typeface="宋体" panose="02010600030101010101" pitchFamily="2" charset="-122"/>
                <a:ea typeface="宋体" panose="02010600030101010101" pitchFamily="2" charset="-122"/>
                <a:cs typeface="宋体" panose="02010600030101010101" pitchFamily="2" charset="-122"/>
              </a:rPr>
              <a:t>,</a:t>
            </a:r>
            <a:r>
              <a:rPr sz="1800">
                <a:latin typeface="宋体" panose="02010600030101010101" pitchFamily="2" charset="-122"/>
                <a:ea typeface="宋体" panose="02010600030101010101" pitchFamily="2" charset="-122"/>
                <a:cs typeface="宋体" panose="02010600030101010101" pitchFamily="2" charset="-122"/>
              </a:rPr>
              <a:t>   称为不确定度的传播系数，且                                                 </a:t>
            </a:r>
            <a:endParaRPr sz="180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buFont typeface="Wingdings" panose="05000000000000000000" charset="0"/>
              <a:buNone/>
            </a:pPr>
            <a:r>
              <a:rPr sz="1800">
                <a:latin typeface="宋体" panose="02010600030101010101" pitchFamily="2" charset="-122"/>
                <a:ea typeface="宋体" panose="02010600030101010101" pitchFamily="2" charset="-122"/>
                <a:cs typeface="宋体" panose="02010600030101010101" pitchFamily="2" charset="-122"/>
              </a:rPr>
              <a:t>                          </a:t>
            </a:r>
            <a:r>
              <a:rPr lang="en-US" sz="1800">
                <a:latin typeface="宋体" panose="02010600030101010101" pitchFamily="2" charset="-122"/>
                <a:ea typeface="宋体" panose="02010600030101010101" pitchFamily="2" charset="-122"/>
                <a:cs typeface="宋体" panose="02010600030101010101" pitchFamily="2" charset="-122"/>
              </a:rPr>
              <a:t>     </a:t>
            </a:r>
            <a:endParaRPr lang="en-US" sz="180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buFont typeface="Wingdings" panose="05000000000000000000" charset="0"/>
              <a:buNone/>
            </a:pPr>
            <a:r>
              <a:rPr lang="en-US" sz="1800">
                <a:latin typeface="宋体" panose="02010600030101010101" pitchFamily="2" charset="-122"/>
                <a:ea typeface="宋体" panose="02010600030101010101" pitchFamily="2" charset="-122"/>
                <a:cs typeface="宋体" panose="02010600030101010101" pitchFamily="2" charset="-122"/>
              </a:rPr>
              <a:t>                              ,          ,</a:t>
            </a:r>
            <a:endParaRPr lang="en-US" sz="18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 name="Picture 82"/>
          <p:cNvGraphicFramePr>
            <a:graphicFrameLocks noChangeAspect="1"/>
          </p:cNvGraphicFramePr>
          <p:nvPr/>
        </p:nvGraphicFramePr>
        <p:xfrm>
          <a:off x="1248410" y="1603375"/>
          <a:ext cx="921385" cy="266065"/>
        </p:xfrm>
        <a:graphic>
          <a:graphicData uri="http://schemas.openxmlformats.org/presentationml/2006/ole">
            <mc:AlternateContent xmlns:mc="http://schemas.openxmlformats.org/markup-compatibility/2006">
              <mc:Choice xmlns:v="urn:schemas-microsoft-com:vml" Requires="v">
                <p:oleObj spid="_x0000_s3076" name="" r:id="rId1" imgW="574040" imgH="165735" progId="Equation.DSMT4">
                  <p:embed/>
                </p:oleObj>
              </mc:Choice>
              <mc:Fallback>
                <p:oleObj name="" r:id="rId1" imgW="574040" imgH="165735" progId="Equation.DSMT4">
                  <p:embed/>
                  <p:pic>
                    <p:nvPicPr>
                      <p:cNvPr id="0" name="图片 3075"/>
                      <p:cNvPicPr/>
                      <p:nvPr/>
                    </p:nvPicPr>
                    <p:blipFill>
                      <a:blip r:embed="rId2"/>
                      <a:stretch>
                        <a:fillRect/>
                      </a:stretch>
                    </p:blipFill>
                    <p:spPr>
                      <a:xfrm>
                        <a:off x="1248410" y="1603375"/>
                        <a:ext cx="921385" cy="266065"/>
                      </a:xfrm>
                      <a:prstGeom prst="rect">
                        <a:avLst/>
                      </a:prstGeom>
                      <a:noFill/>
                      <a:ln w="38100">
                        <a:noFill/>
                        <a:miter/>
                      </a:ln>
                    </p:spPr>
                  </p:pic>
                </p:oleObj>
              </mc:Fallback>
            </mc:AlternateContent>
          </a:graphicData>
        </a:graphic>
      </p:graphicFrame>
      <p:graphicFrame>
        <p:nvGraphicFramePr>
          <p:cNvPr id="5" name="Picture 83"/>
          <p:cNvGraphicFramePr>
            <a:graphicFrameLocks noChangeAspect="1"/>
          </p:cNvGraphicFramePr>
          <p:nvPr/>
        </p:nvGraphicFramePr>
        <p:xfrm>
          <a:off x="3067050" y="2094230"/>
          <a:ext cx="4829810" cy="570865"/>
        </p:xfrm>
        <a:graphic>
          <a:graphicData uri="http://schemas.openxmlformats.org/presentationml/2006/ole">
            <mc:AlternateContent xmlns:mc="http://schemas.openxmlformats.org/markup-compatibility/2006">
              <mc:Choice xmlns:v="urn:schemas-microsoft-com:vml" Requires="v">
                <p:oleObj spid="_x0000_s6" name="" r:id="rId3" imgW="2579370" imgH="304800" progId="PBrush">
                  <p:embed/>
                </p:oleObj>
              </mc:Choice>
              <mc:Fallback>
                <p:oleObj name="" r:id="rId3" imgW="2579370" imgH="304800" progId="PBrush">
                  <p:embed/>
                  <p:pic>
                    <p:nvPicPr>
                      <p:cNvPr id="0" name="图片 4"/>
                      <p:cNvPicPr/>
                      <p:nvPr/>
                    </p:nvPicPr>
                    <p:blipFill>
                      <a:blip r:embed="rId4"/>
                      <a:stretch>
                        <a:fillRect/>
                      </a:stretch>
                    </p:blipFill>
                    <p:spPr>
                      <a:xfrm>
                        <a:off x="3067050" y="2094230"/>
                        <a:ext cx="4829810" cy="570865"/>
                      </a:xfrm>
                      <a:prstGeom prst="rect">
                        <a:avLst/>
                      </a:prstGeom>
                      <a:noFill/>
                      <a:ln w="38100">
                        <a:noFill/>
                        <a:miter/>
                      </a:ln>
                    </p:spPr>
                  </p:pic>
                </p:oleObj>
              </mc:Fallback>
            </mc:AlternateContent>
          </a:graphicData>
        </a:graphic>
      </p:graphicFrame>
      <p:graphicFrame>
        <p:nvGraphicFramePr>
          <p:cNvPr id="7" name="图片 2634"/>
          <p:cNvGraphicFramePr>
            <a:graphicFrameLocks noChangeAspect="1"/>
          </p:cNvGraphicFramePr>
          <p:nvPr/>
        </p:nvGraphicFramePr>
        <p:xfrm>
          <a:off x="2785745" y="3450590"/>
          <a:ext cx="1092835" cy="688340"/>
        </p:xfrm>
        <a:graphic>
          <a:graphicData uri="http://schemas.openxmlformats.org/presentationml/2006/ole">
            <mc:AlternateContent xmlns:mc="http://schemas.openxmlformats.org/markup-compatibility/2006">
              <mc:Choice xmlns:v="urn:schemas-microsoft-com:vml" Requires="v">
                <p:oleObj spid="_x0000_s8" name="" r:id="rId5" imgW="558800" imgH="431800" progId="Equation.KSEE3">
                  <p:embed/>
                </p:oleObj>
              </mc:Choice>
              <mc:Fallback>
                <p:oleObj name="" r:id="rId5" imgW="558800" imgH="431800" progId="Equation.KSEE3">
                  <p:embed/>
                  <p:pic>
                    <p:nvPicPr>
                      <p:cNvPr id="0" name="图片 5"/>
                      <p:cNvPicPr/>
                      <p:nvPr/>
                    </p:nvPicPr>
                    <p:blipFill>
                      <a:blip r:embed="rId6"/>
                      <a:stretch>
                        <a:fillRect/>
                      </a:stretch>
                    </p:blipFill>
                    <p:spPr>
                      <a:xfrm>
                        <a:off x="2785745" y="3450590"/>
                        <a:ext cx="1092835" cy="688340"/>
                      </a:xfrm>
                      <a:prstGeom prst="rect">
                        <a:avLst/>
                      </a:prstGeom>
                      <a:noFill/>
                      <a:ln w="38100">
                        <a:noFill/>
                        <a:miter/>
                      </a:ln>
                    </p:spPr>
                  </p:pic>
                </p:oleObj>
              </mc:Fallback>
            </mc:AlternateContent>
          </a:graphicData>
        </a:graphic>
      </p:graphicFrame>
      <p:graphicFrame>
        <p:nvGraphicFramePr>
          <p:cNvPr id="9" name="图片 2634"/>
          <p:cNvGraphicFramePr>
            <a:graphicFrameLocks noChangeAspect="1"/>
          </p:cNvGraphicFramePr>
          <p:nvPr/>
        </p:nvGraphicFramePr>
        <p:xfrm>
          <a:off x="4119880" y="3449955"/>
          <a:ext cx="842645" cy="659765"/>
        </p:xfrm>
        <a:graphic>
          <a:graphicData uri="http://schemas.openxmlformats.org/presentationml/2006/ole">
            <mc:AlternateContent xmlns:mc="http://schemas.openxmlformats.org/markup-compatibility/2006">
              <mc:Choice xmlns:v="urn:schemas-microsoft-com:vml" Requires="v">
                <p:oleObj spid="_x0000_s10" name="" r:id="rId7" imgW="585470" imgH="458470" progId="Equation.KSEE3">
                  <p:embed/>
                </p:oleObj>
              </mc:Choice>
              <mc:Fallback>
                <p:oleObj name="" r:id="rId7" imgW="585470" imgH="458470" progId="Equation.KSEE3">
                  <p:embed/>
                  <p:pic>
                    <p:nvPicPr>
                      <p:cNvPr id="0" name="图片 6"/>
                      <p:cNvPicPr/>
                      <p:nvPr/>
                    </p:nvPicPr>
                    <p:blipFill>
                      <a:blip r:embed="rId8"/>
                      <a:stretch>
                        <a:fillRect/>
                      </a:stretch>
                    </p:blipFill>
                    <p:spPr>
                      <a:xfrm>
                        <a:off x="4119880" y="3449955"/>
                        <a:ext cx="842645" cy="659765"/>
                      </a:xfrm>
                      <a:prstGeom prst="rect">
                        <a:avLst/>
                      </a:prstGeom>
                      <a:noFill/>
                      <a:ln w="38100">
                        <a:noFill/>
                        <a:miter/>
                      </a:ln>
                    </p:spPr>
                  </p:pic>
                </p:oleObj>
              </mc:Fallback>
            </mc:AlternateContent>
          </a:graphicData>
        </a:graphic>
      </p:graphicFrame>
      <p:graphicFrame>
        <p:nvGraphicFramePr>
          <p:cNvPr id="12" name="图片 2634"/>
          <p:cNvGraphicFramePr>
            <a:graphicFrameLocks noChangeAspect="1"/>
          </p:cNvGraphicFramePr>
          <p:nvPr/>
        </p:nvGraphicFramePr>
        <p:xfrm>
          <a:off x="5342255" y="3446780"/>
          <a:ext cx="1110615" cy="663575"/>
        </p:xfrm>
        <a:graphic>
          <a:graphicData uri="http://schemas.openxmlformats.org/presentationml/2006/ole">
            <mc:AlternateContent xmlns:mc="http://schemas.openxmlformats.org/markup-compatibility/2006">
              <mc:Choice xmlns:v="urn:schemas-microsoft-com:vml" Requires="v">
                <p:oleObj spid="_x0000_s13" name="" r:id="rId9" imgW="725805" imgH="433070" progId="Equation.KSEE3">
                  <p:embed/>
                </p:oleObj>
              </mc:Choice>
              <mc:Fallback>
                <p:oleObj name="" r:id="rId9" imgW="725805" imgH="433070" progId="Equation.KSEE3">
                  <p:embed/>
                  <p:pic>
                    <p:nvPicPr>
                      <p:cNvPr id="0" name="图片 7"/>
                      <p:cNvPicPr/>
                      <p:nvPr/>
                    </p:nvPicPr>
                    <p:blipFill>
                      <a:blip r:embed="rId10"/>
                      <a:stretch>
                        <a:fillRect/>
                      </a:stretch>
                    </p:blipFill>
                    <p:spPr>
                      <a:xfrm>
                        <a:off x="5342255" y="3446780"/>
                        <a:ext cx="1110615" cy="663575"/>
                      </a:xfrm>
                      <a:prstGeom prst="rect">
                        <a:avLst/>
                      </a:prstGeom>
                      <a:noFill/>
                      <a:ln w="38100">
                        <a:noFill/>
                        <a:miter/>
                      </a:ln>
                    </p:spPr>
                  </p:pic>
                </p:oleObj>
              </mc:Fallback>
            </mc:AlternateContent>
          </a:graphicData>
        </a:graphic>
      </p:graphicFrame>
      <p:graphicFrame>
        <p:nvGraphicFramePr>
          <p:cNvPr id="14" name="对象 13">
            <a:hlinkClick r:id="" action="ppaction://ole?verb="/>
          </p:cNvPr>
          <p:cNvGraphicFramePr>
            <a:graphicFrameLocks noChangeAspect="1"/>
          </p:cNvGraphicFramePr>
          <p:nvPr/>
        </p:nvGraphicFramePr>
        <p:xfrm>
          <a:off x="977265" y="2781300"/>
          <a:ext cx="262255" cy="363220"/>
        </p:xfrm>
        <a:graphic>
          <a:graphicData uri="http://schemas.openxmlformats.org/presentationml/2006/ole">
            <mc:AlternateContent xmlns:mc="http://schemas.openxmlformats.org/markup-compatibility/2006">
              <mc:Choice xmlns:v="urn:schemas-microsoft-com:vml" Requires="v">
                <p:oleObj spid="_x0000_s1025" name="" r:id="rId11" imgW="165100" imgH="228600" progId="Equation.KSEE3">
                  <p:embed/>
                </p:oleObj>
              </mc:Choice>
              <mc:Fallback>
                <p:oleObj name="" r:id="rId11" imgW="165100" imgH="228600" progId="Equation.KSEE3">
                  <p:embed/>
                  <p:pic>
                    <p:nvPicPr>
                      <p:cNvPr id="0" name="图片 1024"/>
                      <p:cNvPicPr/>
                      <p:nvPr/>
                    </p:nvPicPr>
                    <p:blipFill>
                      <a:blip r:embed="rId12"/>
                      <a:stretch>
                        <a:fillRect/>
                      </a:stretch>
                    </p:blipFill>
                    <p:spPr>
                      <a:xfrm>
                        <a:off x="977265" y="2781300"/>
                        <a:ext cx="262255" cy="363220"/>
                      </a:xfrm>
                      <a:prstGeom prst="rect">
                        <a:avLst/>
                      </a:prstGeom>
                    </p:spPr>
                  </p:pic>
                </p:oleObj>
              </mc:Fallback>
            </mc:AlternateContent>
          </a:graphicData>
        </a:graphic>
      </p:graphicFrame>
      <p:graphicFrame>
        <p:nvGraphicFramePr>
          <p:cNvPr id="15" name="对象 14">
            <a:hlinkClick r:id="" action="ppaction://ole?verb="/>
          </p:cNvPr>
          <p:cNvGraphicFramePr>
            <a:graphicFrameLocks noChangeAspect="1"/>
          </p:cNvGraphicFramePr>
          <p:nvPr/>
        </p:nvGraphicFramePr>
        <p:xfrm>
          <a:off x="1367790" y="2781300"/>
          <a:ext cx="262255" cy="383540"/>
        </p:xfrm>
        <a:graphic>
          <a:graphicData uri="http://schemas.openxmlformats.org/presentationml/2006/ole">
            <mc:AlternateContent xmlns:mc="http://schemas.openxmlformats.org/markup-compatibility/2006">
              <mc:Choice xmlns:v="urn:schemas-microsoft-com:vml" Requires="v">
                <p:oleObj spid="_x0000_s16" name="" r:id="rId13" imgW="165100" imgH="241300" progId="Equation.KSEE3">
                  <p:embed/>
                </p:oleObj>
              </mc:Choice>
              <mc:Fallback>
                <p:oleObj name="" r:id="rId13" imgW="165100" imgH="241300" progId="Equation.KSEE3">
                  <p:embed/>
                  <p:pic>
                    <p:nvPicPr>
                      <p:cNvPr id="0" name="图片 1024"/>
                      <p:cNvPicPr/>
                      <p:nvPr/>
                    </p:nvPicPr>
                    <p:blipFill>
                      <a:blip r:embed="rId14"/>
                      <a:stretch>
                        <a:fillRect/>
                      </a:stretch>
                    </p:blipFill>
                    <p:spPr>
                      <a:xfrm>
                        <a:off x="1367790" y="2781300"/>
                        <a:ext cx="262255" cy="383540"/>
                      </a:xfrm>
                      <a:prstGeom prst="rect">
                        <a:avLst/>
                      </a:prstGeom>
                    </p:spPr>
                  </p:pic>
                </p:oleObj>
              </mc:Fallback>
            </mc:AlternateContent>
          </a:graphicData>
        </a:graphic>
      </p:graphicFrame>
      <p:graphicFrame>
        <p:nvGraphicFramePr>
          <p:cNvPr id="17" name="对象 16">
            <a:hlinkClick r:id="" action="ppaction://ole?verb="/>
          </p:cNvPr>
          <p:cNvGraphicFramePr>
            <a:graphicFrameLocks noChangeAspect="1"/>
          </p:cNvGraphicFramePr>
          <p:nvPr/>
        </p:nvGraphicFramePr>
        <p:xfrm>
          <a:off x="1774190" y="2780983"/>
          <a:ext cx="262255" cy="343535"/>
        </p:xfrm>
        <a:graphic>
          <a:graphicData uri="http://schemas.openxmlformats.org/presentationml/2006/ole">
            <mc:AlternateContent xmlns:mc="http://schemas.openxmlformats.org/markup-compatibility/2006">
              <mc:Choice xmlns:v="urn:schemas-microsoft-com:vml" Requires="v">
                <p:oleObj spid="_x0000_s18" name="" r:id="rId15" imgW="165100" imgH="215900" progId="Equation.KSEE3">
                  <p:embed/>
                </p:oleObj>
              </mc:Choice>
              <mc:Fallback>
                <p:oleObj name="" r:id="rId15" imgW="165100" imgH="215900" progId="Equation.KSEE3">
                  <p:embed/>
                  <p:pic>
                    <p:nvPicPr>
                      <p:cNvPr id="0" name="图片 1024"/>
                      <p:cNvPicPr/>
                      <p:nvPr/>
                    </p:nvPicPr>
                    <p:blipFill>
                      <a:blip r:embed="rId16"/>
                      <a:stretch>
                        <a:fillRect/>
                      </a:stretch>
                    </p:blipFill>
                    <p:spPr>
                      <a:xfrm>
                        <a:off x="1774190" y="2780983"/>
                        <a:ext cx="262255" cy="343535"/>
                      </a:xfrm>
                      <a:prstGeom prst="rect">
                        <a:avLst/>
                      </a:prstGeom>
                    </p:spPr>
                  </p:pic>
                </p:oleObj>
              </mc:Fallback>
            </mc:AlternateContent>
          </a:graphicData>
        </a:graphic>
      </p:graphicFrame>
      <p:sp>
        <p:nvSpPr>
          <p:cNvPr id="19" name="文本框 18"/>
          <p:cNvSpPr txBox="1"/>
          <p:nvPr/>
        </p:nvSpPr>
        <p:spPr>
          <a:xfrm>
            <a:off x="427990" y="4027805"/>
            <a:ext cx="10901680" cy="922020"/>
          </a:xfrm>
          <a:prstGeom prst="rect">
            <a:avLst/>
          </a:prstGeom>
          <a:noFill/>
        </p:spPr>
        <p:txBody>
          <a:bodyPr wrap="square" rtlCol="0">
            <a:spAutoFit/>
          </a:bodyPr>
          <a:p>
            <a:pPr indent="0">
              <a:lnSpc>
                <a:spcPct val="150000"/>
              </a:lnSpc>
              <a:buFont typeface="Wingdings" panose="05000000000000000000" pitchFamily="2" charset="2"/>
              <a:buNone/>
            </a:pPr>
            <a:r>
              <a:rPr lang="zh-CN" altLang="zh-CN" sz="1800" dirty="0">
                <a:latin typeface="+mn-ea"/>
                <a:sym typeface="+mn-ea"/>
              </a:rPr>
              <a:t>当             为乘除或方幂的函数关系时，采用相对不确定度，可以大大简化合成标准不确定度的运算。方法是先取对数后作方和根合成，即   </a:t>
            </a:r>
            <a:endParaRPr lang="zh-CN" altLang="zh-CN" sz="1800" dirty="0">
              <a:latin typeface="+mn-ea"/>
              <a:sym typeface="+mn-ea"/>
            </a:endParaRPr>
          </a:p>
        </p:txBody>
      </p:sp>
      <p:graphicFrame>
        <p:nvGraphicFramePr>
          <p:cNvPr id="-2147482419" name="Picture 142"/>
          <p:cNvGraphicFramePr>
            <a:graphicFrameLocks noChangeAspect="1"/>
          </p:cNvGraphicFramePr>
          <p:nvPr/>
        </p:nvGraphicFramePr>
        <p:xfrm>
          <a:off x="669290" y="4229735"/>
          <a:ext cx="1500505" cy="306705"/>
        </p:xfrm>
        <a:graphic>
          <a:graphicData uri="http://schemas.openxmlformats.org/presentationml/2006/ole">
            <mc:AlternateContent xmlns:mc="http://schemas.openxmlformats.org/markup-compatibility/2006">
              <mc:Choice xmlns:v="urn:schemas-microsoft-com:vml" Requires="v">
                <p:oleObj spid="_x0000_s20" name="" r:id="rId17" imgW="1006475" imgH="203835" progId="Equation.DSMT4">
                  <p:embed/>
                </p:oleObj>
              </mc:Choice>
              <mc:Fallback>
                <p:oleObj name="" r:id="rId17" imgW="1006475" imgH="203835" progId="Equation.DSMT4">
                  <p:embed/>
                  <p:pic>
                    <p:nvPicPr>
                      <p:cNvPr id="0" name="图片 19"/>
                      <p:cNvPicPr/>
                      <p:nvPr/>
                    </p:nvPicPr>
                    <p:blipFill>
                      <a:blip r:embed="rId18"/>
                      <a:stretch>
                        <a:fillRect/>
                      </a:stretch>
                    </p:blipFill>
                    <p:spPr>
                      <a:xfrm>
                        <a:off x="669290" y="4229735"/>
                        <a:ext cx="1500505" cy="306705"/>
                      </a:xfrm>
                      <a:prstGeom prst="rect">
                        <a:avLst/>
                      </a:prstGeom>
                      <a:noFill/>
                      <a:ln w="38100">
                        <a:noFill/>
                        <a:miter/>
                      </a:ln>
                    </p:spPr>
                  </p:pic>
                </p:oleObj>
              </mc:Fallback>
            </mc:AlternateContent>
          </a:graphicData>
        </a:graphic>
      </p:graphicFrame>
      <p:graphicFrame>
        <p:nvGraphicFramePr>
          <p:cNvPr id="-2147482417" name="图片 2644"/>
          <p:cNvGraphicFramePr>
            <a:graphicFrameLocks noChangeAspect="1"/>
          </p:cNvGraphicFramePr>
          <p:nvPr/>
        </p:nvGraphicFramePr>
        <p:xfrm>
          <a:off x="1958975" y="5175885"/>
          <a:ext cx="7603490" cy="817880"/>
        </p:xfrm>
        <a:graphic>
          <a:graphicData uri="http://schemas.openxmlformats.org/presentationml/2006/ole">
            <mc:AlternateContent xmlns:mc="http://schemas.openxmlformats.org/markup-compatibility/2006">
              <mc:Choice xmlns:v="urn:schemas-microsoft-com:vml" Requires="v">
                <p:oleObj spid="_x0000_s21" name="" r:id="rId19" imgW="4368800" imgH="469900" progId="Equation.KSEE3">
                  <p:embed/>
                </p:oleObj>
              </mc:Choice>
              <mc:Fallback>
                <p:oleObj name="" r:id="rId19" imgW="4368800" imgH="469900" progId="Equation.KSEE3">
                  <p:embed/>
                  <p:pic>
                    <p:nvPicPr>
                      <p:cNvPr id="0" name="图片 20"/>
                      <p:cNvPicPr/>
                      <p:nvPr/>
                    </p:nvPicPr>
                    <p:blipFill>
                      <a:blip r:embed="rId20"/>
                      <a:stretch>
                        <a:fillRect/>
                      </a:stretch>
                    </p:blipFill>
                    <p:spPr>
                      <a:xfrm>
                        <a:off x="1958975" y="5175885"/>
                        <a:ext cx="7603490" cy="81788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文本框 27"/>
          <p:cNvSpPr txBox="1"/>
          <p:nvPr/>
        </p:nvSpPr>
        <p:spPr>
          <a:xfrm>
            <a:off x="533400" y="558165"/>
            <a:ext cx="10075545" cy="922020"/>
          </a:xfrm>
          <a:prstGeom prst="rect">
            <a:avLst/>
          </a:prstGeom>
          <a:noFill/>
          <a:ln w="9525">
            <a:noFill/>
          </a:ln>
        </p:spPr>
        <p:txBody>
          <a:bodyPr wrap="square">
            <a:spAutoFit/>
          </a:bodyPr>
          <a:p>
            <a:pPr indent="0" fontAlgn="auto">
              <a:lnSpc>
                <a:spcPct val="150000"/>
              </a:lnSpc>
              <a:buFont typeface="Wingdings" panose="05000000000000000000" charset="0"/>
              <a:buNone/>
            </a:pPr>
            <a:r>
              <a:rPr lang="en-US" sz="1800">
                <a:latin typeface="宋体" panose="02010600030101010101" pitchFamily="2" charset="-122"/>
                <a:ea typeface="宋体" panose="02010600030101010101" pitchFamily="2" charset="-122"/>
                <a:cs typeface="宋体" panose="02010600030101010101" pitchFamily="2" charset="-122"/>
              </a:rPr>
              <a:t>因此，对于加减运算的函数，先求不确定度       ，再用    求相对不确定度    比较简单；而对乘除运算的函数，先求相对不确定度    ，再</a:t>
            </a:r>
            <a:r>
              <a:rPr lang="zh-CN" altLang="en-US" sz="1800">
                <a:latin typeface="宋体" panose="02010600030101010101" pitchFamily="2" charset="-122"/>
                <a:ea typeface="宋体" panose="02010600030101010101" pitchFamily="2" charset="-122"/>
                <a:cs typeface="宋体" panose="02010600030101010101" pitchFamily="2" charset="-122"/>
              </a:rPr>
              <a:t>用       </a:t>
            </a:r>
            <a:r>
              <a:rPr lang="en-US" sz="1800">
                <a:latin typeface="宋体" panose="02010600030101010101" pitchFamily="2" charset="-122"/>
                <a:ea typeface="宋体" panose="02010600030101010101" pitchFamily="2" charset="-122"/>
                <a:cs typeface="宋体" panose="02010600030101010101" pitchFamily="2" charset="-122"/>
              </a:rPr>
              <a:t>        求不确定度       比较简单</a:t>
            </a:r>
            <a:r>
              <a:rPr lang="zh-CN" altLang="en-US" sz="1800">
                <a:latin typeface="宋体" panose="02010600030101010101" pitchFamily="2" charset="-122"/>
                <a:ea typeface="宋体" panose="02010600030101010101" pitchFamily="2" charset="-122"/>
                <a:cs typeface="宋体" panose="02010600030101010101" pitchFamily="2" charset="-122"/>
              </a:rPr>
              <a:t>。</a:t>
            </a:r>
            <a:endParaRPr lang="zh-CN" altLang="en-US" sz="18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147482415" name="Picture 145"/>
          <p:cNvGraphicFramePr>
            <a:graphicFrameLocks noChangeAspect="1"/>
          </p:cNvGraphicFramePr>
          <p:nvPr/>
        </p:nvGraphicFramePr>
        <p:xfrm>
          <a:off x="6499225" y="558165"/>
          <a:ext cx="332105" cy="572770"/>
        </p:xfrm>
        <a:graphic>
          <a:graphicData uri="http://schemas.openxmlformats.org/presentationml/2006/ole">
            <mc:AlternateContent xmlns:mc="http://schemas.openxmlformats.org/markup-compatibility/2006">
              <mc:Choice xmlns:v="urn:schemas-microsoft-com:vml" Requires="v">
                <p:oleObj spid="_x0000_s29" name="" r:id="rId1" imgW="231140" imgH="398145" progId="Equation.DSMT4">
                  <p:embed/>
                </p:oleObj>
              </mc:Choice>
              <mc:Fallback>
                <p:oleObj name="" r:id="rId1" imgW="231140" imgH="398145" progId="Equation.DSMT4">
                  <p:embed/>
                  <p:pic>
                    <p:nvPicPr>
                      <p:cNvPr id="0" name="图片 28"/>
                      <p:cNvPicPr/>
                      <p:nvPr/>
                    </p:nvPicPr>
                    <p:blipFill>
                      <a:blip r:embed="rId2"/>
                      <a:stretch>
                        <a:fillRect/>
                      </a:stretch>
                    </p:blipFill>
                    <p:spPr>
                      <a:xfrm>
                        <a:off x="6499225" y="558165"/>
                        <a:ext cx="332105" cy="572770"/>
                      </a:xfrm>
                      <a:prstGeom prst="rect">
                        <a:avLst/>
                      </a:prstGeom>
                      <a:noFill/>
                      <a:ln w="38100">
                        <a:noFill/>
                        <a:miter/>
                      </a:ln>
                    </p:spPr>
                  </p:pic>
                </p:oleObj>
              </mc:Fallback>
            </mc:AlternateContent>
          </a:graphicData>
        </a:graphic>
      </p:graphicFrame>
      <p:graphicFrame>
        <p:nvGraphicFramePr>
          <p:cNvPr id="30" name="对象 29">
            <a:hlinkClick r:id="" action="ppaction://ole?verb="/>
          </p:cNvPr>
          <p:cNvGraphicFramePr>
            <a:graphicFrameLocks noChangeAspect="1"/>
          </p:cNvGraphicFramePr>
          <p:nvPr/>
        </p:nvGraphicFramePr>
        <p:xfrm>
          <a:off x="8534083" y="656908"/>
          <a:ext cx="433070" cy="374015"/>
        </p:xfrm>
        <a:graphic>
          <a:graphicData uri="http://schemas.openxmlformats.org/presentationml/2006/ole">
            <mc:AlternateContent xmlns:mc="http://schemas.openxmlformats.org/markup-compatibility/2006">
              <mc:Choice xmlns:v="urn:schemas-microsoft-com:vml" Requires="v">
                <p:oleObj spid="_x0000_s1026" name="" r:id="rId3" imgW="279400" imgH="241300" progId="Equation.KSEE3">
                  <p:embed/>
                </p:oleObj>
              </mc:Choice>
              <mc:Fallback>
                <p:oleObj name="" r:id="rId3" imgW="279400" imgH="241300" progId="Equation.KSEE3">
                  <p:embed/>
                  <p:pic>
                    <p:nvPicPr>
                      <p:cNvPr id="0" name="图片 1025"/>
                      <p:cNvPicPr/>
                      <p:nvPr/>
                    </p:nvPicPr>
                    <p:blipFill>
                      <a:blip r:embed="rId4"/>
                      <a:stretch>
                        <a:fillRect/>
                      </a:stretch>
                    </p:blipFill>
                    <p:spPr>
                      <a:xfrm>
                        <a:off x="8534083" y="656908"/>
                        <a:ext cx="433070" cy="374015"/>
                      </a:xfrm>
                      <a:prstGeom prst="rect">
                        <a:avLst/>
                      </a:prstGeom>
                    </p:spPr>
                  </p:pic>
                </p:oleObj>
              </mc:Fallback>
            </mc:AlternateContent>
          </a:graphicData>
        </a:graphic>
      </p:graphicFrame>
      <p:graphicFrame>
        <p:nvGraphicFramePr>
          <p:cNvPr id="32" name="对象 31">
            <a:hlinkClick r:id="" action="ppaction://ole?verb="/>
          </p:cNvPr>
          <p:cNvGraphicFramePr>
            <a:graphicFrameLocks noChangeAspect="1"/>
          </p:cNvGraphicFramePr>
          <p:nvPr/>
        </p:nvGraphicFramePr>
        <p:xfrm>
          <a:off x="4512628" y="1077913"/>
          <a:ext cx="433070" cy="374015"/>
        </p:xfrm>
        <a:graphic>
          <a:graphicData uri="http://schemas.openxmlformats.org/presentationml/2006/ole">
            <mc:AlternateContent xmlns:mc="http://schemas.openxmlformats.org/markup-compatibility/2006">
              <mc:Choice xmlns:v="urn:schemas-microsoft-com:vml" Requires="v">
                <p:oleObj spid="_x0000_s1026" name="" r:id="rId5" imgW="279400" imgH="241300" progId="Equation.KSEE3">
                  <p:embed/>
                </p:oleObj>
              </mc:Choice>
              <mc:Fallback>
                <p:oleObj name="" r:id="rId5" imgW="279400" imgH="241300" progId="Equation.KSEE3">
                  <p:embed/>
                  <p:pic>
                    <p:nvPicPr>
                      <p:cNvPr id="0" name="图片 1025"/>
                      <p:cNvPicPr/>
                      <p:nvPr/>
                    </p:nvPicPr>
                    <p:blipFill>
                      <a:blip r:embed="rId4"/>
                      <a:stretch>
                        <a:fillRect/>
                      </a:stretch>
                    </p:blipFill>
                    <p:spPr>
                      <a:xfrm>
                        <a:off x="4512628" y="1077913"/>
                        <a:ext cx="433070" cy="374015"/>
                      </a:xfrm>
                      <a:prstGeom prst="rect">
                        <a:avLst/>
                      </a:prstGeom>
                    </p:spPr>
                  </p:pic>
                </p:oleObj>
              </mc:Fallback>
            </mc:AlternateContent>
          </a:graphicData>
        </a:graphic>
      </p:graphicFrame>
      <p:graphicFrame>
        <p:nvGraphicFramePr>
          <p:cNvPr id="33" name="对象 32">
            <a:hlinkClick r:id="" action="ppaction://ole?verb="/>
          </p:cNvPr>
          <p:cNvGraphicFramePr>
            <a:graphicFrameLocks noChangeAspect="1"/>
          </p:cNvGraphicFramePr>
          <p:nvPr/>
        </p:nvGraphicFramePr>
        <p:xfrm>
          <a:off x="4945698" y="695960"/>
          <a:ext cx="834390" cy="354330"/>
        </p:xfrm>
        <a:graphic>
          <a:graphicData uri="http://schemas.openxmlformats.org/presentationml/2006/ole">
            <mc:AlternateContent xmlns:mc="http://schemas.openxmlformats.org/markup-compatibility/2006">
              <mc:Choice xmlns:v="urn:schemas-microsoft-com:vml" Requires="v">
                <p:oleObj spid="_x0000_s1027" name="" r:id="rId6" imgW="381000" imgH="228600" progId="Equation.KSEE3">
                  <p:embed/>
                </p:oleObj>
              </mc:Choice>
              <mc:Fallback>
                <p:oleObj name="" r:id="rId6" imgW="381000" imgH="228600" progId="Equation.KSEE3">
                  <p:embed/>
                  <p:pic>
                    <p:nvPicPr>
                      <p:cNvPr id="0" name="图片 1026"/>
                      <p:cNvPicPr/>
                      <p:nvPr/>
                    </p:nvPicPr>
                    <p:blipFill>
                      <a:blip r:embed="rId7"/>
                      <a:stretch>
                        <a:fillRect/>
                      </a:stretch>
                    </p:blipFill>
                    <p:spPr>
                      <a:xfrm>
                        <a:off x="4945698" y="695960"/>
                        <a:ext cx="834390" cy="354330"/>
                      </a:xfrm>
                      <a:prstGeom prst="rect">
                        <a:avLst/>
                      </a:prstGeom>
                    </p:spPr>
                  </p:pic>
                </p:oleObj>
              </mc:Fallback>
            </mc:AlternateContent>
          </a:graphicData>
        </a:graphic>
      </p:graphicFrame>
      <p:graphicFrame>
        <p:nvGraphicFramePr>
          <p:cNvPr id="34" name="对象 33">
            <a:hlinkClick r:id="" action="ppaction://ole?verb="/>
          </p:cNvPr>
          <p:cNvGraphicFramePr>
            <a:graphicFrameLocks noChangeAspect="1"/>
          </p:cNvGraphicFramePr>
          <p:nvPr/>
        </p:nvGraphicFramePr>
        <p:xfrm>
          <a:off x="8534083" y="1078230"/>
          <a:ext cx="834390" cy="354330"/>
        </p:xfrm>
        <a:graphic>
          <a:graphicData uri="http://schemas.openxmlformats.org/presentationml/2006/ole">
            <mc:AlternateContent xmlns:mc="http://schemas.openxmlformats.org/markup-compatibility/2006">
              <mc:Choice xmlns:v="urn:schemas-microsoft-com:vml" Requires="v">
                <p:oleObj spid="_x0000_s35" name="" r:id="rId8" imgW="381000" imgH="228600" progId="Equation.KSEE3">
                  <p:embed/>
                </p:oleObj>
              </mc:Choice>
              <mc:Fallback>
                <p:oleObj name="" r:id="rId8" imgW="381000" imgH="228600" progId="Equation.KSEE3">
                  <p:embed/>
                  <p:pic>
                    <p:nvPicPr>
                      <p:cNvPr id="0" name="图片 1026"/>
                      <p:cNvPicPr/>
                      <p:nvPr/>
                    </p:nvPicPr>
                    <p:blipFill>
                      <a:blip r:embed="rId7"/>
                      <a:stretch>
                        <a:fillRect/>
                      </a:stretch>
                    </p:blipFill>
                    <p:spPr>
                      <a:xfrm>
                        <a:off x="8534083" y="1078230"/>
                        <a:ext cx="834390" cy="354330"/>
                      </a:xfrm>
                      <a:prstGeom prst="rect">
                        <a:avLst/>
                      </a:prstGeom>
                    </p:spPr>
                  </p:pic>
                </p:oleObj>
              </mc:Fallback>
            </mc:AlternateContent>
          </a:graphicData>
        </a:graphic>
      </p:graphicFrame>
      <p:graphicFrame>
        <p:nvGraphicFramePr>
          <p:cNvPr id="-2147482413" name="图片 2645"/>
          <p:cNvGraphicFramePr>
            <a:graphicFrameLocks noChangeAspect="1"/>
          </p:cNvGraphicFramePr>
          <p:nvPr/>
        </p:nvGraphicFramePr>
        <p:xfrm>
          <a:off x="5780405" y="1050290"/>
          <a:ext cx="1512570" cy="429895"/>
        </p:xfrm>
        <a:graphic>
          <a:graphicData uri="http://schemas.openxmlformats.org/presentationml/2006/ole">
            <mc:AlternateContent xmlns:mc="http://schemas.openxmlformats.org/markup-compatibility/2006">
              <mc:Choice xmlns:v="urn:schemas-microsoft-com:vml" Requires="v">
                <p:oleObj spid="_x0000_s36" name="" r:id="rId9" imgW="942340" imgH="254635" progId="Equation.KSEE3">
                  <p:embed/>
                </p:oleObj>
              </mc:Choice>
              <mc:Fallback>
                <p:oleObj name="" r:id="rId9" imgW="942340" imgH="254635" progId="Equation.KSEE3">
                  <p:embed/>
                  <p:pic>
                    <p:nvPicPr>
                      <p:cNvPr id="0" name="图片 35"/>
                      <p:cNvPicPr/>
                      <p:nvPr/>
                    </p:nvPicPr>
                    <p:blipFill>
                      <a:blip r:embed="rId10"/>
                      <a:stretch>
                        <a:fillRect/>
                      </a:stretch>
                    </p:blipFill>
                    <p:spPr>
                      <a:xfrm>
                        <a:off x="5780405" y="1050290"/>
                        <a:ext cx="1512570" cy="429895"/>
                      </a:xfrm>
                      <a:prstGeom prst="rect">
                        <a:avLst/>
                      </a:prstGeom>
                      <a:noFill/>
                      <a:ln w="38100">
                        <a:noFill/>
                        <a:miter/>
                      </a:ln>
                    </p:spPr>
                  </p:pic>
                </p:oleObj>
              </mc:Fallback>
            </mc:AlternateContent>
          </a:graphicData>
        </a:graphic>
      </p:graphicFrame>
      <p:sp>
        <p:nvSpPr>
          <p:cNvPr id="37" name="文本框 36"/>
          <p:cNvSpPr txBox="1"/>
          <p:nvPr/>
        </p:nvSpPr>
        <p:spPr>
          <a:xfrm>
            <a:off x="533400" y="1743710"/>
            <a:ext cx="2881630" cy="529590"/>
          </a:xfrm>
          <a:prstGeom prst="rect">
            <a:avLst/>
          </a:prstGeom>
          <a:noFill/>
        </p:spPr>
        <p:txBody>
          <a:bodyPr wrap="none" rtlCol="0" anchor="t">
            <a:spAutoFit/>
          </a:bodyPr>
          <a:p>
            <a:pPr marL="285750" indent="-285750" fontAlgn="auto">
              <a:lnSpc>
                <a:spcPct val="150000"/>
              </a:lnSpc>
              <a:buFont typeface="Wingdings" panose="05000000000000000000" charset="0"/>
              <a:buChar char=""/>
            </a:pPr>
            <a:r>
              <a:rPr lang="zh-CN" altLang="en-US"/>
              <a:t>间接测量量结果的表示</a:t>
            </a:r>
            <a:endParaRPr lang="zh-CN" altLang="en-US"/>
          </a:p>
        </p:txBody>
      </p:sp>
      <p:graphicFrame>
        <p:nvGraphicFramePr>
          <p:cNvPr id="38" name="图片 2645"/>
          <p:cNvGraphicFramePr>
            <a:graphicFrameLocks noChangeAspect="1"/>
          </p:cNvGraphicFramePr>
          <p:nvPr/>
        </p:nvGraphicFramePr>
        <p:xfrm>
          <a:off x="1994535" y="2613660"/>
          <a:ext cx="2059940" cy="386715"/>
        </p:xfrm>
        <a:graphic>
          <a:graphicData uri="http://schemas.openxmlformats.org/presentationml/2006/ole">
            <mc:AlternateContent xmlns:mc="http://schemas.openxmlformats.org/markup-compatibility/2006">
              <mc:Choice xmlns:v="urn:schemas-microsoft-com:vml" Requires="v">
                <p:oleObj spid="_x0000_s39" name="" r:id="rId11" imgW="1282700" imgH="228600" progId="Equation.KSEE3">
                  <p:embed/>
                </p:oleObj>
              </mc:Choice>
              <mc:Fallback>
                <p:oleObj name="" r:id="rId11" imgW="1282700" imgH="228600" progId="Equation.KSEE3">
                  <p:embed/>
                  <p:pic>
                    <p:nvPicPr>
                      <p:cNvPr id="0" name="图片 35"/>
                      <p:cNvPicPr/>
                      <p:nvPr/>
                    </p:nvPicPr>
                    <p:blipFill>
                      <a:blip r:embed="rId12"/>
                      <a:stretch>
                        <a:fillRect/>
                      </a:stretch>
                    </p:blipFill>
                    <p:spPr>
                      <a:xfrm>
                        <a:off x="1994535" y="2613660"/>
                        <a:ext cx="2059940" cy="386715"/>
                      </a:xfrm>
                      <a:prstGeom prst="rect">
                        <a:avLst/>
                      </a:prstGeom>
                      <a:noFill/>
                      <a:ln w="38100">
                        <a:noFill/>
                        <a:miter/>
                      </a:ln>
                    </p:spPr>
                  </p:pic>
                </p:oleObj>
              </mc:Fallback>
            </mc:AlternateContent>
          </a:graphicData>
        </a:graphic>
      </p:graphicFrame>
      <p:graphicFrame>
        <p:nvGraphicFramePr>
          <p:cNvPr id="40" name="图片 2645"/>
          <p:cNvGraphicFramePr>
            <a:graphicFrameLocks noChangeAspect="1"/>
          </p:cNvGraphicFramePr>
          <p:nvPr/>
        </p:nvGraphicFramePr>
        <p:xfrm>
          <a:off x="4145280" y="2678113"/>
          <a:ext cx="1490980" cy="344170"/>
        </p:xfrm>
        <a:graphic>
          <a:graphicData uri="http://schemas.openxmlformats.org/presentationml/2006/ole">
            <mc:AlternateContent xmlns:mc="http://schemas.openxmlformats.org/markup-compatibility/2006">
              <mc:Choice xmlns:v="urn:schemas-microsoft-com:vml" Requires="v">
                <p:oleObj spid="_x0000_s41" name="" r:id="rId13" imgW="927100" imgH="203200" progId="Equation.KSEE3">
                  <p:embed/>
                </p:oleObj>
              </mc:Choice>
              <mc:Fallback>
                <p:oleObj name="" r:id="rId13" imgW="927100" imgH="203200" progId="Equation.KSEE3">
                  <p:embed/>
                  <p:pic>
                    <p:nvPicPr>
                      <p:cNvPr id="0" name="图片 35"/>
                      <p:cNvPicPr/>
                      <p:nvPr/>
                    </p:nvPicPr>
                    <p:blipFill>
                      <a:blip r:embed="rId14"/>
                      <a:stretch>
                        <a:fillRect/>
                      </a:stretch>
                    </p:blipFill>
                    <p:spPr>
                      <a:xfrm>
                        <a:off x="4145280" y="2678113"/>
                        <a:ext cx="1490980" cy="344170"/>
                      </a:xfrm>
                      <a:prstGeom prst="rect">
                        <a:avLst/>
                      </a:prstGeom>
                      <a:noFill/>
                      <a:ln w="38100">
                        <a:noFill/>
                        <a:miter/>
                      </a:ln>
                    </p:spPr>
                  </p:pic>
                </p:oleObj>
              </mc:Fallback>
            </mc:AlternateContent>
          </a:graphicData>
        </a:graphic>
      </p:graphicFrame>
      <p:graphicFrame>
        <p:nvGraphicFramePr>
          <p:cNvPr id="42" name="图片 2645"/>
          <p:cNvGraphicFramePr>
            <a:graphicFrameLocks noChangeAspect="1"/>
          </p:cNvGraphicFramePr>
          <p:nvPr/>
        </p:nvGraphicFramePr>
        <p:xfrm>
          <a:off x="5780405" y="2656840"/>
          <a:ext cx="551180" cy="386715"/>
        </p:xfrm>
        <a:graphic>
          <a:graphicData uri="http://schemas.openxmlformats.org/presentationml/2006/ole">
            <mc:AlternateContent xmlns:mc="http://schemas.openxmlformats.org/markup-compatibility/2006">
              <mc:Choice xmlns:v="urn:schemas-microsoft-com:vml" Requires="v">
                <p:oleObj spid="_x0000_s43" name="" r:id="rId15" imgW="342900" imgH="228600" progId="Equation.KSEE3">
                  <p:embed/>
                </p:oleObj>
              </mc:Choice>
              <mc:Fallback>
                <p:oleObj name="" r:id="rId15" imgW="342900" imgH="228600" progId="Equation.KSEE3">
                  <p:embed/>
                  <p:pic>
                    <p:nvPicPr>
                      <p:cNvPr id="0" name="图片 35"/>
                      <p:cNvPicPr/>
                      <p:nvPr/>
                    </p:nvPicPr>
                    <p:blipFill>
                      <a:blip r:embed="rId16"/>
                      <a:stretch>
                        <a:fillRect/>
                      </a:stretch>
                    </p:blipFill>
                    <p:spPr>
                      <a:xfrm>
                        <a:off x="5780405" y="2656840"/>
                        <a:ext cx="551180" cy="386715"/>
                      </a:xfrm>
                      <a:prstGeom prst="rect">
                        <a:avLst/>
                      </a:prstGeom>
                      <a:noFill/>
                      <a:ln w="38100">
                        <a:noFill/>
                        <a:miter/>
                      </a:ln>
                    </p:spPr>
                  </p:pic>
                </p:oleObj>
              </mc:Fallback>
            </mc:AlternateContent>
          </a:graphicData>
        </a:graphic>
      </p:graphicFrame>
      <p:graphicFrame>
        <p:nvGraphicFramePr>
          <p:cNvPr id="44" name="图片 2645"/>
          <p:cNvGraphicFramePr>
            <a:graphicFrameLocks noChangeAspect="1"/>
          </p:cNvGraphicFramePr>
          <p:nvPr/>
        </p:nvGraphicFramePr>
        <p:xfrm>
          <a:off x="6718618" y="2700973"/>
          <a:ext cx="285115" cy="299720"/>
        </p:xfrm>
        <a:graphic>
          <a:graphicData uri="http://schemas.openxmlformats.org/presentationml/2006/ole">
            <mc:AlternateContent xmlns:mc="http://schemas.openxmlformats.org/markup-compatibility/2006">
              <mc:Choice xmlns:v="urn:schemas-microsoft-com:vml" Requires="v">
                <p:oleObj spid="_x0000_s45" name="" r:id="rId17" imgW="177165" imgH="177165" progId="Equation.KSEE3">
                  <p:embed/>
                </p:oleObj>
              </mc:Choice>
              <mc:Fallback>
                <p:oleObj name="" r:id="rId17" imgW="177165" imgH="177165" progId="Equation.KSEE3">
                  <p:embed/>
                  <p:pic>
                    <p:nvPicPr>
                      <p:cNvPr id="0" name="图片 35"/>
                      <p:cNvPicPr/>
                      <p:nvPr/>
                    </p:nvPicPr>
                    <p:blipFill>
                      <a:blip r:embed="rId18"/>
                      <a:stretch>
                        <a:fillRect/>
                      </a:stretch>
                    </p:blipFill>
                    <p:spPr>
                      <a:xfrm>
                        <a:off x="6718618" y="2700973"/>
                        <a:ext cx="285115" cy="299720"/>
                      </a:xfrm>
                      <a:prstGeom prst="rect">
                        <a:avLst/>
                      </a:prstGeom>
                      <a:noFill/>
                      <a:ln w="38100">
                        <a:noFill/>
                        <a:miter/>
                      </a:ln>
                    </p:spPr>
                  </p:pic>
                </p:oleObj>
              </mc:Fallback>
            </mc:AlternateContent>
          </a:graphicData>
        </a:graphic>
      </p:graphicFrame>
      <p:sp>
        <p:nvSpPr>
          <p:cNvPr id="48" name="文本框 47"/>
          <p:cNvSpPr txBox="1"/>
          <p:nvPr/>
        </p:nvSpPr>
        <p:spPr>
          <a:xfrm>
            <a:off x="605155" y="3145790"/>
            <a:ext cx="2640330" cy="529590"/>
          </a:xfrm>
          <a:prstGeom prst="rect">
            <a:avLst/>
          </a:prstGeom>
          <a:noFill/>
        </p:spPr>
        <p:txBody>
          <a:bodyPr wrap="none" rtlCol="0" anchor="t">
            <a:spAutoFit/>
          </a:bodyPr>
          <a:p>
            <a:pPr marL="285750" indent="-285750" fontAlgn="auto">
              <a:lnSpc>
                <a:spcPct val="150000"/>
              </a:lnSpc>
              <a:buFont typeface="Wingdings" panose="05000000000000000000" charset="0"/>
              <a:buChar char=""/>
            </a:pPr>
            <a:r>
              <a:rPr lang="zh-CN" altLang="en-US"/>
              <a:t>不确定度的均分原理</a:t>
            </a:r>
            <a:endParaRPr lang="zh-CN" altLang="en-US"/>
          </a:p>
        </p:txBody>
      </p:sp>
      <p:sp>
        <p:nvSpPr>
          <p:cNvPr id="49" name="文本框 48"/>
          <p:cNvSpPr txBox="1"/>
          <p:nvPr/>
        </p:nvSpPr>
        <p:spPr>
          <a:xfrm>
            <a:off x="2359660" y="3869055"/>
            <a:ext cx="6007100" cy="922020"/>
          </a:xfrm>
          <a:prstGeom prst="rect">
            <a:avLst/>
          </a:prstGeom>
          <a:noFill/>
          <a:ln w="9525">
            <a:noFill/>
          </a:ln>
        </p:spPr>
        <p:txBody>
          <a:bodyPr wrap="square">
            <a:spAutoFit/>
          </a:bodyPr>
          <a:p>
            <a:pPr indent="0" fontAlgn="auto">
              <a:lnSpc>
                <a:spcPct val="150000"/>
              </a:lnSpc>
              <a:buFont typeface="Wingdings" panose="05000000000000000000" charset="0"/>
              <a:buNone/>
            </a:pPr>
            <a:r>
              <a:rPr lang="zh-CN" altLang="en-US" sz="180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按照</a:t>
            </a:r>
            <a:r>
              <a:rPr lang="en-US" sz="180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不确定度</a:t>
            </a:r>
            <a:r>
              <a:rPr lang="zh-CN" altLang="en-US" sz="180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的传递公式，将测量结果的总不确定度均分到每个测量量的不确定度且对总不确定度的贡献相同上。</a:t>
            </a:r>
            <a:endParaRPr lang="zh-CN" altLang="en-US" sz="180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50" name="文本框 49"/>
          <p:cNvSpPr txBox="1"/>
          <p:nvPr/>
        </p:nvSpPr>
        <p:spPr>
          <a:xfrm>
            <a:off x="2359660" y="4987290"/>
            <a:ext cx="6469380" cy="922020"/>
          </a:xfrm>
          <a:prstGeom prst="rect">
            <a:avLst/>
          </a:prstGeom>
          <a:noFill/>
          <a:ln w="9525">
            <a:noFill/>
          </a:ln>
        </p:spPr>
        <p:txBody>
          <a:bodyPr wrap="square">
            <a:spAutoFit/>
            <a:scene3d>
              <a:camera prst="orthographicFront"/>
              <a:lightRig rig="threePt" dir="t"/>
            </a:scene3d>
          </a:bodyPr>
          <a:p>
            <a:pPr indent="0" fontAlgn="auto">
              <a:lnSpc>
                <a:spcPct val="150000"/>
              </a:lnSpc>
              <a:buFont typeface="Wingdings" panose="05000000000000000000" charset="0"/>
              <a:buNone/>
            </a:pPr>
            <a:r>
              <a:rPr lang="zh-CN" altLang="en-US" sz="180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当合成</a:t>
            </a:r>
            <a:r>
              <a:rPr lang="en-US" sz="180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不确定度</a:t>
            </a:r>
            <a:r>
              <a:rPr lang="zh-CN" altLang="en-US" sz="180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由多个分量做出贡献时，常常可能只有一两项起主要作用，因此，对合成不确定度贡献小的项可以忽略不计。</a:t>
            </a:r>
            <a:endParaRPr lang="zh-CN" altLang="en-US" sz="180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58"/>
          <p:cNvPicPr>
            <a:picLocks noChangeAspect="1"/>
          </p:cNvPicPr>
          <p:nvPr/>
        </p:nvPicPr>
        <p:blipFill>
          <a:blip r:embed="rId1"/>
          <a:srcRect r="2351" b="20348"/>
          <a:stretch>
            <a:fillRect/>
          </a:stretch>
        </p:blipFill>
        <p:spPr>
          <a:xfrm>
            <a:off x="815975" y="581660"/>
            <a:ext cx="10177145" cy="58064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861050" y="1894205"/>
            <a:ext cx="4794885" cy="2976880"/>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列表法</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作图法</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500" b="1" dirty="0">
                <a:latin typeface="微软雅黑" panose="020B0503020204020204" pitchFamily="34" charset="-122"/>
                <a:ea typeface="微软雅黑" panose="020B0503020204020204" pitchFamily="34" charset="-122"/>
              </a:rPr>
              <a:t>逐差法</a:t>
            </a:r>
            <a:endParaRPr lang="zh-CN" altLang="en-US"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500" b="1" dirty="0">
                <a:latin typeface="微软雅黑" panose="020B0503020204020204" pitchFamily="34" charset="-122"/>
                <a:ea typeface="微软雅黑" panose="020B0503020204020204" pitchFamily="34" charset="-122"/>
              </a:rPr>
              <a:t>最小二乘法</a:t>
            </a:r>
            <a:endParaRPr lang="zh-CN" altLang="en-US"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endParaRPr lang="zh-CN" altLang="zh-CN" sz="2500" b="1" dirty="0">
              <a:latin typeface="微软雅黑" panose="020B0503020204020204" pitchFamily="34" charset="-122"/>
              <a:ea typeface="微软雅黑" panose="020B0503020204020204" pitchFamily="34" charset="-122"/>
            </a:endParaRPr>
          </a:p>
        </p:txBody>
      </p:sp>
      <p:grpSp>
        <p:nvGrpSpPr>
          <p:cNvPr id="37" name="组合 24"/>
          <p:cNvGrpSpPr/>
          <p:nvPr/>
        </p:nvGrpSpPr>
        <p:grpSpPr bwMode="auto">
          <a:xfrm>
            <a:off x="2498781" y="1773610"/>
            <a:ext cx="2518237" cy="2520280"/>
            <a:chOff x="2848131" y="1860029"/>
            <a:chExt cx="3807502" cy="3807502"/>
          </a:xfrm>
        </p:grpSpPr>
        <p:sp>
          <p:nvSpPr>
            <p:cNvPr id="38" name="椭圆 3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椭圆 41"/>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7" name="文本框 29"/>
          <p:cNvSpPr txBox="1">
            <a:spLocks noChangeArrowheads="1"/>
          </p:cNvSpPr>
          <p:nvPr/>
        </p:nvSpPr>
        <p:spPr bwMode="auto">
          <a:xfrm>
            <a:off x="3003417" y="1983244"/>
            <a:ext cx="1381760"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800" dirty="0" smtClean="0">
                <a:solidFill>
                  <a:srgbClr val="0066CC"/>
                </a:solidFill>
                <a:latin typeface="Impact" panose="020B0806030902050204" pitchFamily="34" charset="0"/>
                <a:ea typeface="微软雅黑" panose="020B0503020204020204" pitchFamily="34" charset="-122"/>
              </a:rPr>
              <a:t>05</a:t>
            </a:r>
            <a:endParaRPr lang="zh-CN" altLang="en-US" sz="8800" dirty="0">
              <a:solidFill>
                <a:srgbClr val="0066CC"/>
              </a:solidFill>
              <a:latin typeface="Impact" panose="020B0806030902050204" pitchFamily="34" charset="0"/>
              <a:ea typeface="微软雅黑" panose="020B0503020204020204" pitchFamily="34" charset="-122"/>
            </a:endParaRPr>
          </a:p>
        </p:txBody>
      </p:sp>
      <p:sp>
        <p:nvSpPr>
          <p:cNvPr id="63" name="文本框 33"/>
          <p:cNvSpPr txBox="1"/>
          <p:nvPr/>
        </p:nvSpPr>
        <p:spPr>
          <a:xfrm>
            <a:off x="2435867" y="3225383"/>
            <a:ext cx="2605090" cy="891540"/>
          </a:xfrm>
          <a:prstGeom prst="rect">
            <a:avLst/>
          </a:prstGeom>
          <a:noFill/>
        </p:spPr>
        <p:txBody>
          <a:bodyPr wrap="square" rtlCol="0">
            <a:spAutoFit/>
          </a:bodyPr>
          <a:lstStyle/>
          <a:p>
            <a:pPr algn="ctr"/>
            <a:r>
              <a:rPr lang="zh-CN" altLang="en-US" sz="2600" dirty="0">
                <a:solidFill>
                  <a:srgbClr val="0066CC"/>
                </a:solidFill>
                <a:latin typeface="微软雅黑" panose="020B0503020204020204" pitchFamily="34" charset="-122"/>
                <a:ea typeface="微软雅黑" panose="020B0503020204020204" pitchFamily="34" charset="-122"/>
              </a:rPr>
              <a:t>实验数据的</a:t>
            </a:r>
            <a:endParaRPr lang="zh-CN" altLang="en-US" sz="2600" dirty="0">
              <a:solidFill>
                <a:srgbClr val="0066CC"/>
              </a:solidFill>
              <a:latin typeface="微软雅黑" panose="020B0503020204020204" pitchFamily="34" charset="-122"/>
              <a:ea typeface="微软雅黑" panose="020B0503020204020204" pitchFamily="34" charset="-122"/>
            </a:endParaRPr>
          </a:p>
          <a:p>
            <a:pPr algn="ctr"/>
            <a:r>
              <a:rPr lang="zh-CN" altLang="en-US" sz="2600" dirty="0">
                <a:solidFill>
                  <a:srgbClr val="0066CC"/>
                </a:solidFill>
                <a:latin typeface="微软雅黑" panose="020B0503020204020204" pitchFamily="34" charset="-122"/>
                <a:ea typeface="微软雅黑" panose="020B0503020204020204" pitchFamily="34" charset="-122"/>
              </a:rPr>
              <a:t>处理</a:t>
            </a:r>
            <a:r>
              <a:rPr lang="zh-CN" altLang="en-US" sz="2600" dirty="0">
                <a:solidFill>
                  <a:srgbClr val="0066CC"/>
                </a:solidFill>
                <a:latin typeface="微软雅黑" panose="020B0503020204020204" pitchFamily="34" charset="-122"/>
                <a:ea typeface="微软雅黑" panose="020B0503020204020204" pitchFamily="34" charset="-122"/>
                <a:sym typeface="+mn-ea"/>
              </a:rPr>
              <a:t>方法</a:t>
            </a:r>
            <a:endParaRPr lang="zh-CN" altLang="en-US" sz="2600" dirty="0">
              <a:solidFill>
                <a:srgbClr val="0066CC"/>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5473005" y="1629594"/>
            <a:ext cx="0" cy="2808312"/>
          </a:xfrm>
          <a:prstGeom prst="line">
            <a:avLst/>
          </a:prstGeom>
          <a:ln w="19050">
            <a:solidFill>
              <a:srgbClr val="0066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5931723" y="1629916"/>
            <a:ext cx="3672408" cy="3361055"/>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en-US" altLang="zh-CN" sz="2500" b="1" dirty="0" smtClean="0">
                <a:latin typeface="微软雅黑" panose="020B0503020204020204" pitchFamily="34" charset="-122"/>
                <a:ea typeface="微软雅黑" panose="020B0503020204020204" pitchFamily="34" charset="-122"/>
              </a:rPr>
              <a:t>  </a:t>
            </a:r>
            <a:r>
              <a:rPr lang="zh-CN" altLang="en-US" sz="2500" b="1" dirty="0" smtClean="0">
                <a:latin typeface="微软雅黑" panose="020B0503020204020204" pitchFamily="34" charset="-122"/>
                <a:ea typeface="微软雅黑" panose="020B0503020204020204" pitchFamily="34" charset="-122"/>
              </a:rPr>
              <a:t>测量的含义</a:t>
            </a:r>
            <a:endParaRPr lang="zh-CN" altLang="en-US" sz="2500" b="1" dirty="0" smtClean="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en-US" altLang="zh-CN" sz="2500" b="1" dirty="0">
                <a:latin typeface="微软雅黑" panose="020B0503020204020204" pitchFamily="34" charset="-122"/>
                <a:ea typeface="微软雅黑" panose="020B0503020204020204" pitchFamily="34" charset="-122"/>
              </a:rPr>
              <a:t>  </a:t>
            </a:r>
            <a:r>
              <a:rPr lang="zh-CN" altLang="en-US" sz="2500" b="1" dirty="0">
                <a:latin typeface="微软雅黑" panose="020B0503020204020204" pitchFamily="34" charset="-122"/>
                <a:ea typeface="微软雅黑" panose="020B0503020204020204" pitchFamily="34" charset="-122"/>
              </a:rPr>
              <a:t>测量的分类</a:t>
            </a:r>
            <a:endParaRPr lang="zh-CN" altLang="en-US"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en-US" altLang="zh-CN" sz="2500" b="1" dirty="0">
                <a:latin typeface="微软雅黑" panose="020B0503020204020204" pitchFamily="34" charset="-122"/>
                <a:ea typeface="微软雅黑" panose="020B0503020204020204" pitchFamily="34" charset="-122"/>
              </a:rPr>
              <a:t>  </a:t>
            </a:r>
            <a:r>
              <a:rPr lang="zh-CN" altLang="en-US" sz="2500" b="1" dirty="0">
                <a:latin typeface="微软雅黑" panose="020B0503020204020204" pitchFamily="34" charset="-122"/>
                <a:ea typeface="微软雅黑" panose="020B0503020204020204" pitchFamily="34" charset="-122"/>
              </a:rPr>
              <a:t>误差的定义</a:t>
            </a:r>
            <a:endParaRPr lang="zh-CN" altLang="en-US"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500" b="1" dirty="0">
                <a:latin typeface="微软雅黑" panose="020B0503020204020204" pitchFamily="34" charset="-122"/>
                <a:ea typeface="微软雅黑" panose="020B0503020204020204" pitchFamily="34" charset="-122"/>
              </a:rPr>
              <a:t>  误差的表示形式</a:t>
            </a:r>
            <a:endParaRPr lang="zh-CN" altLang="en-US"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500" b="1" dirty="0">
                <a:latin typeface="微软雅黑" panose="020B0503020204020204" pitchFamily="34" charset="-122"/>
                <a:ea typeface="微软雅黑" panose="020B0503020204020204" pitchFamily="34" charset="-122"/>
              </a:rPr>
              <a:t>  误差的分类</a:t>
            </a:r>
            <a:endParaRPr lang="zh-CN" altLang="en-US" sz="2500" b="1"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n"/>
            </a:pPr>
            <a:endParaRPr lang="zh-CN" altLang="en-US" sz="2500" b="1" dirty="0">
              <a:latin typeface="微软雅黑" panose="020B0503020204020204" pitchFamily="34" charset="-122"/>
              <a:ea typeface="微软雅黑" panose="020B0503020204020204" pitchFamily="34" charset="-122"/>
            </a:endParaRPr>
          </a:p>
        </p:txBody>
      </p:sp>
      <p:grpSp>
        <p:nvGrpSpPr>
          <p:cNvPr id="44" name="组合 24"/>
          <p:cNvGrpSpPr/>
          <p:nvPr/>
        </p:nvGrpSpPr>
        <p:grpSpPr bwMode="auto">
          <a:xfrm>
            <a:off x="2498781" y="1773610"/>
            <a:ext cx="2518237" cy="2520280"/>
            <a:chOff x="2848131" y="1860029"/>
            <a:chExt cx="3807502" cy="3807502"/>
          </a:xfrm>
        </p:grpSpPr>
        <p:sp>
          <p:nvSpPr>
            <p:cNvPr id="45" name="椭圆 44"/>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椭圆 45"/>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47" name="文本框 29"/>
          <p:cNvSpPr txBox="1">
            <a:spLocks noChangeArrowheads="1"/>
          </p:cNvSpPr>
          <p:nvPr/>
        </p:nvSpPr>
        <p:spPr bwMode="auto">
          <a:xfrm>
            <a:off x="3084995" y="1983244"/>
            <a:ext cx="121860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800" dirty="0" smtClean="0">
                <a:solidFill>
                  <a:srgbClr val="0066CC"/>
                </a:solidFill>
                <a:latin typeface="Impact" panose="020B0806030902050204" pitchFamily="34" charset="0"/>
                <a:ea typeface="微软雅黑" panose="020B0503020204020204" pitchFamily="34" charset="-122"/>
              </a:rPr>
              <a:t>01</a:t>
            </a:r>
            <a:endParaRPr lang="zh-CN" altLang="en-US" sz="8800" dirty="0">
              <a:solidFill>
                <a:srgbClr val="0066CC"/>
              </a:solidFill>
              <a:latin typeface="Impact" panose="020B0806030902050204" pitchFamily="34" charset="0"/>
              <a:ea typeface="微软雅黑" panose="020B0503020204020204" pitchFamily="34" charset="-122"/>
            </a:endParaRPr>
          </a:p>
        </p:txBody>
      </p:sp>
      <p:sp>
        <p:nvSpPr>
          <p:cNvPr id="48" name="文本框 33"/>
          <p:cNvSpPr txBox="1"/>
          <p:nvPr/>
        </p:nvSpPr>
        <p:spPr>
          <a:xfrm>
            <a:off x="2498732" y="3337778"/>
            <a:ext cx="2605090" cy="491490"/>
          </a:xfrm>
          <a:prstGeom prst="rect">
            <a:avLst/>
          </a:prstGeom>
          <a:noFill/>
        </p:spPr>
        <p:txBody>
          <a:bodyPr wrap="square" rtlCol="0">
            <a:spAutoFit/>
          </a:bodyPr>
          <a:lstStyle/>
          <a:p>
            <a:pPr algn="ctr"/>
            <a:r>
              <a:rPr lang="zh-CN" altLang="en-US" sz="2600" dirty="0">
                <a:solidFill>
                  <a:srgbClr val="0066CC"/>
                </a:solidFill>
                <a:latin typeface="微软雅黑" panose="020B0503020204020204" pitchFamily="34" charset="-122"/>
                <a:ea typeface="微软雅黑" panose="020B0503020204020204" pitchFamily="34" charset="-122"/>
              </a:rPr>
              <a:t>测量与误差</a:t>
            </a:r>
            <a:endParaRPr lang="zh-CN" altLang="en-US" sz="2600" dirty="0">
              <a:solidFill>
                <a:srgbClr val="0066CC"/>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a:off x="5473005" y="1629594"/>
            <a:ext cx="0" cy="2808312"/>
          </a:xfrm>
          <a:prstGeom prst="line">
            <a:avLst/>
          </a:prstGeom>
          <a:ln w="19050">
            <a:solidFill>
              <a:srgbClr val="0066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2"/>
          <p:cNvSpPr>
            <a:spLocks noChangeArrowheads="1"/>
          </p:cNvSpPr>
          <p:nvPr/>
        </p:nvSpPr>
        <p:spPr bwMode="auto">
          <a:xfrm>
            <a:off x="4848575" y="1270218"/>
            <a:ext cx="1231384" cy="12305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rotWithShape="0">
              <a:schemeClr val="tx1">
                <a:alpha val="50000"/>
              </a:schemeClr>
            </a:outerShdw>
          </a:effectLst>
        </p:spPr>
        <p:txBody>
          <a:bodyPr vert="horz" wrap="square" lIns="71343" tIns="35673" rIns="71343" bIns="35673" numCol="1" anchor="ctr" anchorCtr="0" compatLnSpc="1"/>
          <a:lstStyle/>
          <a:p>
            <a:pPr algn="ctr"/>
            <a:r>
              <a:rPr lang="zh-CN" altLang="en-US" sz="4030" b="1" baseline="-3000" dirty="0">
                <a:solidFill>
                  <a:srgbClr val="0070C0"/>
                </a:solidFill>
                <a:latin typeface="微软雅黑" panose="020B0503020204020204" pitchFamily="34" charset="-122"/>
                <a:ea typeface="微软雅黑" panose="020B0503020204020204" pitchFamily="34" charset="-122"/>
              </a:rPr>
              <a:t>含义</a:t>
            </a:r>
            <a:endParaRPr lang="zh-CN" altLang="en-US" sz="4030" b="1" baseline="-3000" dirty="0">
              <a:solidFill>
                <a:srgbClr val="0070C0"/>
              </a:solidFill>
              <a:latin typeface="微软雅黑" panose="020B0503020204020204" pitchFamily="34" charset="-122"/>
              <a:ea typeface="微软雅黑" panose="020B0503020204020204" pitchFamily="34" charset="-122"/>
            </a:endParaRPr>
          </a:p>
        </p:txBody>
      </p:sp>
      <p:sp>
        <p:nvSpPr>
          <p:cNvPr id="4" name="Line 23"/>
          <p:cNvSpPr>
            <a:spLocks noChangeShapeType="1"/>
          </p:cNvSpPr>
          <p:nvPr/>
        </p:nvSpPr>
        <p:spPr bwMode="auto">
          <a:xfrm flipH="1">
            <a:off x="530225" y="1796415"/>
            <a:ext cx="4437380" cy="635"/>
          </a:xfrm>
          <a:prstGeom prst="line">
            <a:avLst/>
          </a:prstGeom>
          <a:noFill/>
          <a:ln w="5" cap="flat">
            <a:solidFill>
              <a:schemeClr val="bg1">
                <a:lumMod val="50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1343" tIns="35673" rIns="71343" bIns="35673" numCol="1" anchor="t" anchorCtr="0" compatLnSpc="1"/>
          <a:lstStyle/>
          <a:p>
            <a:endParaRPr lang="zh-CN" altLang="en-US" sz="2395"/>
          </a:p>
        </p:txBody>
      </p:sp>
      <p:sp>
        <p:nvSpPr>
          <p:cNvPr id="5" name="Freeform 24"/>
          <p:cNvSpPr>
            <a:spLocks noEditPoints="1"/>
          </p:cNvSpPr>
          <p:nvPr/>
        </p:nvSpPr>
        <p:spPr bwMode="auto">
          <a:xfrm>
            <a:off x="3932016" y="1711856"/>
            <a:ext cx="346913" cy="345812"/>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0070C0"/>
          </a:solidFill>
          <a:ln>
            <a:noFill/>
          </a:ln>
        </p:spPr>
        <p:txBody>
          <a:bodyPr vert="horz" wrap="square" lIns="71343" tIns="35673" rIns="71343" bIns="35673" numCol="1" anchor="t" anchorCtr="0" compatLnSpc="1"/>
          <a:lstStyle/>
          <a:p>
            <a:endParaRPr lang="zh-CN" altLang="en-US" sz="2395"/>
          </a:p>
        </p:txBody>
      </p:sp>
      <p:sp>
        <p:nvSpPr>
          <p:cNvPr id="6" name="Freeform 25"/>
          <p:cNvSpPr>
            <a:spLocks noEditPoints="1"/>
          </p:cNvSpPr>
          <p:nvPr/>
        </p:nvSpPr>
        <p:spPr bwMode="auto">
          <a:xfrm>
            <a:off x="2295832" y="1712491"/>
            <a:ext cx="350038" cy="345812"/>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0070C0"/>
          </a:solidFill>
          <a:ln>
            <a:noFill/>
          </a:ln>
        </p:spPr>
        <p:txBody>
          <a:bodyPr vert="horz" wrap="square" lIns="71343" tIns="35673" rIns="71343" bIns="35673" numCol="1" anchor="t" anchorCtr="0" compatLnSpc="1"/>
          <a:lstStyle/>
          <a:p>
            <a:endParaRPr lang="zh-CN" altLang="en-US" sz="2395"/>
          </a:p>
        </p:txBody>
      </p:sp>
      <p:sp>
        <p:nvSpPr>
          <p:cNvPr id="7" name="Freeform 26"/>
          <p:cNvSpPr>
            <a:spLocks noEditPoints="1"/>
          </p:cNvSpPr>
          <p:nvPr/>
        </p:nvSpPr>
        <p:spPr bwMode="auto">
          <a:xfrm>
            <a:off x="844385" y="1712491"/>
            <a:ext cx="353163" cy="345812"/>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0070C0"/>
          </a:solidFill>
          <a:ln>
            <a:noFill/>
          </a:ln>
        </p:spPr>
        <p:txBody>
          <a:bodyPr vert="horz" wrap="square" lIns="71343" tIns="35673" rIns="71343" bIns="35673" numCol="1" anchor="t" anchorCtr="0" compatLnSpc="1"/>
          <a:lstStyle/>
          <a:p>
            <a:endParaRPr lang="zh-CN" altLang="en-US" sz="2395"/>
          </a:p>
        </p:txBody>
      </p:sp>
      <p:sp>
        <p:nvSpPr>
          <p:cNvPr id="8" name="Freeform 27"/>
          <p:cNvSpPr/>
          <p:nvPr/>
        </p:nvSpPr>
        <p:spPr bwMode="auto">
          <a:xfrm>
            <a:off x="4048760" y="2058035"/>
            <a:ext cx="1704340" cy="171386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0070C0"/>
          </a:solidFill>
          <a:ln>
            <a:noFill/>
          </a:ln>
        </p:spPr>
        <p:txBody>
          <a:bodyPr vert="horz" wrap="square" lIns="71343" tIns="35673" rIns="71343" bIns="35673" numCol="1" anchor="t" anchorCtr="0" compatLnSpc="1"/>
          <a:lstStyle/>
          <a:p>
            <a:endParaRPr lang="zh-CN" altLang="en-US" sz="2395"/>
          </a:p>
        </p:txBody>
      </p:sp>
      <p:sp>
        <p:nvSpPr>
          <p:cNvPr id="9" name="Freeform 28"/>
          <p:cNvSpPr/>
          <p:nvPr/>
        </p:nvSpPr>
        <p:spPr bwMode="auto">
          <a:xfrm>
            <a:off x="2380615" y="2058035"/>
            <a:ext cx="2468245" cy="2720975"/>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0070C0"/>
          </a:solidFill>
          <a:ln>
            <a:noFill/>
          </a:ln>
        </p:spPr>
        <p:txBody>
          <a:bodyPr vert="horz" wrap="square" lIns="71343" tIns="35673" rIns="71343" bIns="35673" numCol="1" anchor="t" anchorCtr="0" compatLnSpc="1"/>
          <a:lstStyle/>
          <a:p>
            <a:endParaRPr lang="zh-CN" altLang="en-US" sz="2395"/>
          </a:p>
        </p:txBody>
      </p:sp>
      <p:sp>
        <p:nvSpPr>
          <p:cNvPr id="10" name="Freeform 29"/>
          <p:cNvSpPr/>
          <p:nvPr/>
        </p:nvSpPr>
        <p:spPr bwMode="auto">
          <a:xfrm>
            <a:off x="963295" y="2058670"/>
            <a:ext cx="3082290" cy="3606165"/>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0070C0"/>
          </a:solidFill>
          <a:ln>
            <a:noFill/>
          </a:ln>
        </p:spPr>
        <p:txBody>
          <a:bodyPr vert="horz" wrap="square" lIns="71343" tIns="35673" rIns="71343" bIns="35673" numCol="1" anchor="t" anchorCtr="0" compatLnSpc="1"/>
          <a:lstStyle/>
          <a:p>
            <a:endParaRPr lang="zh-CN" altLang="en-US" sz="2395"/>
          </a:p>
        </p:txBody>
      </p:sp>
      <p:sp>
        <p:nvSpPr>
          <p:cNvPr id="11" name="TextBox 10"/>
          <p:cNvSpPr txBox="1"/>
          <p:nvPr/>
        </p:nvSpPr>
        <p:spPr>
          <a:xfrm>
            <a:off x="5753599" y="3236636"/>
            <a:ext cx="530404" cy="731326"/>
          </a:xfrm>
          <a:prstGeom prst="rect">
            <a:avLst/>
          </a:prstGeom>
          <a:noFill/>
        </p:spPr>
        <p:txBody>
          <a:bodyPr wrap="none" lIns="71343" tIns="35673" rIns="71343" bIns="35673" rtlCol="0" anchor="ctr">
            <a:spAutoFit/>
          </a:bodyPr>
          <a:lstStyle/>
          <a:p>
            <a:r>
              <a:rPr lang="en-US" altLang="zh-CN" sz="4285" dirty="0">
                <a:solidFill>
                  <a:srgbClr val="0070C0"/>
                </a:solidFill>
                <a:latin typeface="微软雅黑" panose="020B0503020204020204" pitchFamily="34" charset="-122"/>
                <a:ea typeface="微软雅黑" panose="020B0503020204020204" pitchFamily="34" charset="-122"/>
              </a:rPr>
              <a:t>A</a:t>
            </a:r>
            <a:endParaRPr lang="zh-CN" altLang="en-US" sz="4285" dirty="0">
              <a:solidFill>
                <a:srgbClr val="0070C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848725" y="4358853"/>
            <a:ext cx="488726" cy="731326"/>
          </a:xfrm>
          <a:prstGeom prst="rect">
            <a:avLst/>
          </a:prstGeom>
          <a:noFill/>
        </p:spPr>
        <p:txBody>
          <a:bodyPr wrap="none" lIns="71343" tIns="35673" rIns="71343" bIns="35673" rtlCol="0" anchor="ctr">
            <a:spAutoFit/>
          </a:bodyPr>
          <a:lstStyle/>
          <a:p>
            <a:r>
              <a:rPr lang="en-US" altLang="zh-CN" sz="4285" dirty="0">
                <a:solidFill>
                  <a:srgbClr val="0070C0"/>
                </a:solidFill>
                <a:latin typeface="微软雅黑" panose="020B0503020204020204" pitchFamily="34" charset="-122"/>
                <a:ea typeface="微软雅黑" panose="020B0503020204020204" pitchFamily="34" charset="-122"/>
              </a:rPr>
              <a:t>B</a:t>
            </a:r>
            <a:endParaRPr lang="zh-CN" altLang="en-US" sz="4285" dirty="0">
              <a:solidFill>
                <a:srgbClr val="0070C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048624" y="5188849"/>
            <a:ext cx="511168" cy="731326"/>
          </a:xfrm>
          <a:prstGeom prst="rect">
            <a:avLst/>
          </a:prstGeom>
          <a:noFill/>
        </p:spPr>
        <p:txBody>
          <a:bodyPr wrap="none" lIns="71343" tIns="35673" rIns="71343" bIns="35673" rtlCol="0" anchor="ctr">
            <a:spAutoFit/>
          </a:bodyPr>
          <a:lstStyle/>
          <a:p>
            <a:r>
              <a:rPr lang="en-US" altLang="zh-CN" sz="4285" dirty="0">
                <a:solidFill>
                  <a:srgbClr val="0070C0"/>
                </a:solidFill>
                <a:latin typeface="微软雅黑" panose="020B0503020204020204" pitchFamily="34" charset="-122"/>
                <a:ea typeface="微软雅黑" panose="020B0503020204020204" pitchFamily="34" charset="-122"/>
              </a:rPr>
              <a:t>C</a:t>
            </a:r>
            <a:endParaRPr lang="zh-CN" altLang="en-US" sz="4285" dirty="0">
              <a:solidFill>
                <a:srgbClr val="0070C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414135" y="2942590"/>
            <a:ext cx="3996055" cy="1178560"/>
          </a:xfrm>
          <a:prstGeom prst="rect">
            <a:avLst/>
          </a:prstGeom>
          <a:noFill/>
        </p:spPr>
        <p:txBody>
          <a:bodyPr wrap="square" lIns="71343" tIns="35673" rIns="71343" bIns="35673" rtlCol="0">
            <a:spAutoFit/>
          </a:bodyPr>
          <a:lstStyle/>
          <a:p>
            <a:pPr>
              <a:lnSpc>
                <a:spcPct val="120000"/>
              </a:lnSpc>
              <a:spcBef>
                <a:spcPct val="0"/>
              </a:spcBef>
              <a:buNone/>
            </a:pPr>
            <a:r>
              <a:rPr lang="zh-CN" altLang="en-US" sz="2000" dirty="0">
                <a:latin typeface="微软雅黑" panose="020B0503020204020204" pitchFamily="34" charset="-122"/>
                <a:ea typeface="微软雅黑" panose="020B0503020204020204" pitchFamily="34" charset="-122"/>
              </a:rPr>
              <a:t>所谓测量就是借助仪器，用某一计量单位把待测量的大小表示出来，即待测量是该计量单位的多少倍</a:t>
            </a:r>
            <a:endParaRPr lang="zh-CN" altLang="en-US" sz="20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5494655" y="4319270"/>
            <a:ext cx="3966210" cy="809625"/>
          </a:xfrm>
          <a:prstGeom prst="rect">
            <a:avLst/>
          </a:prstGeom>
          <a:noFill/>
        </p:spPr>
        <p:txBody>
          <a:bodyPr wrap="square" lIns="71343" tIns="35673" rIns="71343" bIns="35673" rtlCol="0">
            <a:spAutoFit/>
          </a:bodyPr>
          <a:lstStyle/>
          <a:p>
            <a:pPr>
              <a:lnSpc>
                <a:spcPct val="120000"/>
              </a:lnSpc>
              <a:spcBef>
                <a:spcPct val="0"/>
              </a:spcBef>
              <a:buNone/>
            </a:pPr>
            <a:r>
              <a:rPr lang="zh-CN" altLang="en-US" sz="2000" dirty="0">
                <a:latin typeface="微软雅黑" panose="020B0503020204020204" pitchFamily="34" charset="-122"/>
                <a:ea typeface="微软雅黑" panose="020B0503020204020204" pitchFamily="34" charset="-122"/>
              </a:rPr>
              <a:t>被测量的物理量必须由数值和单位两部分组成。</a:t>
            </a:r>
            <a:endParaRPr lang="zh-CN" altLang="en-US" sz="2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559935" y="5188585"/>
            <a:ext cx="4341495" cy="1178560"/>
          </a:xfrm>
          <a:prstGeom prst="rect">
            <a:avLst/>
          </a:prstGeom>
          <a:noFill/>
        </p:spPr>
        <p:txBody>
          <a:bodyPr wrap="square" lIns="71343" tIns="35673" rIns="71343" bIns="35673" rtlCol="0">
            <a:spAutoFit/>
          </a:bodyPr>
          <a:lstStyle/>
          <a:p>
            <a:pPr>
              <a:lnSpc>
                <a:spcPct val="120000"/>
              </a:lnSpc>
            </a:pPr>
            <a:r>
              <a:rPr lang="zh-CN" altLang="en-US" sz="2000" dirty="0">
                <a:latin typeface="微软雅黑" panose="020B0503020204020204" pitchFamily="34" charset="-122"/>
                <a:ea typeface="微软雅黑" panose="020B0503020204020204" pitchFamily="34" charset="-122"/>
              </a:rPr>
              <a:t>任何一个测量过程都包括被测对象、测量设备、测量方法、测量环境和</a:t>
            </a:r>
            <a:endParaRPr lang="zh-CN" altLang="en-US" sz="2000" dirty="0">
              <a:latin typeface="微软雅黑" panose="020B0503020204020204" pitchFamily="34" charset="-122"/>
              <a:ea typeface="微软雅黑" panose="020B0503020204020204" pitchFamily="34" charset="-122"/>
            </a:endParaRPr>
          </a:p>
          <a:p>
            <a:pPr>
              <a:lnSpc>
                <a:spcPct val="120000"/>
              </a:lnSpc>
            </a:pPr>
            <a:r>
              <a:rPr lang="zh-CN" altLang="en-US" sz="2000" dirty="0">
                <a:latin typeface="微软雅黑" panose="020B0503020204020204" pitchFamily="34" charset="-122"/>
                <a:ea typeface="微软雅黑" panose="020B0503020204020204" pitchFamily="34" charset="-122"/>
              </a:rPr>
              <a:t>测量工作人员五个要素。</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242658" y="377752"/>
            <a:ext cx="1783080" cy="478155"/>
          </a:xfrm>
          <a:prstGeom prst="rect">
            <a:avLst/>
          </a:prstGeom>
        </p:spPr>
        <p:txBody>
          <a:bodyPr wrap="none">
            <a:spAutoFit/>
          </a:bodyPr>
          <a:p>
            <a:r>
              <a:rPr lang="zh-CN" altLang="en-US" sz="2520" b="1" dirty="0">
                <a:latin typeface="微软雅黑" panose="020B0503020204020204" pitchFamily="34" charset="-122"/>
                <a:ea typeface="微软雅黑" panose="020B0503020204020204" pitchFamily="34" charset="-122"/>
              </a:rPr>
              <a:t>测量的含义</a:t>
            </a:r>
            <a:endParaRPr lang="zh-CN" altLang="en-US" sz="252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84873" y="377752"/>
            <a:ext cx="1783080" cy="478155"/>
          </a:xfrm>
          <a:prstGeom prst="rect">
            <a:avLst/>
          </a:prstGeom>
        </p:spPr>
        <p:txBody>
          <a:bodyPr wrap="none">
            <a:spAutoFit/>
          </a:bodyPr>
          <a:lstStyle/>
          <a:p>
            <a:r>
              <a:rPr lang="zh-CN" altLang="en-US" sz="2520" b="1" dirty="0">
                <a:latin typeface="微软雅黑" panose="020B0503020204020204" pitchFamily="34" charset="-122"/>
                <a:ea typeface="微软雅黑" panose="020B0503020204020204" pitchFamily="34" charset="-122"/>
              </a:rPr>
              <a:t>测量的分类</a:t>
            </a:r>
            <a:endParaRPr lang="zh-CN" altLang="en-US" sz="2520" b="1"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r>
              <a:rPr lang="en-US" altLang="zh-CN"/>
              <a:t>www.1ppt.com</a:t>
            </a:r>
            <a:endParaRPr lang="en-US" altLang="zh-CN"/>
          </a:p>
        </p:txBody>
      </p:sp>
      <p:sp>
        <p:nvSpPr>
          <p:cNvPr id="27652" name="Line 4"/>
          <p:cNvSpPr>
            <a:spLocks noChangeShapeType="1"/>
          </p:cNvSpPr>
          <p:nvPr/>
        </p:nvSpPr>
        <p:spPr bwMode="auto">
          <a:xfrm>
            <a:off x="2209800" y="2133600"/>
            <a:ext cx="0" cy="3124200"/>
          </a:xfrm>
          <a:prstGeom prst="line">
            <a:avLst/>
          </a:prstGeom>
          <a:noFill/>
          <a:ln w="19050">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a:lstStyle/>
          <a:p>
            <a:endParaRPr lang="zh-CN" altLang="en-US"/>
          </a:p>
        </p:txBody>
      </p:sp>
      <p:grpSp>
        <p:nvGrpSpPr>
          <p:cNvPr id="27653" name="Group 3"/>
          <p:cNvGrpSpPr/>
          <p:nvPr/>
        </p:nvGrpSpPr>
        <p:grpSpPr bwMode="auto">
          <a:xfrm>
            <a:off x="1341438" y="1757363"/>
            <a:ext cx="1724025" cy="482600"/>
            <a:chOff x="816" y="2304"/>
            <a:chExt cx="1440" cy="448"/>
          </a:xfrm>
        </p:grpSpPr>
        <p:sp>
          <p:nvSpPr>
            <p:cNvPr id="27654" name="Freeform 4"/>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solidFill>
                  <a:srgbClr val="FFFFFF"/>
                </a:solidFill>
                <a:latin typeface="Calibri" panose="020F0502020204030204" pitchFamily="34" charset="0"/>
                <a:ea typeface="宋体" panose="02010600030101010101" pitchFamily="2" charset="-122"/>
              </a:endParaRPr>
            </a:p>
          </p:txBody>
        </p:sp>
        <p:sp>
          <p:nvSpPr>
            <p:cNvPr id="310277" name="Rectangle 5"/>
            <p:cNvSpPr>
              <a:spLocks noChangeArrowheads="1"/>
            </p:cNvSpPr>
            <p:nvPr/>
          </p:nvSpPr>
          <p:spPr bwMode="gray">
            <a:xfrm>
              <a:off x="816" y="2304"/>
              <a:ext cx="1440" cy="393"/>
            </a:xfrm>
            <a:prstGeom prst="rect">
              <a:avLst/>
            </a:prstGeom>
            <a:gradFill rotWithShape="1">
              <a:gsLst>
                <a:gs pos="0">
                  <a:schemeClr val="hlink"/>
                </a:gs>
                <a:gs pos="100000">
                  <a:schemeClr val="hlink">
                    <a:gamma/>
                    <a:tint val="63529"/>
                    <a:invGamma/>
                  </a:scheme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zh-CN" altLang="en-US" b="1">
                  <a:solidFill>
                    <a:srgbClr val="FFFFFF"/>
                  </a:solidFill>
                  <a:effectLst>
                    <a:outerShdw blurRad="38100" dist="38100" dir="2700000" algn="tl">
                      <a:srgbClr val="000000"/>
                    </a:outerShdw>
                  </a:effectLst>
                  <a:latin typeface="Calibri" panose="020F0502020204030204" pitchFamily="34" charset="0"/>
                  <a:ea typeface="宋体" panose="02010600030101010101" pitchFamily="2" charset="-122"/>
                </a:rPr>
                <a:t>直接测量</a:t>
              </a:r>
              <a:endParaRPr lang="zh-CN" altLang="en-US" b="1">
                <a:solidFill>
                  <a:srgbClr val="FFFFFF"/>
                </a:solidFill>
                <a:effectLst>
                  <a:outerShdw blurRad="38100" dist="38100" dir="2700000" algn="tl">
                    <a:srgbClr val="000000"/>
                  </a:outerShdw>
                </a:effectLst>
                <a:latin typeface="Calibri" panose="020F0502020204030204" pitchFamily="34" charset="0"/>
                <a:ea typeface="宋体" panose="02010600030101010101" pitchFamily="2" charset="-122"/>
              </a:endParaRPr>
            </a:p>
          </p:txBody>
        </p:sp>
      </p:grpSp>
      <p:grpSp>
        <p:nvGrpSpPr>
          <p:cNvPr id="27656" name="Group 6"/>
          <p:cNvGrpSpPr/>
          <p:nvPr/>
        </p:nvGrpSpPr>
        <p:grpSpPr bwMode="auto">
          <a:xfrm>
            <a:off x="1341438" y="2900363"/>
            <a:ext cx="1724025" cy="482600"/>
            <a:chOff x="816" y="2304"/>
            <a:chExt cx="1440" cy="448"/>
          </a:xfrm>
        </p:grpSpPr>
        <p:sp>
          <p:nvSpPr>
            <p:cNvPr id="27657" name="Freeform 7"/>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solidFill>
                  <a:srgbClr val="FFFFFF"/>
                </a:solidFill>
                <a:latin typeface="Calibri" panose="020F0502020204030204" pitchFamily="34" charset="0"/>
                <a:ea typeface="宋体" panose="02010600030101010101" pitchFamily="2" charset="-122"/>
              </a:endParaRPr>
            </a:p>
          </p:txBody>
        </p:sp>
        <p:sp>
          <p:nvSpPr>
            <p:cNvPr id="310280" name="Rectangle 8"/>
            <p:cNvSpPr>
              <a:spLocks noChangeArrowheads="1"/>
            </p:cNvSpPr>
            <p:nvPr/>
          </p:nvSpPr>
          <p:spPr bwMode="gray">
            <a:xfrm>
              <a:off x="816" y="2304"/>
              <a:ext cx="1440" cy="393"/>
            </a:xfrm>
            <a:prstGeom prst="rect">
              <a:avLst/>
            </a:prstGeom>
            <a:gradFill rotWithShape="1">
              <a:gsLst>
                <a:gs pos="0">
                  <a:schemeClr val="folHlink"/>
                </a:gs>
                <a:gs pos="100000">
                  <a:schemeClr val="folHlink">
                    <a:gamma/>
                    <a:tint val="47451"/>
                    <a:invGamma/>
                  </a:scheme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zh-CN" altLang="en-US" b="1">
                  <a:solidFill>
                    <a:srgbClr val="FFFFFF"/>
                  </a:solidFill>
                  <a:effectLst>
                    <a:outerShdw blurRad="38100" dist="38100" dir="2700000" algn="tl">
                      <a:srgbClr val="000000"/>
                    </a:outerShdw>
                  </a:effectLst>
                  <a:latin typeface="Calibri" panose="020F0502020204030204" pitchFamily="34" charset="0"/>
                  <a:ea typeface="宋体" panose="02010600030101010101" pitchFamily="2" charset="-122"/>
                </a:rPr>
                <a:t>间接测量</a:t>
              </a:r>
              <a:endParaRPr lang="zh-CN" altLang="en-US" b="1">
                <a:solidFill>
                  <a:srgbClr val="FFFFFF"/>
                </a:solidFill>
                <a:effectLst>
                  <a:outerShdw blurRad="38100" dist="38100" dir="2700000" algn="tl">
                    <a:srgbClr val="000000"/>
                  </a:outerShdw>
                </a:effectLst>
                <a:latin typeface="Calibri" panose="020F0502020204030204" pitchFamily="34" charset="0"/>
                <a:ea typeface="宋体" panose="02010600030101010101" pitchFamily="2" charset="-122"/>
              </a:endParaRPr>
            </a:p>
          </p:txBody>
        </p:sp>
      </p:grpSp>
      <p:grpSp>
        <p:nvGrpSpPr>
          <p:cNvPr id="27659" name="Group 9"/>
          <p:cNvGrpSpPr/>
          <p:nvPr/>
        </p:nvGrpSpPr>
        <p:grpSpPr bwMode="auto">
          <a:xfrm>
            <a:off x="1341438" y="4043363"/>
            <a:ext cx="1724025" cy="482600"/>
            <a:chOff x="816" y="2304"/>
            <a:chExt cx="1440" cy="448"/>
          </a:xfrm>
        </p:grpSpPr>
        <p:sp>
          <p:nvSpPr>
            <p:cNvPr id="27660" name="Freeform 10"/>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solidFill>
                  <a:srgbClr val="FFFFFF"/>
                </a:solidFill>
                <a:latin typeface="Calibri" panose="020F0502020204030204" pitchFamily="34" charset="0"/>
                <a:ea typeface="宋体" panose="02010600030101010101" pitchFamily="2" charset="-122"/>
              </a:endParaRPr>
            </a:p>
          </p:txBody>
        </p:sp>
        <p:sp>
          <p:nvSpPr>
            <p:cNvPr id="310283" name="Rectangle 11"/>
            <p:cNvSpPr>
              <a:spLocks noChangeArrowheads="1"/>
            </p:cNvSpPr>
            <p:nvPr/>
          </p:nvSpPr>
          <p:spPr bwMode="gray">
            <a:xfrm>
              <a:off x="816" y="2304"/>
              <a:ext cx="1440" cy="393"/>
            </a:xfrm>
            <a:prstGeom prst="rect">
              <a:avLst/>
            </a:prstGeom>
            <a:gradFill rotWithShape="1">
              <a:gsLst>
                <a:gs pos="0">
                  <a:schemeClr val="accent2"/>
                </a:gs>
                <a:gs pos="100000">
                  <a:schemeClr val="accent2">
                    <a:gamma/>
                    <a:tint val="60392"/>
                    <a:invGamma/>
                  </a:scheme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ltLang="zh-CN" b="1">
                  <a:solidFill>
                    <a:srgbClr val="FFFFFF"/>
                  </a:solidFill>
                  <a:effectLst>
                    <a:outerShdw blurRad="38100" dist="38100" dir="2700000" algn="tl">
                      <a:srgbClr val="000000"/>
                    </a:outerShdw>
                  </a:effectLst>
                  <a:latin typeface="Calibri" panose="020F0502020204030204" pitchFamily="34" charset="0"/>
                  <a:ea typeface="宋体" panose="02010600030101010101" pitchFamily="2" charset="-122"/>
                </a:rPr>
                <a:t>等测量精度测量</a:t>
              </a:r>
              <a:endParaRPr lang="en-US" altLang="zh-CN" b="1">
                <a:solidFill>
                  <a:srgbClr val="FFFFFF"/>
                </a:solidFill>
                <a:effectLst>
                  <a:outerShdw blurRad="38100" dist="38100" dir="2700000" algn="tl">
                    <a:srgbClr val="000000"/>
                  </a:outerShdw>
                </a:effectLst>
                <a:latin typeface="Calibri" panose="020F0502020204030204" pitchFamily="34" charset="0"/>
                <a:ea typeface="宋体" panose="02010600030101010101" pitchFamily="2" charset="-122"/>
              </a:endParaRPr>
            </a:p>
          </p:txBody>
        </p:sp>
      </p:grpSp>
      <p:grpSp>
        <p:nvGrpSpPr>
          <p:cNvPr id="27662" name="Group 12"/>
          <p:cNvGrpSpPr/>
          <p:nvPr/>
        </p:nvGrpSpPr>
        <p:grpSpPr bwMode="auto">
          <a:xfrm>
            <a:off x="1341438" y="5186363"/>
            <a:ext cx="1724025" cy="482600"/>
            <a:chOff x="816" y="2304"/>
            <a:chExt cx="1440" cy="448"/>
          </a:xfrm>
        </p:grpSpPr>
        <p:sp>
          <p:nvSpPr>
            <p:cNvPr id="27663" name="Freeform 13"/>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solidFill>
                  <a:srgbClr val="FFFFFF"/>
                </a:solidFill>
                <a:latin typeface="Calibri" panose="020F0502020204030204" pitchFamily="34" charset="0"/>
                <a:ea typeface="宋体" panose="02010600030101010101" pitchFamily="2" charset="-122"/>
              </a:endParaRPr>
            </a:p>
          </p:txBody>
        </p:sp>
        <p:sp>
          <p:nvSpPr>
            <p:cNvPr id="310286" name="Rectangle 14"/>
            <p:cNvSpPr>
              <a:spLocks noChangeArrowheads="1"/>
            </p:cNvSpPr>
            <p:nvPr/>
          </p:nvSpPr>
          <p:spPr bwMode="gray">
            <a:xfrm>
              <a:off x="816" y="2304"/>
              <a:ext cx="1440" cy="393"/>
            </a:xfrm>
            <a:prstGeom prst="rect">
              <a:avLst/>
            </a:prstGeom>
            <a:gradFill rotWithShape="1">
              <a:gsLst>
                <a:gs pos="0">
                  <a:schemeClr val="accent1"/>
                </a:gs>
                <a:gs pos="100000">
                  <a:schemeClr val="accent1">
                    <a:gamma/>
                    <a:tint val="63529"/>
                    <a:invGamma/>
                  </a:scheme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ltLang="zh-CN" b="1">
                  <a:solidFill>
                    <a:srgbClr val="FFFFFF"/>
                  </a:solidFill>
                  <a:effectLst>
                    <a:outerShdw blurRad="38100" dist="38100" dir="2700000" algn="tl">
                      <a:srgbClr val="000000"/>
                    </a:outerShdw>
                  </a:effectLst>
                  <a:latin typeface="Calibri" panose="020F0502020204030204" pitchFamily="34" charset="0"/>
                  <a:ea typeface="宋体" panose="02010600030101010101" pitchFamily="2" charset="-122"/>
                </a:rPr>
                <a:t>非等精度测量</a:t>
              </a:r>
              <a:endParaRPr lang="en-US" altLang="zh-CN" b="1">
                <a:solidFill>
                  <a:srgbClr val="FFFFFF"/>
                </a:solidFill>
                <a:effectLst>
                  <a:outerShdw blurRad="38100" dist="38100" dir="2700000" algn="tl">
                    <a:srgbClr val="000000"/>
                  </a:outerShdw>
                </a:effectLst>
                <a:latin typeface="Calibri" panose="020F0502020204030204" pitchFamily="34" charset="0"/>
                <a:ea typeface="宋体" panose="02010600030101010101" pitchFamily="2" charset="-122"/>
              </a:endParaRPr>
            </a:p>
          </p:txBody>
        </p:sp>
      </p:grpSp>
      <p:sp>
        <p:nvSpPr>
          <p:cNvPr id="27665" name="Line 18"/>
          <p:cNvSpPr>
            <a:spLocks noChangeShapeType="1"/>
          </p:cNvSpPr>
          <p:nvPr/>
        </p:nvSpPr>
        <p:spPr bwMode="auto">
          <a:xfrm>
            <a:off x="2255838" y="2545715"/>
            <a:ext cx="5943600" cy="0"/>
          </a:xfrm>
          <a:prstGeom prst="line">
            <a:avLst/>
          </a:prstGeom>
          <a:noFill/>
          <a:ln w="38100" cap="rnd">
            <a:solidFill>
              <a:srgbClr val="969696"/>
            </a:solidFill>
            <a:prstDash val="sysDot"/>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66" name="Line 19"/>
          <p:cNvSpPr>
            <a:spLocks noChangeShapeType="1"/>
          </p:cNvSpPr>
          <p:nvPr/>
        </p:nvSpPr>
        <p:spPr bwMode="auto">
          <a:xfrm>
            <a:off x="2255838" y="3714750"/>
            <a:ext cx="5943600" cy="0"/>
          </a:xfrm>
          <a:prstGeom prst="line">
            <a:avLst/>
          </a:prstGeom>
          <a:noFill/>
          <a:ln w="38100" cap="rnd">
            <a:solidFill>
              <a:srgbClr val="969696"/>
            </a:solidFill>
            <a:prstDash val="sysDot"/>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67" name="Line 20"/>
          <p:cNvSpPr>
            <a:spLocks noChangeShapeType="1"/>
          </p:cNvSpPr>
          <p:nvPr/>
        </p:nvSpPr>
        <p:spPr bwMode="auto">
          <a:xfrm flipV="1">
            <a:off x="2255838" y="5033645"/>
            <a:ext cx="5943600" cy="3175"/>
          </a:xfrm>
          <a:prstGeom prst="line">
            <a:avLst/>
          </a:prstGeom>
          <a:noFill/>
          <a:ln w="38100" cap="rnd">
            <a:solidFill>
              <a:srgbClr val="969696"/>
            </a:solidFill>
            <a:prstDash val="sysDot"/>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70" name="Text Box 23"/>
          <p:cNvSpPr txBox="1">
            <a:spLocks noChangeArrowheads="1"/>
          </p:cNvSpPr>
          <p:nvPr/>
        </p:nvSpPr>
        <p:spPr bwMode="auto">
          <a:xfrm>
            <a:off x="3255645" y="3714750"/>
            <a:ext cx="508952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0" hangingPunct="0"/>
            <a:r>
              <a:rPr sz="2000">
                <a:solidFill>
                  <a:srgbClr val="000000"/>
                </a:solidFill>
                <a:latin typeface="+mj-ea"/>
                <a:ea typeface="+mj-ea"/>
              </a:rPr>
              <a:t>在相同的测量条件下（即测量的五要素完全保持不变）对某一待测量所做的多次重复测量，称为等精度测量。等精度测量又称为</a:t>
            </a:r>
            <a:r>
              <a:rPr sz="2000">
                <a:solidFill>
                  <a:srgbClr val="FF0000"/>
                </a:solidFill>
                <a:latin typeface="+mj-ea"/>
                <a:ea typeface="+mj-ea"/>
              </a:rPr>
              <a:t>重复性测量。</a:t>
            </a:r>
            <a:endParaRPr sz="2000">
              <a:solidFill>
                <a:srgbClr val="FF0000"/>
              </a:solidFill>
              <a:latin typeface="+mj-ea"/>
              <a:ea typeface="+mj-ea"/>
            </a:endParaRPr>
          </a:p>
        </p:txBody>
      </p:sp>
      <p:sp>
        <p:nvSpPr>
          <p:cNvPr id="34" name="文本框 33"/>
          <p:cNvSpPr txBox="1"/>
          <p:nvPr/>
        </p:nvSpPr>
        <p:spPr>
          <a:xfrm>
            <a:off x="3264218" y="1763395"/>
            <a:ext cx="5080000" cy="706755"/>
          </a:xfrm>
          <a:prstGeom prst="rect">
            <a:avLst/>
          </a:prstGeom>
          <a:noFill/>
          <a:ln w="9525">
            <a:noFill/>
          </a:ln>
        </p:spPr>
        <p:txBody>
          <a:bodyPr>
            <a:spAutoFit/>
          </a:bodyPr>
          <a:p>
            <a:pPr indent="0"/>
            <a:r>
              <a:rPr lang="zh-CN" altLang="en-US" sz="2000">
                <a:latin typeface="宋体" panose="02010600030101010101" pitchFamily="2" charset="-122"/>
                <a:ea typeface="宋体" panose="02010600030101010101" pitchFamily="2" charset="-122"/>
                <a:cs typeface="宋体" panose="02010600030101010101" pitchFamily="2" charset="-122"/>
              </a:rPr>
              <a:t>用计量仪器和待测物进行比较，就可直接读出测量结果的测量。</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35" name="文本框 34"/>
          <p:cNvSpPr txBox="1"/>
          <p:nvPr/>
        </p:nvSpPr>
        <p:spPr>
          <a:xfrm>
            <a:off x="3264218" y="2700020"/>
            <a:ext cx="5080000" cy="1014730"/>
          </a:xfrm>
          <a:prstGeom prst="rect">
            <a:avLst/>
          </a:prstGeom>
          <a:noFill/>
          <a:ln w="9525">
            <a:noFill/>
          </a:ln>
        </p:spPr>
        <p:txBody>
          <a:bodyPr>
            <a:spAutoFit/>
          </a:bodyPr>
          <a:p>
            <a:pPr indent="0"/>
            <a:r>
              <a:rPr lang="zh-CN" altLang="en-US" sz="2000" b="0">
                <a:latin typeface="宋体" panose="02010600030101010101" pitchFamily="2" charset="-122"/>
                <a:ea typeface="宋体" panose="02010600030101010101" pitchFamily="2" charset="-122"/>
                <a:cs typeface="宋体" panose="02010600030101010101" pitchFamily="2" charset="-122"/>
              </a:rPr>
              <a:t>先测出与该待测量有一定函数关系的直接测量量，然后代入函数关系（物理公式）求出结果。</a:t>
            </a:r>
            <a:endParaRPr lang="zh-CN" altLang="en-US" sz="2000" b="0">
              <a:latin typeface="宋体" panose="02010600030101010101" pitchFamily="2" charset="-122"/>
              <a:ea typeface="宋体" panose="02010600030101010101" pitchFamily="2" charset="-122"/>
              <a:cs typeface="宋体" panose="02010600030101010101" pitchFamily="2" charset="-122"/>
            </a:endParaRPr>
          </a:p>
        </p:txBody>
      </p:sp>
      <p:sp>
        <p:nvSpPr>
          <p:cNvPr id="36" name="文本框 35"/>
          <p:cNvSpPr txBox="1"/>
          <p:nvPr/>
        </p:nvSpPr>
        <p:spPr>
          <a:xfrm>
            <a:off x="3220403" y="5052695"/>
            <a:ext cx="5080000" cy="1014730"/>
          </a:xfrm>
          <a:prstGeom prst="rect">
            <a:avLst/>
          </a:prstGeom>
          <a:noFill/>
          <a:ln w="9525">
            <a:noFill/>
          </a:ln>
        </p:spPr>
        <p:txBody>
          <a:bodyPr>
            <a:spAutoFit/>
          </a:bodyPr>
          <a:p>
            <a:pPr indent="266700"/>
            <a:r>
              <a:rPr lang="zh-CN" altLang="en-US" sz="2000" b="0">
                <a:latin typeface="宋体" panose="02010600030101010101" pitchFamily="2" charset="-122"/>
                <a:ea typeface="宋体" panose="02010600030101010101" pitchFamily="2" charset="-122"/>
                <a:cs typeface="宋体" panose="02010600030101010101" pitchFamily="2" charset="-122"/>
              </a:rPr>
              <a:t>在改变测量条件的情况下，对同一待测量所进行的测量，称为非等精度测量。非等精度测量又称</a:t>
            </a:r>
            <a:r>
              <a:rPr lang="zh-CN" altLang="en-US" sz="2000" b="0">
                <a:solidFill>
                  <a:srgbClr val="FF0000"/>
                </a:solidFill>
                <a:latin typeface="宋体" panose="02010600030101010101" pitchFamily="2" charset="-122"/>
                <a:ea typeface="宋体" panose="02010600030101010101" pitchFamily="2" charset="-122"/>
                <a:cs typeface="宋体" panose="02010600030101010101" pitchFamily="2" charset="-122"/>
              </a:rPr>
              <a:t>复现性测量。</a:t>
            </a:r>
            <a:endParaRPr lang="zh-CN" altLang="en-US" sz="2000"/>
          </a:p>
        </p:txBody>
      </p:sp>
      <p:sp>
        <p:nvSpPr>
          <p:cNvPr id="37" name="圆角矩形 36"/>
          <p:cNvSpPr/>
          <p:nvPr/>
        </p:nvSpPr>
        <p:spPr>
          <a:xfrm>
            <a:off x="1092200" y="1519555"/>
            <a:ext cx="8860155" cy="2195830"/>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1092200" y="3714750"/>
            <a:ext cx="8860155" cy="2352675"/>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8867140" y="2220595"/>
            <a:ext cx="2136775" cy="610235"/>
            <a:chOff x="6723643" y="1707603"/>
            <a:chExt cx="1721136" cy="548848"/>
          </a:xfrm>
        </p:grpSpPr>
        <p:grpSp>
          <p:nvGrpSpPr>
            <p:cNvPr id="41" name="组合 40"/>
            <p:cNvGrpSpPr/>
            <p:nvPr/>
          </p:nvGrpSpPr>
          <p:grpSpPr>
            <a:xfrm>
              <a:off x="6723643" y="1707603"/>
              <a:ext cx="1721136" cy="548848"/>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rgbClr val="0070C0"/>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395">
                    <a:solidFill>
                      <a:srgbClr val="0070C0"/>
                    </a:solidFill>
                    <a:latin typeface="微软雅黑" panose="020B0503020204020204" pitchFamily="34" charset="-122"/>
                    <a:ea typeface="微软雅黑" panose="020B0503020204020204" pitchFamily="34" charset="-122"/>
                  </a:rPr>
                  <a:t>  </a:t>
                </a:r>
                <a:r>
                  <a:rPr lang="zh-CN" altLang="en-US" sz="2395">
                    <a:solidFill>
                      <a:srgbClr val="0070C0"/>
                    </a:solidFill>
                    <a:latin typeface="微软雅黑" panose="020B0503020204020204" pitchFamily="34" charset="-122"/>
                    <a:ea typeface="微软雅黑" panose="020B0503020204020204" pitchFamily="34" charset="-122"/>
                  </a:rPr>
                  <a:t>获得方法</a:t>
                </a:r>
                <a:endParaRPr lang="zh-CN" altLang="en-US" sz="2395">
                  <a:solidFill>
                    <a:srgbClr val="0070C0"/>
                  </a:solidFill>
                  <a:latin typeface="微软雅黑" panose="020B0503020204020204" pitchFamily="34" charset="-122"/>
                  <a:ea typeface="微软雅黑" panose="020B0503020204020204" pitchFamily="34" charset="-122"/>
                </a:endParaRPr>
              </a:p>
            </p:txBody>
          </p:sp>
        </p:grpSp>
        <p:sp>
          <p:nvSpPr>
            <p:cNvPr id="44" name="椭圆 43"/>
            <p:cNvSpPr/>
            <p:nvPr/>
          </p:nvSpPr>
          <p:spPr>
            <a:xfrm>
              <a:off x="6826543" y="1842295"/>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rgbClr val="0070C0"/>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8893810" y="4448175"/>
            <a:ext cx="2136775" cy="610235"/>
            <a:chOff x="6723643" y="1707603"/>
            <a:chExt cx="1721136" cy="548848"/>
          </a:xfrm>
        </p:grpSpPr>
        <p:grpSp>
          <p:nvGrpSpPr>
            <p:cNvPr id="46" name="组合 45"/>
            <p:cNvGrpSpPr/>
            <p:nvPr/>
          </p:nvGrpSpPr>
          <p:grpSpPr>
            <a:xfrm>
              <a:off x="6723643" y="1707603"/>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rgbClr val="0070C0"/>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395">
                    <a:solidFill>
                      <a:srgbClr val="0070C0"/>
                    </a:solidFill>
                    <a:latin typeface="微软雅黑" panose="020B0503020204020204" pitchFamily="34" charset="-122"/>
                    <a:ea typeface="微软雅黑" panose="020B0503020204020204" pitchFamily="34" charset="-122"/>
                  </a:rPr>
                  <a:t>  </a:t>
                </a:r>
                <a:r>
                  <a:rPr lang="zh-CN" altLang="en-US" sz="2395">
                    <a:solidFill>
                      <a:srgbClr val="0070C0"/>
                    </a:solidFill>
                    <a:latin typeface="微软雅黑" panose="020B0503020204020204" pitchFamily="34" charset="-122"/>
                    <a:ea typeface="微软雅黑" panose="020B0503020204020204" pitchFamily="34" charset="-122"/>
                  </a:rPr>
                  <a:t>测量条件</a:t>
                </a:r>
                <a:endParaRPr lang="zh-CN" altLang="en-US" sz="2395">
                  <a:solidFill>
                    <a:srgbClr val="0070C0"/>
                  </a:solidFill>
                  <a:latin typeface="微软雅黑" panose="020B0503020204020204" pitchFamily="34" charset="-122"/>
                  <a:ea typeface="微软雅黑" panose="020B0503020204020204" pitchFamily="34" charset="-122"/>
                </a:endParaRPr>
              </a:p>
            </p:txBody>
          </p:sp>
        </p:grpSp>
        <p:sp>
          <p:nvSpPr>
            <p:cNvPr id="49" name="椭圆 48"/>
            <p:cNvSpPr/>
            <p:nvPr/>
          </p:nvSpPr>
          <p:spPr>
            <a:xfrm>
              <a:off x="6826543" y="1842295"/>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293" y="392357"/>
            <a:ext cx="1783080" cy="478155"/>
          </a:xfrm>
          <a:prstGeom prst="rect">
            <a:avLst/>
          </a:prstGeom>
        </p:spPr>
        <p:txBody>
          <a:bodyPr wrap="none">
            <a:spAutoFit/>
          </a:bodyPr>
          <a:p>
            <a:r>
              <a:rPr lang="zh-CN" altLang="en-US" sz="2520" b="1" dirty="0">
                <a:latin typeface="微软雅黑" panose="020B0503020204020204" pitchFamily="34" charset="-122"/>
                <a:ea typeface="微软雅黑" panose="020B0503020204020204" pitchFamily="34" charset="-122"/>
              </a:rPr>
              <a:t>误差的定义</a:t>
            </a:r>
            <a:endParaRPr lang="zh-CN" altLang="en-US" sz="2520" b="1" dirty="0">
              <a:latin typeface="微软雅黑" panose="020B0503020204020204" pitchFamily="34" charset="-122"/>
              <a:ea typeface="微软雅黑" panose="020B0503020204020204" pitchFamily="34" charset="-122"/>
            </a:endParaRPr>
          </a:p>
        </p:txBody>
      </p:sp>
      <p:sp>
        <p:nvSpPr>
          <p:cNvPr id="3" name="椭圆 2"/>
          <p:cNvSpPr/>
          <p:nvPr/>
        </p:nvSpPr>
        <p:spPr>
          <a:xfrm>
            <a:off x="970634" y="1555548"/>
            <a:ext cx="305363" cy="30541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grpSp>
        <p:nvGrpSpPr>
          <p:cNvPr id="4" name="组合 3"/>
          <p:cNvGrpSpPr/>
          <p:nvPr/>
        </p:nvGrpSpPr>
        <p:grpSpPr>
          <a:xfrm>
            <a:off x="1276399" y="1703769"/>
            <a:ext cx="244241" cy="244283"/>
            <a:chOff x="304800" y="673100"/>
            <a:chExt cx="4000500" cy="4000500"/>
          </a:xfrm>
          <a:effectLst>
            <a:outerShdw blurRad="381000" dist="152400" dir="8100000" algn="tr" rotWithShape="0">
              <a:prstClr val="black">
                <a:alpha val="7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6" name="椭圆 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1697990" y="2032000"/>
            <a:ext cx="8396605" cy="706755"/>
          </a:xfrm>
          <a:prstGeom prst="rect">
            <a:avLst/>
          </a:prstGeom>
          <a:noFill/>
          <a:ln w="9525">
            <a:noFill/>
          </a:ln>
        </p:spPr>
        <p:txBody>
          <a:bodyPr wrap="square">
            <a:spAutoFit/>
          </a:bodyPr>
          <a:p>
            <a:pPr indent="0"/>
            <a:r>
              <a:rPr lang="zh-CN" altLang="en-US" sz="2000">
                <a:latin typeface="宋体" panose="02010600030101010101" pitchFamily="2" charset="-122"/>
                <a:ea typeface="宋体" panose="02010600030101010101" pitchFamily="2" charset="-122"/>
                <a:cs typeface="宋体" panose="02010600030101010101" pitchFamily="2" charset="-122"/>
              </a:rPr>
              <a:t>任何一个被测量，在实验的当时条件下，均有不依人的意志为转移的真实大小，称此值为被测量的真值，一般用</a:t>
            </a:r>
            <a:r>
              <a:rPr lang="zh-CN" altLang="en-US" sz="2000">
                <a:solidFill>
                  <a:srgbClr val="C00000"/>
                </a:solidFill>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 表示</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7" name="TextBox 119"/>
          <p:cNvSpPr txBox="1"/>
          <p:nvPr/>
        </p:nvSpPr>
        <p:spPr>
          <a:xfrm>
            <a:off x="1657480" y="1555491"/>
            <a:ext cx="815340" cy="470535"/>
          </a:xfrm>
          <a:prstGeom prst="rect">
            <a:avLst/>
          </a:prstGeom>
          <a:noFill/>
          <a:effectLst/>
        </p:spPr>
        <p:txBody>
          <a:bodyPr wrap="none" lIns="101625" tIns="50814" rIns="101625" bIns="50814" rtlCol="0">
            <a:spAutoFit/>
          </a:bodyPr>
          <a:p>
            <a:r>
              <a:rPr lang="zh-CN" altLang="en-US" sz="2400" b="1" dirty="0">
                <a:solidFill>
                  <a:srgbClr val="0070C0"/>
                </a:solidFill>
                <a:latin typeface="+mj-ea"/>
                <a:ea typeface="+mj-ea"/>
              </a:rPr>
              <a:t>真值</a:t>
            </a:r>
            <a:endParaRPr lang="zh-CN" altLang="en-US" sz="2400" b="1" dirty="0">
              <a:solidFill>
                <a:srgbClr val="0070C0"/>
              </a:solidFill>
              <a:latin typeface="+mj-ea"/>
              <a:ea typeface="+mj-ea"/>
            </a:endParaRPr>
          </a:p>
        </p:txBody>
      </p:sp>
      <p:graphicFrame>
        <p:nvGraphicFramePr>
          <p:cNvPr id="8" name="Picture 6"/>
          <p:cNvGraphicFramePr>
            <a:graphicFrameLocks noChangeAspect="1"/>
          </p:cNvGraphicFramePr>
          <p:nvPr/>
        </p:nvGraphicFramePr>
        <p:xfrm>
          <a:off x="6225540" y="2322195"/>
          <a:ext cx="347345" cy="416560"/>
        </p:xfrm>
        <a:graphic>
          <a:graphicData uri="http://schemas.openxmlformats.org/presentationml/2006/ole">
            <mc:AlternateContent xmlns:mc="http://schemas.openxmlformats.org/markup-compatibility/2006">
              <mc:Choice xmlns:v="urn:schemas-microsoft-com:vml" Requires="v">
                <p:oleObj spid="_x0000_s3076" name="" r:id="rId1" imgW="180975" imgH="233045" progId="Equation.DSMT4">
                  <p:embed/>
                </p:oleObj>
              </mc:Choice>
              <mc:Fallback>
                <p:oleObj name="" r:id="rId1" imgW="180975" imgH="233045" progId="Equation.DSMT4">
                  <p:embed/>
                  <p:pic>
                    <p:nvPicPr>
                      <p:cNvPr id="0" name="图片 3075"/>
                      <p:cNvPicPr/>
                      <p:nvPr/>
                    </p:nvPicPr>
                    <p:blipFill>
                      <a:blip r:embed="rId2">
                        <a:biLevel thresh="50000"/>
                      </a:blip>
                      <a:stretch>
                        <a:fillRect/>
                      </a:stretch>
                    </p:blipFill>
                    <p:spPr>
                      <a:xfrm>
                        <a:off x="6225540" y="2322195"/>
                        <a:ext cx="347345" cy="416560"/>
                      </a:xfrm>
                      <a:prstGeom prst="rect">
                        <a:avLst/>
                      </a:prstGeom>
                      <a:noFill/>
                      <a:ln w="38100">
                        <a:noFill/>
                        <a:miter/>
                      </a:ln>
                    </p:spPr>
                  </p:pic>
                </p:oleObj>
              </mc:Fallback>
            </mc:AlternateContent>
          </a:graphicData>
        </a:graphic>
      </p:graphicFrame>
      <p:sp>
        <p:nvSpPr>
          <p:cNvPr id="9" name="椭圆 8"/>
          <p:cNvSpPr/>
          <p:nvPr/>
        </p:nvSpPr>
        <p:spPr>
          <a:xfrm>
            <a:off x="981429" y="3431338"/>
            <a:ext cx="305363" cy="30541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p>
            <a:pPr algn="ctr"/>
            <a:endParaRPr lang="zh-CN" altLang="en-US" sz="2395">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87194" y="3544634"/>
            <a:ext cx="244241" cy="244283"/>
            <a:chOff x="304800" y="673100"/>
            <a:chExt cx="4000500" cy="4000500"/>
          </a:xfrm>
          <a:effectLst>
            <a:outerShdw blurRad="381000" dist="152400" dir="8100000" algn="tr" rotWithShape="0">
              <a:prstClr val="black">
                <a:alpha val="7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12" name="椭圆 1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13" name="TextBox 119"/>
          <p:cNvSpPr txBox="1"/>
          <p:nvPr/>
        </p:nvSpPr>
        <p:spPr>
          <a:xfrm>
            <a:off x="1698120" y="3431281"/>
            <a:ext cx="815340" cy="470535"/>
          </a:xfrm>
          <a:prstGeom prst="rect">
            <a:avLst/>
          </a:prstGeom>
          <a:noFill/>
          <a:effectLst/>
        </p:spPr>
        <p:txBody>
          <a:bodyPr wrap="none" lIns="101625" tIns="50814" rIns="101625" bIns="50814" rtlCol="0">
            <a:spAutoFit/>
          </a:bodyPr>
          <a:p>
            <a:r>
              <a:rPr lang="zh-CN" altLang="en-US" sz="2400" b="1" dirty="0">
                <a:solidFill>
                  <a:srgbClr val="0070C0"/>
                </a:solidFill>
                <a:latin typeface="+mj-ea"/>
                <a:ea typeface="+mj-ea"/>
              </a:rPr>
              <a:t>误差</a:t>
            </a:r>
            <a:endParaRPr lang="zh-CN" altLang="en-US" sz="2400" b="1" dirty="0">
              <a:solidFill>
                <a:srgbClr val="0070C0"/>
              </a:solidFill>
              <a:latin typeface="+mj-ea"/>
              <a:ea typeface="+mj-ea"/>
            </a:endParaRPr>
          </a:p>
        </p:txBody>
      </p:sp>
      <p:sp>
        <p:nvSpPr>
          <p:cNvPr id="14" name="文本框 13"/>
          <p:cNvSpPr txBox="1"/>
          <p:nvPr/>
        </p:nvSpPr>
        <p:spPr>
          <a:xfrm>
            <a:off x="1365250" y="4067175"/>
            <a:ext cx="7712075" cy="398780"/>
          </a:xfrm>
          <a:prstGeom prst="rect">
            <a:avLst/>
          </a:prstGeom>
          <a:noFill/>
          <a:ln w="9525">
            <a:noFill/>
          </a:ln>
        </p:spPr>
        <p:txBody>
          <a:bodyPr wrap="square">
            <a:spAutoFit/>
          </a:bodyPr>
          <a:p>
            <a:pPr indent="342265"/>
            <a:r>
              <a:rPr lang="zh-CN" altLang="en-US" sz="2000" b="0">
                <a:latin typeface="宋体" panose="02010600030101010101" pitchFamily="2" charset="-122"/>
                <a:ea typeface="宋体" panose="02010600030101010101" pitchFamily="2" charset="-122"/>
                <a:cs typeface="宋体" panose="02010600030101010101" pitchFamily="2" charset="-122"/>
              </a:rPr>
              <a:t>把测量值与真值之差定义为误差，一般用</a:t>
            </a:r>
            <a:r>
              <a:rPr lang="en-US" altLang="zh-CN" sz="2000" b="0">
                <a:latin typeface="宋体" panose="02010600030101010101" pitchFamily="2" charset="-122"/>
                <a:ea typeface="宋体" panose="02010600030101010101" pitchFamily="2" charset="-122"/>
                <a:cs typeface="宋体" panose="02010600030101010101" pitchFamily="2" charset="-122"/>
              </a:rPr>
              <a:t>Δ</a:t>
            </a:r>
            <a:r>
              <a:rPr lang="zh-CN" altLang="en-US" sz="2000" b="0">
                <a:latin typeface="宋体" panose="02010600030101010101" pitchFamily="2" charset="-122"/>
                <a:ea typeface="宋体" panose="02010600030101010101" pitchFamily="2" charset="-122"/>
                <a:cs typeface="宋体" panose="02010600030101010101" pitchFamily="2" charset="-122"/>
              </a:rPr>
              <a:t>表示，即</a:t>
            </a:r>
            <a:endParaRPr lang="zh-CN" altLang="en-US" sz="2000" b="0">
              <a:latin typeface="宋体" panose="02010600030101010101" pitchFamily="2" charset="-122"/>
              <a:ea typeface="宋体" panose="02010600030101010101" pitchFamily="2" charset="-122"/>
              <a:cs typeface="宋体" panose="02010600030101010101" pitchFamily="2" charset="-122"/>
            </a:endParaRPr>
          </a:p>
        </p:txBody>
      </p:sp>
      <p:sp>
        <p:nvSpPr>
          <p:cNvPr id="15" name="文本框 14"/>
          <p:cNvSpPr txBox="1"/>
          <p:nvPr/>
        </p:nvSpPr>
        <p:spPr>
          <a:xfrm>
            <a:off x="2274888" y="5093335"/>
            <a:ext cx="5080000" cy="521970"/>
          </a:xfrm>
          <a:prstGeom prst="rect">
            <a:avLst/>
          </a:prstGeom>
          <a:noFill/>
          <a:ln w="9525">
            <a:noFill/>
          </a:ln>
        </p:spPr>
        <p:txBody>
          <a:bodyPr>
            <a:spAutoFit/>
          </a:bodyPr>
          <a:p>
            <a:pPr indent="266700" algn="ct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Δ=</a:t>
            </a:r>
            <a:r>
              <a:rPr lang="en-US" altLang="zh-CN" sz="2800" b="1" i="1">
                <a:solidFill>
                  <a:srgbClr val="FF0000"/>
                </a:solidFill>
                <a:latin typeface="宋体" panose="02010600030101010101" pitchFamily="2" charset="-122"/>
                <a:ea typeface="宋体" panose="02010600030101010101" pitchFamily="2" charset="-122"/>
                <a:cs typeface="宋体" panose="02010600030101010101" pitchFamily="2" charset="-122"/>
              </a:rPr>
              <a:t>x</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800" b="1" i="1">
                <a:solidFill>
                  <a:srgbClr val="FF0000"/>
                </a:solidFill>
                <a:latin typeface="宋体" panose="02010600030101010101" pitchFamily="2" charset="-122"/>
                <a:ea typeface="宋体" panose="02010600030101010101" pitchFamily="2" charset="-122"/>
                <a:cs typeface="宋体" panose="02010600030101010101" pitchFamily="2" charset="-122"/>
              </a:rPr>
              <a:t>x</a:t>
            </a:r>
            <a:r>
              <a:rPr lang="en-US" altLang="zh-CN" sz="2800" b="1" i="1" baseline="-25000">
                <a:solidFill>
                  <a:srgbClr val="FF0000"/>
                </a:solidFill>
                <a:latin typeface="宋体" panose="02010600030101010101" pitchFamily="2" charset="-122"/>
                <a:ea typeface="宋体" panose="02010600030101010101" pitchFamily="2" charset="-122"/>
                <a:cs typeface="宋体" panose="02010600030101010101" pitchFamily="2" charset="-122"/>
              </a:rPr>
              <a:t>0</a:t>
            </a:r>
            <a:r>
              <a:rPr lang="en-US" altLang="zh-CN" sz="2800" b="1" i="1">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en-US" altLang="zh-CN" sz="2400" b="1" i="1">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en-US" altLang="zh-CN" sz="2400" b="1" i="1">
                <a:latin typeface="宋体" panose="02010600030101010101" pitchFamily="2" charset="-122"/>
                <a:ea typeface="宋体" panose="02010600030101010101" pitchFamily="2" charset="-122"/>
                <a:cs typeface="宋体" panose="02010600030101010101" pitchFamily="2" charset="-122"/>
              </a:rPr>
              <a:t>     </a:t>
            </a:r>
            <a:r>
              <a:rPr lang="en-US" altLang="zh-CN" sz="2400" b="0" i="1">
                <a:latin typeface="宋体" panose="02010600030101010101" pitchFamily="2" charset="-122"/>
                <a:ea typeface="宋体" panose="02010600030101010101" pitchFamily="2" charset="-122"/>
                <a:cs typeface="宋体" panose="02010600030101010101" pitchFamily="2" charset="-122"/>
              </a:rPr>
              <a:t>             </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6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28383" y="435537"/>
            <a:ext cx="2423160" cy="478155"/>
          </a:xfrm>
          <a:prstGeom prst="rect">
            <a:avLst/>
          </a:prstGeom>
        </p:spPr>
        <p:txBody>
          <a:bodyPr wrap="none">
            <a:spAutoFit/>
          </a:bodyPr>
          <a:p>
            <a:r>
              <a:rPr lang="zh-CN" altLang="en-US" sz="2520" b="1" dirty="0">
                <a:latin typeface="微软雅黑" panose="020B0503020204020204" pitchFamily="34" charset="-122"/>
                <a:ea typeface="微软雅黑" panose="020B0503020204020204" pitchFamily="34" charset="-122"/>
              </a:rPr>
              <a:t>误差的表现形式</a:t>
            </a:r>
            <a:endParaRPr lang="zh-CN" altLang="en-US" sz="2520" b="1"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1002348" y="2645410"/>
            <a:ext cx="5080000" cy="398780"/>
          </a:xfrm>
          <a:prstGeom prst="rect">
            <a:avLst/>
          </a:prstGeom>
          <a:noFill/>
          <a:ln w="9525">
            <a:noFill/>
          </a:ln>
        </p:spPr>
        <p:txBody>
          <a:bodyPr>
            <a:spAutoFit/>
          </a:bodyPr>
          <a:p>
            <a:pPr indent="266700"/>
            <a:r>
              <a:rPr lang="zh-CN" altLang="en-US" sz="2000">
                <a:latin typeface="宋体" panose="02010600030101010101" pitchFamily="2" charset="-122"/>
                <a:ea typeface="宋体" panose="02010600030101010101" pitchFamily="2" charset="-122"/>
                <a:cs typeface="宋体" panose="02010600030101010101" pitchFamily="2" charset="-122"/>
              </a:rPr>
              <a:t>绝对误差与测量误差定义相同</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15" name="文本框 14"/>
          <p:cNvSpPr txBox="1"/>
          <p:nvPr/>
        </p:nvSpPr>
        <p:spPr>
          <a:xfrm>
            <a:off x="1993900" y="3662680"/>
            <a:ext cx="2156460" cy="521970"/>
          </a:xfrm>
          <a:prstGeom prst="rect">
            <a:avLst/>
          </a:prstGeom>
          <a:noFill/>
          <a:ln w="9525">
            <a:noFill/>
          </a:ln>
        </p:spPr>
        <p:txBody>
          <a:bodyPr wrap="square">
            <a:spAutoFit/>
          </a:bodyPr>
          <a:p>
            <a:pPr indent="0"/>
            <a:r>
              <a:rPr lang="en-US" altLang="zh-CN" sz="2800" b="0">
                <a:solidFill>
                  <a:srgbClr val="FF0000"/>
                </a:solidFill>
                <a:latin typeface="宋体" panose="02010600030101010101" pitchFamily="2" charset="-122"/>
                <a:ea typeface="宋体" panose="02010600030101010101" pitchFamily="2" charset="-122"/>
                <a:cs typeface="宋体" panose="02010600030101010101" pitchFamily="2" charset="-122"/>
              </a:rPr>
              <a:t>Δ=</a:t>
            </a:r>
            <a:r>
              <a:rPr lang="en-US" altLang="zh-CN" sz="2800" b="0" i="1">
                <a:solidFill>
                  <a:srgbClr val="FF0000"/>
                </a:solidFill>
                <a:latin typeface="宋体" panose="02010600030101010101" pitchFamily="2" charset="-122"/>
                <a:ea typeface="宋体" panose="02010600030101010101" pitchFamily="2" charset="-122"/>
                <a:cs typeface="宋体" panose="02010600030101010101" pitchFamily="2" charset="-122"/>
              </a:rPr>
              <a:t>x</a:t>
            </a:r>
            <a:r>
              <a:rPr lang="en-US" altLang="zh-CN" sz="2800" b="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800" b="0" i="1">
                <a:solidFill>
                  <a:srgbClr val="FF0000"/>
                </a:solidFill>
                <a:latin typeface="宋体" panose="02010600030101010101" pitchFamily="2" charset="-122"/>
                <a:ea typeface="宋体" panose="02010600030101010101" pitchFamily="2" charset="-122"/>
                <a:cs typeface="宋体" panose="02010600030101010101" pitchFamily="2" charset="-122"/>
              </a:rPr>
              <a:t>x</a:t>
            </a:r>
            <a:r>
              <a:rPr lang="en-US" altLang="zh-CN" sz="2800" b="0" i="1" baseline="-25000">
                <a:solidFill>
                  <a:srgbClr val="FF0000"/>
                </a:solidFill>
                <a:latin typeface="宋体" panose="02010600030101010101" pitchFamily="2" charset="-122"/>
                <a:ea typeface="宋体" panose="02010600030101010101" pitchFamily="2" charset="-122"/>
                <a:cs typeface="宋体" panose="02010600030101010101" pitchFamily="2" charset="-122"/>
              </a:rPr>
              <a:t>0</a:t>
            </a:r>
            <a:r>
              <a:rPr lang="en-US" altLang="zh-CN" sz="2800" b="0" i="1">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sz="2800"/>
          </a:p>
        </p:txBody>
      </p:sp>
      <p:sp>
        <p:nvSpPr>
          <p:cNvPr id="16" name="椭圆 3"/>
          <p:cNvSpPr>
            <a:spLocks noChangeArrowheads="1"/>
          </p:cNvSpPr>
          <p:nvPr/>
        </p:nvSpPr>
        <p:spPr bwMode="auto">
          <a:xfrm>
            <a:off x="6302191" y="1331107"/>
            <a:ext cx="4197070" cy="4196785"/>
          </a:xfrm>
          <a:prstGeom prst="ellipse">
            <a:avLst/>
          </a:prstGeom>
          <a:noFill/>
          <a:ln w="9525">
            <a:solidFill>
              <a:srgbClr val="0070C0"/>
            </a:solidFill>
            <a:prstDash val="dash"/>
            <a:round/>
          </a:ln>
          <a:extLst>
            <a:ext uri="{909E8E84-426E-40DD-AFC4-6F175D3DCCD1}">
              <a14:hiddenFill xmlns:a14="http://schemas.microsoft.com/office/drawing/2010/main">
                <a:solidFill>
                  <a:srgbClr val="FFFFFF"/>
                </a:solidFill>
              </a14:hiddenFill>
            </a:ext>
          </a:extLst>
        </p:spPr>
        <p:txBody>
          <a:bodyPr lIns="86369" tIns="43185" rIns="86369" bIns="431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40">
              <a:solidFill>
                <a:schemeClr val="bg1"/>
              </a:solidFill>
              <a:ea typeface="宋体" panose="02010600030101010101" pitchFamily="2" charset="-122"/>
            </a:endParaRPr>
          </a:p>
        </p:txBody>
      </p:sp>
      <p:sp>
        <p:nvSpPr>
          <p:cNvPr id="17" name="椭圆 3"/>
          <p:cNvSpPr>
            <a:spLocks noChangeArrowheads="1"/>
          </p:cNvSpPr>
          <p:nvPr/>
        </p:nvSpPr>
        <p:spPr bwMode="auto">
          <a:xfrm>
            <a:off x="872941" y="1332377"/>
            <a:ext cx="4197070" cy="4196785"/>
          </a:xfrm>
          <a:prstGeom prst="ellipse">
            <a:avLst/>
          </a:prstGeom>
          <a:noFill/>
          <a:ln w="9525">
            <a:solidFill>
              <a:srgbClr val="0070C0"/>
            </a:solidFill>
            <a:prstDash val="dash"/>
            <a:round/>
          </a:ln>
          <a:extLst>
            <a:ext uri="{909E8E84-426E-40DD-AFC4-6F175D3DCCD1}">
              <a14:hiddenFill xmlns:a14="http://schemas.microsoft.com/office/drawing/2010/main">
                <a:solidFill>
                  <a:srgbClr val="FFFFFF"/>
                </a:solidFill>
              </a14:hiddenFill>
            </a:ext>
          </a:extLst>
        </p:spPr>
        <p:txBody>
          <a:bodyPr lIns="86369" tIns="43185" rIns="86369" bIns="431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40">
              <a:solidFill>
                <a:schemeClr val="bg1"/>
              </a:solidFill>
              <a:ea typeface="宋体" panose="02010600030101010101" pitchFamily="2" charset="-122"/>
            </a:endParaRPr>
          </a:p>
        </p:txBody>
      </p:sp>
      <p:sp>
        <p:nvSpPr>
          <p:cNvPr id="18" name="文本框 17"/>
          <p:cNvSpPr txBox="1"/>
          <p:nvPr/>
        </p:nvSpPr>
        <p:spPr>
          <a:xfrm>
            <a:off x="6532563" y="2337435"/>
            <a:ext cx="5080000" cy="706755"/>
          </a:xfrm>
          <a:prstGeom prst="rect">
            <a:avLst/>
          </a:prstGeom>
          <a:noFill/>
          <a:ln w="9525">
            <a:noFill/>
          </a:ln>
        </p:spPr>
        <p:txBody>
          <a:bodyPr>
            <a:spAutoFit/>
          </a:bodyPr>
          <a:p>
            <a:pPr indent="0"/>
            <a:r>
              <a:rPr lang="zh-CN" altLang="en-US" sz="2000" b="0">
                <a:latin typeface="宋体" panose="02010600030101010101" pitchFamily="2" charset="-122"/>
                <a:ea typeface="宋体" panose="02010600030101010101" pitchFamily="2" charset="-122"/>
                <a:cs typeface="宋体" panose="02010600030101010101" pitchFamily="2" charset="-122"/>
              </a:rPr>
              <a:t>把绝对误差与被测量真值的比值</a:t>
            </a:r>
            <a:endParaRPr lang="zh-CN" altLang="en-US" sz="2000" b="0">
              <a:latin typeface="宋体" panose="02010600030101010101" pitchFamily="2" charset="-122"/>
              <a:ea typeface="宋体" panose="02010600030101010101" pitchFamily="2" charset="-122"/>
              <a:cs typeface="宋体" panose="02010600030101010101" pitchFamily="2" charset="-122"/>
            </a:endParaRPr>
          </a:p>
          <a:p>
            <a:pPr indent="0"/>
            <a:r>
              <a:rPr lang="zh-CN" altLang="en-US" sz="2000" b="0">
                <a:latin typeface="宋体" panose="02010600030101010101" pitchFamily="2" charset="-122"/>
                <a:ea typeface="宋体" panose="02010600030101010101" pitchFamily="2" charset="-122"/>
                <a:cs typeface="宋体" panose="02010600030101010101" pitchFamily="2" charset="-122"/>
              </a:rPr>
              <a:t>称为相对误差</a:t>
            </a:r>
            <a:endParaRPr lang="zh-CN" altLang="en-US" sz="2000" b="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图片 2629"/>
          <p:cNvGraphicFramePr>
            <a:graphicFrameLocks noChangeAspect="1"/>
          </p:cNvGraphicFramePr>
          <p:nvPr/>
        </p:nvGraphicFramePr>
        <p:xfrm>
          <a:off x="7836535" y="3662680"/>
          <a:ext cx="1129030" cy="761365"/>
        </p:xfrm>
        <a:graphic>
          <a:graphicData uri="http://schemas.openxmlformats.org/presentationml/2006/ole">
            <mc:AlternateContent xmlns:mc="http://schemas.openxmlformats.org/markup-compatibility/2006">
              <mc:Choice xmlns:v="urn:schemas-microsoft-com:vml" Requires="v">
                <p:oleObj spid="_x0000_s3076" name="" r:id="rId1" imgW="469900" imgH="431800" progId="Equation.KSEE3">
                  <p:embed/>
                </p:oleObj>
              </mc:Choice>
              <mc:Fallback>
                <p:oleObj name="" r:id="rId1" imgW="469900" imgH="431800" progId="Equation.KSEE3">
                  <p:embed/>
                  <p:pic>
                    <p:nvPicPr>
                      <p:cNvPr id="0" name="图片 3075"/>
                      <p:cNvPicPr/>
                      <p:nvPr/>
                    </p:nvPicPr>
                    <p:blipFill>
                      <a:blip r:embed="rId2"/>
                      <a:stretch>
                        <a:fillRect/>
                      </a:stretch>
                    </p:blipFill>
                    <p:spPr>
                      <a:xfrm>
                        <a:off x="7836535" y="3662680"/>
                        <a:ext cx="1129030" cy="761365"/>
                      </a:xfrm>
                      <a:prstGeom prst="rect">
                        <a:avLst/>
                      </a:prstGeom>
                      <a:noFill/>
                      <a:ln w="38100">
                        <a:noFill/>
                        <a:miter/>
                      </a:ln>
                    </p:spPr>
                  </p:pic>
                </p:oleObj>
              </mc:Fallback>
            </mc:AlternateContent>
          </a:graphicData>
        </a:graphic>
      </p:graphicFrame>
      <p:grpSp>
        <p:nvGrpSpPr>
          <p:cNvPr id="34" name="组合 33"/>
          <p:cNvGrpSpPr/>
          <p:nvPr/>
        </p:nvGrpSpPr>
        <p:grpSpPr>
          <a:xfrm>
            <a:off x="2289391" y="4557992"/>
            <a:ext cx="1144687" cy="1737998"/>
            <a:chOff x="2634137" y="3466278"/>
            <a:chExt cx="908432" cy="1379288"/>
          </a:xfrm>
        </p:grpSpPr>
        <p:sp>
          <p:nvSpPr>
            <p:cNvPr id="35" name="圆角矩形 34"/>
            <p:cNvSpPr/>
            <p:nvPr/>
          </p:nvSpPr>
          <p:spPr>
            <a:xfrm>
              <a:off x="2694380" y="3466278"/>
              <a:ext cx="788165" cy="1379288"/>
            </a:xfrm>
            <a:prstGeom prst="roundRect">
              <a:avLst/>
            </a:prstGeom>
            <a:solidFill>
              <a:srgbClr val="0070C0"/>
            </a:solidFill>
            <a:ln w="25400" cap="flat" cmpd="sng" algn="ctr">
              <a:noFill/>
              <a:prstDash val="solid"/>
            </a:ln>
            <a:effectLst>
              <a:outerShdw blurRad="50800" dist="50800" dir="2700000" algn="tl" rotWithShape="0">
                <a:prstClr val="black">
                  <a:alpha val="27000"/>
                </a:prstClr>
              </a:outerShdw>
            </a:effectLst>
          </p:spPr>
          <p:txBody>
            <a:bodyPr rot="0" spcFirstLastPara="0" vert="horz" wrap="square" lIns="115221" tIns="57610" rIns="115221" bIns="5761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3600">
                <a:defRPr/>
              </a:pPr>
              <a:endParaRPr lang="en-US" sz="1765" kern="0">
                <a:solidFill>
                  <a:sysClr val="window" lastClr="FFFFFF"/>
                </a:solidFill>
                <a:latin typeface="Calibri" panose="020F0502020204030204"/>
              </a:endParaRPr>
            </a:p>
          </p:txBody>
        </p:sp>
        <p:sp>
          <p:nvSpPr>
            <p:cNvPr id="36" name="TextBox 31"/>
            <p:cNvSpPr txBox="1"/>
            <p:nvPr/>
          </p:nvSpPr>
          <p:spPr>
            <a:xfrm>
              <a:off x="2634137" y="3858093"/>
              <a:ext cx="908432" cy="6636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3600">
                <a:lnSpc>
                  <a:spcPct val="80000"/>
                </a:lnSpc>
                <a:defRPr/>
              </a:pPr>
              <a:r>
                <a:rPr lang="zh-CN" altLang="en-US" sz="3025"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绝对误差</a:t>
              </a:r>
              <a:endParaRPr lang="zh-CN" altLang="en-US" sz="3025"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19" name="组合 18"/>
          <p:cNvGrpSpPr/>
          <p:nvPr/>
        </p:nvGrpSpPr>
        <p:grpSpPr>
          <a:xfrm>
            <a:off x="7951049" y="4600537"/>
            <a:ext cx="1144687" cy="1737998"/>
            <a:chOff x="2634640" y="3466278"/>
            <a:chExt cx="908432" cy="1379288"/>
          </a:xfrm>
        </p:grpSpPr>
        <p:sp>
          <p:nvSpPr>
            <p:cNvPr id="20" name="圆角矩形 19"/>
            <p:cNvSpPr/>
            <p:nvPr/>
          </p:nvSpPr>
          <p:spPr>
            <a:xfrm>
              <a:off x="2694380" y="3466278"/>
              <a:ext cx="788165" cy="1379288"/>
            </a:xfrm>
            <a:prstGeom prst="roundRect">
              <a:avLst/>
            </a:prstGeom>
            <a:solidFill>
              <a:srgbClr val="0070C0"/>
            </a:solidFill>
            <a:ln w="25400" cap="flat" cmpd="sng" algn="ctr">
              <a:noFill/>
              <a:prstDash val="solid"/>
            </a:ln>
            <a:effectLst>
              <a:outerShdw blurRad="50800" dist="50800" dir="2700000" algn="tl" rotWithShape="0">
                <a:prstClr val="black">
                  <a:alpha val="27000"/>
                </a:prstClr>
              </a:outerShdw>
            </a:effectLst>
          </p:spPr>
          <p:txBody>
            <a:bodyPr rot="0" spcFirstLastPara="0" vert="horz" wrap="square" lIns="115221" tIns="57610" rIns="115221" bIns="5761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3600">
                <a:defRPr/>
              </a:pPr>
              <a:endParaRPr lang="en-US" sz="1765" kern="0">
                <a:solidFill>
                  <a:sysClr val="window" lastClr="FFFFFF"/>
                </a:solidFill>
                <a:latin typeface="Calibri" panose="020F0502020204030204"/>
              </a:endParaRPr>
            </a:p>
          </p:txBody>
        </p:sp>
        <p:sp>
          <p:nvSpPr>
            <p:cNvPr id="21" name="TextBox 31"/>
            <p:cNvSpPr txBox="1"/>
            <p:nvPr/>
          </p:nvSpPr>
          <p:spPr>
            <a:xfrm>
              <a:off x="2634640" y="3790565"/>
              <a:ext cx="908432" cy="6636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3600">
                <a:lnSpc>
                  <a:spcPct val="80000"/>
                </a:lnSpc>
                <a:defRPr/>
              </a:pPr>
              <a:r>
                <a:rPr lang="zh-CN" altLang="en-US" sz="3025"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相对误差</a:t>
              </a:r>
              <a:endParaRPr lang="zh-CN" altLang="en-US" sz="3025"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sp>
        <p:nvSpPr>
          <p:cNvPr id="22" name="文本框 21"/>
          <p:cNvSpPr txBox="1"/>
          <p:nvPr/>
        </p:nvSpPr>
        <p:spPr>
          <a:xfrm>
            <a:off x="6532880" y="3044190"/>
            <a:ext cx="3913505" cy="706755"/>
          </a:xfrm>
          <a:prstGeom prst="rect">
            <a:avLst/>
          </a:prstGeom>
          <a:noFill/>
          <a:ln w="9525">
            <a:noFill/>
          </a:ln>
        </p:spPr>
        <p:txBody>
          <a:bodyPr wrap="square">
            <a:spAutoFit/>
          </a:bodyPr>
          <a:p>
            <a:pPr indent="0"/>
            <a:r>
              <a:rPr lang="zh-CN" altLang="en-US" sz="2000" b="0">
                <a:solidFill>
                  <a:schemeClr val="tx1"/>
                </a:solidFill>
                <a:latin typeface="宋体" panose="02010600030101010101" pitchFamily="2" charset="-122"/>
                <a:ea typeface="宋体" panose="02010600030101010101" pitchFamily="2" charset="-122"/>
                <a:cs typeface="宋体" panose="02010600030101010101" pitchFamily="2" charset="-122"/>
              </a:rPr>
              <a:t>相对误差是无量纲数，通常用“</a:t>
            </a:r>
            <a:r>
              <a:rPr lang="en-US" altLang="zh-CN" sz="20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b="0">
                <a:solidFill>
                  <a:schemeClr val="tx1"/>
                </a:solidFill>
                <a:latin typeface="宋体" panose="02010600030101010101" pitchFamily="2" charset="-122"/>
                <a:ea typeface="宋体" panose="02010600030101010101" pitchFamily="2" charset="-122"/>
                <a:cs typeface="宋体" panose="02010600030101010101" pitchFamily="2" charset="-122"/>
              </a:rPr>
              <a:t>表示</a:t>
            </a:r>
            <a:endParaRPr lang="zh-CN" altLang="en-US" sz="2000" b="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833" y="222812"/>
            <a:ext cx="1770380" cy="475615"/>
          </a:xfrm>
          <a:prstGeom prst="rect">
            <a:avLst/>
          </a:prstGeom>
        </p:spPr>
        <p:txBody>
          <a:bodyPr wrap="none">
            <a:spAutoFit/>
          </a:bodyPr>
          <a:lstStyle/>
          <a:p>
            <a:r>
              <a:rPr lang="zh-CN" altLang="en-US" sz="2500" b="1" dirty="0">
                <a:solidFill>
                  <a:schemeClr val="tx1"/>
                </a:solidFill>
                <a:uFillTx/>
                <a:latin typeface="微软雅黑" panose="020B0503020204020204" pitchFamily="34" charset="-122"/>
                <a:ea typeface="微软雅黑" panose="020B0503020204020204" pitchFamily="34" charset="-122"/>
              </a:rPr>
              <a:t>误差的分类</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sp>
        <p:nvSpPr>
          <p:cNvPr id="17" name="TextBox 11"/>
          <p:cNvSpPr txBox="1">
            <a:spLocks noChangeArrowheads="1"/>
          </p:cNvSpPr>
          <p:nvPr/>
        </p:nvSpPr>
        <p:spPr bwMode="auto">
          <a:xfrm>
            <a:off x="1989455" y="1524635"/>
            <a:ext cx="87185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69" tIns="43185" rIns="86369" bIns="431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chemeClr val="tx1"/>
                </a:solidFill>
                <a:latin typeface="微软雅黑" panose="020B0503020204020204" pitchFamily="34" charset="-122"/>
              </a:rPr>
              <a:t>在相同条件下（方法、仪器、环境、观测人不变），对同一物理量作多次测量时，误差的符号和绝对值保持不变。或按某一确定的规律（为线性、周期性等）变化的误差。具有方向性和等值性</a:t>
            </a:r>
            <a:endParaRPr lang="zh-CN" altLang="en-US" dirty="0">
              <a:solidFill>
                <a:schemeClr val="tx1"/>
              </a:solidFill>
              <a:latin typeface="微软雅黑" panose="020B0503020204020204" pitchFamily="34" charset="-122"/>
            </a:endParaRPr>
          </a:p>
        </p:txBody>
      </p:sp>
      <p:grpSp>
        <p:nvGrpSpPr>
          <p:cNvPr id="18" name="组合 17"/>
          <p:cNvGrpSpPr/>
          <p:nvPr/>
        </p:nvGrpSpPr>
        <p:grpSpPr>
          <a:xfrm>
            <a:off x="268605" y="982345"/>
            <a:ext cx="1620520" cy="1551940"/>
            <a:chOff x="2848131" y="1860029"/>
            <a:chExt cx="3807502" cy="3807502"/>
          </a:xfrm>
          <a:gradFill>
            <a:gsLst>
              <a:gs pos="0">
                <a:schemeClr val="bg1"/>
              </a:gs>
              <a:gs pos="51000">
                <a:schemeClr val="bg1">
                  <a:lumMod val="95000"/>
                </a:schemeClr>
              </a:gs>
              <a:gs pos="100000">
                <a:schemeClr val="bg1">
                  <a:lumMod val="75000"/>
                </a:schemeClr>
              </a:gs>
            </a:gsLst>
            <a:lin ang="18900000" scaled="0"/>
          </a:gradFill>
          <a:effectLst>
            <a:outerShdw blurRad="444500" dist="63500" dir="8100000" algn="ctr" rotWithShape="0">
              <a:schemeClr val="tx1">
                <a:alpha val="50000"/>
              </a:schemeClr>
            </a:outerShdw>
          </a:effectLst>
        </p:grpSpPr>
        <p:sp>
          <p:nvSpPr>
            <p:cNvPr id="19" name="椭圆 18"/>
            <p:cNvSpPr/>
            <p:nvPr/>
          </p:nvSpPr>
          <p:spPr>
            <a:xfrm>
              <a:off x="2848131" y="1860029"/>
              <a:ext cx="3807502" cy="38075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20" name="文本框 91"/>
            <p:cNvSpPr txBox="1"/>
            <p:nvPr/>
          </p:nvSpPr>
          <p:spPr>
            <a:xfrm>
              <a:off x="3273865" y="2824947"/>
              <a:ext cx="2955355" cy="2224678"/>
            </a:xfrm>
            <a:prstGeom prst="rect">
              <a:avLst/>
            </a:prstGeom>
            <a:noFill/>
          </p:spPr>
          <p:txBody>
            <a:bodyPr wrap="square" rtlCol="0">
              <a:spAutoFit/>
            </a:bodyPr>
            <a:p>
              <a:pPr algn="ctr"/>
              <a:r>
                <a:rPr lang="zh-CN" altLang="en-US" sz="2645" b="1" dirty="0">
                  <a:solidFill>
                    <a:srgbClr val="0070C0"/>
                  </a:solidFill>
                  <a:latin typeface="微软雅黑" panose="020B0503020204020204" pitchFamily="34" charset="-122"/>
                  <a:ea typeface="微软雅黑" panose="020B0503020204020204" pitchFamily="34" charset="-122"/>
                </a:rPr>
                <a:t>系统</a:t>
              </a:r>
              <a:endParaRPr lang="zh-CN" altLang="en-US" sz="2645" b="1" dirty="0">
                <a:solidFill>
                  <a:srgbClr val="0070C0"/>
                </a:solidFill>
                <a:latin typeface="微软雅黑" panose="020B0503020204020204" pitchFamily="34" charset="-122"/>
                <a:ea typeface="微软雅黑" panose="020B0503020204020204" pitchFamily="34" charset="-122"/>
              </a:endParaRPr>
            </a:p>
            <a:p>
              <a:pPr algn="ctr"/>
              <a:r>
                <a:rPr lang="zh-CN" altLang="en-US" sz="2645" b="1" dirty="0">
                  <a:solidFill>
                    <a:srgbClr val="0070C0"/>
                  </a:solidFill>
                  <a:latin typeface="微软雅黑" panose="020B0503020204020204" pitchFamily="34" charset="-122"/>
                  <a:ea typeface="微软雅黑" panose="020B0503020204020204" pitchFamily="34" charset="-122"/>
                </a:rPr>
                <a:t>误差</a:t>
              </a:r>
              <a:endParaRPr lang="zh-CN" altLang="en-US" sz="2645" b="1" dirty="0">
                <a:solidFill>
                  <a:srgbClr val="0070C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519680" y="2649855"/>
            <a:ext cx="5396230" cy="3378200"/>
            <a:chOff x="3225" y="5239"/>
            <a:chExt cx="8498" cy="5320"/>
          </a:xfrm>
        </p:grpSpPr>
        <p:grpSp>
          <p:nvGrpSpPr>
            <p:cNvPr id="50" name="组合 20"/>
            <p:cNvGrpSpPr/>
            <p:nvPr/>
          </p:nvGrpSpPr>
          <p:grpSpPr>
            <a:xfrm rot="0">
              <a:off x="5853" y="8025"/>
              <a:ext cx="4055" cy="2535"/>
              <a:chOff x="2823691" y="3005532"/>
              <a:chExt cx="3116263" cy="1948051"/>
            </a:xfrm>
          </p:grpSpPr>
          <p:sp>
            <p:nvSpPr>
              <p:cNvPr id="51" name="Freeform 11"/>
              <p:cNvSpPr/>
              <p:nvPr/>
            </p:nvSpPr>
            <p:spPr bwMode="auto">
              <a:xfrm>
                <a:off x="2823691" y="3005532"/>
                <a:ext cx="3116263" cy="194805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a:gsLst>
                  <a:gs pos="0">
                    <a:schemeClr val="bg1">
                      <a:lumMod val="95000"/>
                    </a:schemeClr>
                  </a:gs>
                  <a:gs pos="50000">
                    <a:schemeClr val="bg1"/>
                  </a:gs>
                  <a:gs pos="100000">
                    <a:schemeClr val="bg1">
                      <a:lumMod val="75000"/>
                    </a:schemeClr>
                  </a:gs>
                </a:gsLst>
                <a:lin ang="18900000" scaled="0"/>
              </a:gradFill>
              <a:ln>
                <a:noFill/>
              </a:ln>
              <a:effectLst>
                <a:outerShdw blurRad="444500" dist="63500" dir="8100000" algn="tr" rotWithShape="0">
                  <a:prstClr val="black">
                    <a:alpha val="50000"/>
                  </a:prst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395" kern="0" dirty="0">
                  <a:solidFill>
                    <a:srgbClr val="0070C0"/>
                  </a:solidFill>
                  <a:latin typeface="微软雅黑" panose="020B0503020204020204" pitchFamily="34" charset="-122"/>
                  <a:ea typeface="微软雅黑" panose="020B0503020204020204" pitchFamily="34" charset="-122"/>
                </a:endParaRPr>
              </a:p>
            </p:txBody>
          </p:sp>
          <p:sp>
            <p:nvSpPr>
              <p:cNvPr id="52" name="Text Box 13"/>
              <p:cNvSpPr txBox="1">
                <a:spLocks noChangeArrowheads="1"/>
              </p:cNvSpPr>
              <p:nvPr/>
            </p:nvSpPr>
            <p:spPr bwMode="auto">
              <a:xfrm>
                <a:off x="3105540" y="3523830"/>
                <a:ext cx="2552351" cy="11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lvl="0" algn="ctr" eaLnBrk="1" latinLnBrk="1" hangingPunct="1">
                  <a:lnSpc>
                    <a:spcPct val="120000"/>
                  </a:lnSpc>
                  <a:defRPr/>
                </a:pPr>
                <a:r>
                  <a:rPr kumimoji="1" lang="zh-CN" altLang="en-US" sz="2395" kern="0" dirty="0">
                    <a:solidFill>
                      <a:srgbClr val="0070C0"/>
                    </a:solidFill>
                    <a:latin typeface="微软雅黑" panose="020B0503020204020204" pitchFamily="34" charset="-122"/>
                  </a:rPr>
                  <a:t>系统误差</a:t>
                </a:r>
                <a:endParaRPr kumimoji="1" lang="zh-CN" altLang="en-US" sz="2395" kern="0" dirty="0">
                  <a:solidFill>
                    <a:srgbClr val="0070C0"/>
                  </a:solidFill>
                  <a:latin typeface="微软雅黑" panose="020B0503020204020204" pitchFamily="34" charset="-122"/>
                </a:endParaRPr>
              </a:p>
              <a:p>
                <a:pPr lvl="0" algn="ctr" eaLnBrk="1" latinLnBrk="1" hangingPunct="1">
                  <a:lnSpc>
                    <a:spcPct val="120000"/>
                  </a:lnSpc>
                  <a:defRPr/>
                </a:pPr>
                <a:r>
                  <a:rPr kumimoji="1" lang="zh-CN" altLang="en-US" sz="2395" kern="0" dirty="0">
                    <a:solidFill>
                      <a:srgbClr val="0070C0"/>
                    </a:solidFill>
                    <a:latin typeface="微软雅黑" panose="020B0503020204020204" pitchFamily="34" charset="-122"/>
                  </a:rPr>
                  <a:t>的来源</a:t>
                </a:r>
                <a:endParaRPr kumimoji="1" lang="zh-CN" altLang="en-US" sz="2395" kern="0" dirty="0">
                  <a:solidFill>
                    <a:srgbClr val="0070C0"/>
                  </a:solidFill>
                  <a:latin typeface="微软雅黑" panose="020B0503020204020204" pitchFamily="34" charset="-122"/>
                </a:endParaRPr>
              </a:p>
            </p:txBody>
          </p:sp>
        </p:grpSp>
        <p:grpSp>
          <p:nvGrpSpPr>
            <p:cNvPr id="57" name="组合 56"/>
            <p:cNvGrpSpPr/>
            <p:nvPr/>
          </p:nvGrpSpPr>
          <p:grpSpPr>
            <a:xfrm rot="0">
              <a:off x="9541" y="6227"/>
              <a:ext cx="2183" cy="2594"/>
              <a:chOff x="7120950" y="3023731"/>
              <a:chExt cx="1467112" cy="1743074"/>
            </a:xfrm>
            <a:gradFill>
              <a:gsLst>
                <a:gs pos="0">
                  <a:schemeClr val="bg1">
                    <a:lumMod val="95000"/>
                  </a:schemeClr>
                </a:gs>
                <a:gs pos="50000">
                  <a:schemeClr val="bg1"/>
                </a:gs>
                <a:gs pos="100000">
                  <a:schemeClr val="bg1">
                    <a:lumMod val="85000"/>
                  </a:schemeClr>
                </a:gs>
              </a:gsLst>
              <a:lin ang="16200000" scaled="0"/>
            </a:gradFill>
          </p:grpSpPr>
          <p:sp>
            <p:nvSpPr>
              <p:cNvPr id="58" name="AutoShape 15"/>
              <p:cNvSpPr>
                <a:spLocks noChangeArrowheads="1"/>
              </p:cNvSpPr>
              <p:nvPr/>
            </p:nvSpPr>
            <p:spPr bwMode="auto">
              <a:xfrm rot="1800000">
                <a:off x="7120950" y="4437096"/>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2015" b="1" kern="0">
                  <a:solidFill>
                    <a:srgbClr val="0070C0"/>
                  </a:solidFill>
                  <a:latin typeface="微软雅黑" panose="020B0503020204020204" pitchFamily="34" charset="-122"/>
                  <a:ea typeface="微软雅黑" panose="020B0503020204020204" pitchFamily="34" charset="-122"/>
                </a:endParaRPr>
              </a:p>
            </p:txBody>
          </p:sp>
          <p:sp>
            <p:nvSpPr>
              <p:cNvPr id="59" name="Oval 7"/>
              <p:cNvSpPr>
                <a:spLocks noChangeArrowheads="1"/>
              </p:cNvSpPr>
              <p:nvPr/>
            </p:nvSpPr>
            <p:spPr bwMode="gray">
              <a:xfrm>
                <a:off x="7180897" y="3023731"/>
                <a:ext cx="1407165" cy="1367161"/>
              </a:xfrm>
              <a:prstGeom prst="ellipse">
                <a:avLst/>
              </a:prstGeom>
              <a:gradFill>
                <a:gsLst>
                  <a:gs pos="0">
                    <a:schemeClr val="bg1"/>
                  </a:gs>
                  <a:gs pos="51000">
                    <a:schemeClr val="bg1">
                      <a:lumMod val="95000"/>
                    </a:schemeClr>
                  </a:gs>
                  <a:gs pos="100000">
                    <a:schemeClr val="bg1">
                      <a:lumMod val="75000"/>
                    </a:schemeClr>
                  </a:gs>
                </a:gsLst>
                <a:lin ang="18900000" scaled="0"/>
              </a:gradFill>
              <a:ln w="9525" cap="rnd">
                <a:noFill/>
                <a:prstDash val="solid"/>
                <a:round/>
              </a:ln>
              <a:effectLst>
                <a:outerShdw blurRad="444500" dist="63500" dir="8100000" algn="tr" rotWithShape="0">
                  <a:prstClr val="black">
                    <a:alpha val="50000"/>
                  </a:prstClr>
                </a:outerShdw>
              </a:effectLst>
            </p:spPr>
            <p:txBody>
              <a:bodyPr wrap="none" anchor="ctr"/>
              <a:lstStyle/>
              <a:p>
                <a:pPr>
                  <a:defRPr/>
                </a:pPr>
                <a:endParaRPr lang="zh-CN" altLang="en-US" sz="2015" kern="0">
                  <a:solidFill>
                    <a:srgbClr val="0070C0"/>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329687" y="3529139"/>
                <a:ext cx="1127965" cy="356346"/>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2015" dirty="0">
                    <a:solidFill>
                      <a:srgbClr val="0070C0"/>
                    </a:solidFill>
                  </a:rPr>
                  <a:t>人身误差</a:t>
                </a:r>
                <a:endParaRPr lang="zh-CN" altLang="en-US" sz="2015" dirty="0">
                  <a:solidFill>
                    <a:srgbClr val="0070C0"/>
                  </a:solidFill>
                </a:endParaRPr>
              </a:p>
            </p:txBody>
          </p:sp>
        </p:grpSp>
        <p:grpSp>
          <p:nvGrpSpPr>
            <p:cNvPr id="61" name="组合 60"/>
            <p:cNvGrpSpPr/>
            <p:nvPr/>
          </p:nvGrpSpPr>
          <p:grpSpPr>
            <a:xfrm rot="0">
              <a:off x="7145" y="5239"/>
              <a:ext cx="2094" cy="2778"/>
              <a:chOff x="5739366" y="2552263"/>
              <a:chExt cx="1407165" cy="1866478"/>
            </a:xfrm>
            <a:gradFill>
              <a:gsLst>
                <a:gs pos="0">
                  <a:schemeClr val="bg1">
                    <a:lumMod val="95000"/>
                  </a:schemeClr>
                </a:gs>
                <a:gs pos="50000">
                  <a:schemeClr val="bg1"/>
                </a:gs>
                <a:gs pos="100000">
                  <a:schemeClr val="bg1">
                    <a:lumMod val="85000"/>
                  </a:schemeClr>
                </a:gs>
              </a:gsLst>
              <a:lin ang="16200000" scaled="0"/>
            </a:gradFill>
          </p:grpSpPr>
          <p:sp>
            <p:nvSpPr>
              <p:cNvPr id="62" name="AutoShape 15"/>
              <p:cNvSpPr>
                <a:spLocks noChangeArrowheads="1"/>
              </p:cNvSpPr>
              <p:nvPr/>
            </p:nvSpPr>
            <p:spPr bwMode="auto">
              <a:xfrm>
                <a:off x="6278094" y="4089032"/>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2015" b="1" kern="0">
                  <a:solidFill>
                    <a:srgbClr val="0070C0"/>
                  </a:solidFill>
                  <a:latin typeface="微软雅黑" panose="020B0503020204020204" pitchFamily="34" charset="-122"/>
                  <a:ea typeface="微软雅黑" panose="020B0503020204020204" pitchFamily="34" charset="-122"/>
                </a:endParaRPr>
              </a:p>
            </p:txBody>
          </p:sp>
          <p:sp>
            <p:nvSpPr>
              <p:cNvPr id="63" name="Oval 7"/>
              <p:cNvSpPr>
                <a:spLocks noChangeArrowheads="1"/>
              </p:cNvSpPr>
              <p:nvPr/>
            </p:nvSpPr>
            <p:spPr bwMode="gray">
              <a:xfrm>
                <a:off x="5739366" y="2552263"/>
                <a:ext cx="1407165" cy="1367161"/>
              </a:xfrm>
              <a:prstGeom prst="ellipse">
                <a:avLst/>
              </a:prstGeom>
              <a:gradFill>
                <a:gsLst>
                  <a:gs pos="0">
                    <a:schemeClr val="bg1"/>
                  </a:gs>
                  <a:gs pos="51000">
                    <a:schemeClr val="bg1">
                      <a:lumMod val="95000"/>
                    </a:schemeClr>
                  </a:gs>
                  <a:gs pos="100000">
                    <a:schemeClr val="bg1">
                      <a:lumMod val="75000"/>
                    </a:schemeClr>
                  </a:gs>
                </a:gsLst>
                <a:lin ang="18900000" scaled="0"/>
              </a:gradFill>
              <a:ln w="9525" cap="rnd">
                <a:noFill/>
                <a:prstDash val="solid"/>
                <a:round/>
              </a:ln>
              <a:effectLst>
                <a:outerShdw blurRad="444500" dist="63500" dir="8100000" algn="tr" rotWithShape="0">
                  <a:prstClr val="black">
                    <a:alpha val="50000"/>
                  </a:prstClr>
                </a:outerShdw>
              </a:effectLst>
            </p:spPr>
            <p:txBody>
              <a:bodyPr wrap="none" anchor="ctr"/>
              <a:lstStyle/>
              <a:p>
                <a:pPr>
                  <a:defRPr/>
                </a:pPr>
                <a:endParaRPr lang="zh-CN" altLang="en-US" sz="2015" kern="0">
                  <a:solidFill>
                    <a:srgbClr val="0070C0"/>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5888156" y="3057671"/>
                <a:ext cx="1127965" cy="356346"/>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2015" dirty="0">
                    <a:solidFill>
                      <a:srgbClr val="0070C0"/>
                    </a:solidFill>
                  </a:rPr>
                  <a:t>环境误差</a:t>
                </a:r>
                <a:endParaRPr lang="zh-CN" altLang="en-US" sz="2015" dirty="0">
                  <a:solidFill>
                    <a:srgbClr val="0070C0"/>
                  </a:solidFill>
                </a:endParaRPr>
              </a:p>
            </p:txBody>
          </p:sp>
        </p:grpSp>
        <p:grpSp>
          <p:nvGrpSpPr>
            <p:cNvPr id="65" name="组合 64"/>
            <p:cNvGrpSpPr/>
            <p:nvPr/>
          </p:nvGrpSpPr>
          <p:grpSpPr>
            <a:xfrm rot="0">
              <a:off x="4661" y="5550"/>
              <a:ext cx="2183" cy="2594"/>
              <a:chOff x="4297836" y="3023731"/>
              <a:chExt cx="1467112" cy="1743074"/>
            </a:xfrm>
            <a:gradFill>
              <a:gsLst>
                <a:gs pos="0">
                  <a:schemeClr val="bg1">
                    <a:lumMod val="95000"/>
                  </a:schemeClr>
                </a:gs>
                <a:gs pos="50000">
                  <a:schemeClr val="bg1"/>
                </a:gs>
                <a:gs pos="100000">
                  <a:schemeClr val="bg1">
                    <a:lumMod val="85000"/>
                  </a:schemeClr>
                </a:gs>
              </a:gsLst>
              <a:lin ang="16200000" scaled="0"/>
            </a:gradFill>
          </p:grpSpPr>
          <p:sp>
            <p:nvSpPr>
              <p:cNvPr id="66" name="AutoShape 15"/>
              <p:cNvSpPr>
                <a:spLocks noChangeArrowheads="1"/>
              </p:cNvSpPr>
              <p:nvPr/>
            </p:nvSpPr>
            <p:spPr bwMode="auto">
              <a:xfrm rot="19800000">
                <a:off x="5365132" y="4437096"/>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2015" b="1" kern="0">
                  <a:solidFill>
                    <a:srgbClr val="0070C0"/>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297836" y="3023731"/>
                <a:ext cx="1407807" cy="1367161"/>
                <a:chOff x="4297836" y="3023731"/>
                <a:chExt cx="1407807" cy="1367161"/>
              </a:xfrm>
              <a:grpFill/>
            </p:grpSpPr>
            <p:sp>
              <p:nvSpPr>
                <p:cNvPr id="68" name="Oval 7"/>
                <p:cNvSpPr>
                  <a:spLocks noChangeArrowheads="1"/>
                </p:cNvSpPr>
                <p:nvPr/>
              </p:nvSpPr>
              <p:spPr bwMode="gray">
                <a:xfrm>
                  <a:off x="4297836" y="3023731"/>
                  <a:ext cx="1407165" cy="1367161"/>
                </a:xfrm>
                <a:prstGeom prst="ellipse">
                  <a:avLst/>
                </a:prstGeom>
                <a:gradFill>
                  <a:gsLst>
                    <a:gs pos="0">
                      <a:schemeClr val="bg1">
                        <a:lumMod val="95000"/>
                      </a:schemeClr>
                    </a:gs>
                    <a:gs pos="50000">
                      <a:schemeClr val="bg1"/>
                    </a:gs>
                    <a:gs pos="100000">
                      <a:schemeClr val="bg1">
                        <a:lumMod val="75000"/>
                      </a:schemeClr>
                    </a:gs>
                  </a:gsLst>
                  <a:lin ang="18900000" scaled="0"/>
                </a:gradFill>
                <a:ln w="9525" cap="rnd">
                  <a:noFill/>
                  <a:prstDash val="solid"/>
                  <a:round/>
                </a:ln>
                <a:effectLst>
                  <a:outerShdw blurRad="444500" dist="63500" dir="8100000" algn="tr" rotWithShape="0">
                    <a:prstClr val="black">
                      <a:alpha val="50000"/>
                    </a:prstClr>
                  </a:outerShdw>
                </a:effectLst>
              </p:spPr>
              <p:txBody>
                <a:bodyPr wrap="none" anchor="ctr"/>
                <a:lstStyle/>
                <a:p>
                  <a:pPr>
                    <a:defRPr/>
                  </a:pPr>
                  <a:endParaRPr lang="zh-CN" altLang="en-US" sz="2015" kern="0">
                    <a:solidFill>
                      <a:srgbClr val="0070C0"/>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4577678" y="3526245"/>
                  <a:ext cx="1127965" cy="457549"/>
                </a:xfrm>
                <a:prstGeom prst="rect">
                  <a:avLst/>
                </a:prstGeom>
                <a:noFill/>
                <a:ln w="9525" cap="rnd">
                  <a:noFill/>
                  <a:prstDash val="solid"/>
                  <a:round/>
                </a:ln>
                <a:effectLst/>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800" dirty="0">
                      <a:solidFill>
                        <a:srgbClr val="0070C0"/>
                      </a:solidFill>
                    </a:rPr>
                    <a:t>方法（理论）</a:t>
                  </a:r>
                  <a:endParaRPr lang="zh-CN" altLang="en-US" sz="1800" dirty="0">
                    <a:solidFill>
                      <a:srgbClr val="0070C0"/>
                    </a:solidFill>
                  </a:endParaRPr>
                </a:p>
                <a:p>
                  <a:pPr lvl="0" algn="ctr">
                    <a:lnSpc>
                      <a:spcPct val="120000"/>
                    </a:lnSpc>
                    <a:defRPr/>
                  </a:pPr>
                  <a:r>
                    <a:rPr lang="zh-CN" altLang="en-US" sz="1800" dirty="0">
                      <a:solidFill>
                        <a:srgbClr val="0070C0"/>
                      </a:solidFill>
                    </a:rPr>
                    <a:t>误差</a:t>
                  </a:r>
                  <a:endParaRPr lang="zh-CN" altLang="en-US" sz="1800" dirty="0">
                    <a:solidFill>
                      <a:srgbClr val="0070C0"/>
                    </a:solidFill>
                  </a:endParaRPr>
                </a:p>
              </p:txBody>
            </p:sp>
          </p:grpSp>
        </p:grpSp>
        <p:grpSp>
          <p:nvGrpSpPr>
            <p:cNvPr id="70" name="组合 69"/>
            <p:cNvGrpSpPr/>
            <p:nvPr/>
          </p:nvGrpSpPr>
          <p:grpSpPr>
            <a:xfrm rot="0">
              <a:off x="3225" y="7274"/>
              <a:ext cx="2592" cy="2035"/>
              <a:chOff x="3332423" y="4182183"/>
              <a:chExt cx="1741948" cy="1367161"/>
            </a:xfrm>
            <a:gradFill>
              <a:gsLst>
                <a:gs pos="0">
                  <a:schemeClr val="bg1">
                    <a:lumMod val="95000"/>
                  </a:schemeClr>
                </a:gs>
                <a:gs pos="50000">
                  <a:schemeClr val="bg1"/>
                </a:gs>
                <a:gs pos="100000">
                  <a:schemeClr val="bg1">
                    <a:lumMod val="85000"/>
                  </a:schemeClr>
                </a:gs>
              </a:gsLst>
              <a:lin ang="16200000" scaled="0"/>
            </a:gradFill>
          </p:grpSpPr>
          <p:sp>
            <p:nvSpPr>
              <p:cNvPr id="71" name="AutoShape 15"/>
              <p:cNvSpPr>
                <a:spLocks noChangeArrowheads="1"/>
              </p:cNvSpPr>
              <p:nvPr/>
            </p:nvSpPr>
            <p:spPr bwMode="auto">
              <a:xfrm rot="18000000">
                <a:off x="4709609" y="5116937"/>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2015" b="1" kern="0">
                  <a:solidFill>
                    <a:srgbClr val="0070C0"/>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3332423" y="4182183"/>
                <a:ext cx="1407165" cy="1367161"/>
                <a:chOff x="3332423" y="4182183"/>
                <a:chExt cx="1407165" cy="1367161"/>
              </a:xfrm>
              <a:grpFill/>
            </p:grpSpPr>
            <p:sp>
              <p:nvSpPr>
                <p:cNvPr id="73" name="Oval 7"/>
                <p:cNvSpPr>
                  <a:spLocks noChangeArrowheads="1"/>
                </p:cNvSpPr>
                <p:nvPr/>
              </p:nvSpPr>
              <p:spPr bwMode="gray">
                <a:xfrm>
                  <a:off x="3332423" y="4182183"/>
                  <a:ext cx="1407165" cy="1367161"/>
                </a:xfrm>
                <a:prstGeom prst="ellipse">
                  <a:avLst/>
                </a:prstGeom>
                <a:gradFill>
                  <a:gsLst>
                    <a:gs pos="0">
                      <a:schemeClr val="bg1">
                        <a:lumMod val="95000"/>
                      </a:schemeClr>
                    </a:gs>
                    <a:gs pos="50000">
                      <a:schemeClr val="bg1"/>
                    </a:gs>
                    <a:gs pos="100000">
                      <a:schemeClr val="bg1">
                        <a:lumMod val="75000"/>
                      </a:schemeClr>
                    </a:gs>
                  </a:gsLst>
                  <a:lin ang="18900000" scaled="0"/>
                </a:gradFill>
                <a:ln w="9525" cap="rnd">
                  <a:noFill/>
                  <a:prstDash val="solid"/>
                  <a:round/>
                </a:ln>
                <a:effectLst>
                  <a:outerShdw blurRad="444500" dist="63500" dir="8100000" algn="tr" rotWithShape="0">
                    <a:prstClr val="black">
                      <a:alpha val="50000"/>
                    </a:prstClr>
                  </a:outerShdw>
                </a:effectLst>
              </p:spPr>
              <p:txBody>
                <a:bodyPr wrap="none" anchor="ctr"/>
                <a:lstStyle/>
                <a:p>
                  <a:pPr>
                    <a:defRPr/>
                  </a:pPr>
                  <a:endParaRPr lang="zh-CN" altLang="en-US" sz="2015" kern="0">
                    <a:solidFill>
                      <a:srgbClr val="0070C0"/>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3557154" y="4704275"/>
                  <a:ext cx="1127965" cy="322976"/>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800" dirty="0">
                      <a:solidFill>
                        <a:srgbClr val="0070C0"/>
                      </a:solidFill>
                    </a:rPr>
                    <a:t>仪器（装置）</a:t>
                  </a:r>
                  <a:endParaRPr lang="zh-CN" altLang="en-US" sz="1800" dirty="0">
                    <a:solidFill>
                      <a:srgbClr val="0070C0"/>
                    </a:solidFill>
                  </a:endParaRPr>
                </a:p>
                <a:p>
                  <a:pPr lvl="0" algn="ctr">
                    <a:lnSpc>
                      <a:spcPct val="120000"/>
                    </a:lnSpc>
                    <a:defRPr/>
                  </a:pPr>
                  <a:r>
                    <a:rPr lang="zh-CN" altLang="en-US" sz="1800" dirty="0">
                      <a:solidFill>
                        <a:srgbClr val="0070C0"/>
                      </a:solidFill>
                    </a:rPr>
                    <a:t>误差</a:t>
                  </a:r>
                  <a:endParaRPr lang="zh-CN" altLang="en-US" sz="1800" dirty="0">
                    <a:solidFill>
                      <a:srgbClr val="0070C0"/>
                    </a:solidFill>
                  </a:endParaRPr>
                </a:p>
              </p:txBody>
            </p:sp>
          </p:grpSp>
        </p:grpSp>
      </p:grpSp>
      <p:sp>
        <p:nvSpPr>
          <p:cNvPr id="14" name="文本框 13"/>
          <p:cNvSpPr txBox="1"/>
          <p:nvPr/>
        </p:nvSpPr>
        <p:spPr>
          <a:xfrm>
            <a:off x="1330960" y="6342380"/>
            <a:ext cx="8752205" cy="368300"/>
          </a:xfrm>
          <a:prstGeom prst="rect">
            <a:avLst/>
          </a:prstGeom>
          <a:noFill/>
          <a:ln w="9525">
            <a:noFill/>
          </a:ln>
        </p:spPr>
        <p:txBody>
          <a:bodyPr wrap="square">
            <a:spAutoFit/>
          </a:bodyPr>
          <a:p>
            <a:pPr indent="0"/>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系统误差是可以被发现、减小、消除或修正的，但不能通过多次测量来减小或消除。</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21728" y="265992"/>
            <a:ext cx="1770380" cy="475615"/>
          </a:xfrm>
          <a:prstGeom prst="rect">
            <a:avLst/>
          </a:prstGeom>
        </p:spPr>
        <p:txBody>
          <a:bodyPr wrap="none">
            <a:spAutoFit/>
          </a:bodyPr>
          <a:lstStyle/>
          <a:p>
            <a:r>
              <a:rPr lang="zh-CN" altLang="en-US" sz="2500" b="1" dirty="0">
                <a:solidFill>
                  <a:schemeClr val="tx1"/>
                </a:solidFill>
                <a:uFillTx/>
                <a:latin typeface="微软雅黑" panose="020B0503020204020204" pitchFamily="34" charset="-122"/>
                <a:ea typeface="微软雅黑" panose="020B0503020204020204" pitchFamily="34" charset="-122"/>
              </a:rPr>
              <a:t>误差的分类</a:t>
            </a:r>
            <a:endParaRPr lang="zh-CN" altLang="en-US" sz="2500" b="1" dirty="0">
              <a:solidFill>
                <a:schemeClr val="tx1"/>
              </a:solidFill>
              <a:uFillTx/>
              <a:latin typeface="微软雅黑" panose="020B0503020204020204" pitchFamily="34" charset="-122"/>
              <a:ea typeface="微软雅黑" panose="020B0503020204020204" pitchFamily="34" charset="-122"/>
            </a:endParaRPr>
          </a:p>
        </p:txBody>
      </p:sp>
      <p:sp>
        <p:nvSpPr>
          <p:cNvPr id="17" name="TextBox 11"/>
          <p:cNvSpPr txBox="1">
            <a:spLocks noChangeArrowheads="1"/>
          </p:cNvSpPr>
          <p:nvPr/>
        </p:nvSpPr>
        <p:spPr bwMode="auto">
          <a:xfrm>
            <a:off x="1298575" y="3237865"/>
            <a:ext cx="8718550" cy="162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69" tIns="43185" rIns="86369" bIns="431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dirty="0">
                <a:solidFill>
                  <a:schemeClr val="tx1"/>
                </a:solidFill>
                <a:latin typeface="微软雅黑" panose="020B0503020204020204" pitchFamily="34" charset="-122"/>
              </a:rPr>
              <a:t> </a:t>
            </a:r>
            <a:r>
              <a:rPr lang="zh-CN" altLang="en-US" dirty="0">
                <a:solidFill>
                  <a:schemeClr val="tx1"/>
                </a:solidFill>
                <a:latin typeface="微软雅黑" panose="020B0503020204020204" pitchFamily="34" charset="-122"/>
              </a:rPr>
              <a:t>假如在实验中已消除了系统误差和粗差，在相同条件下，对同一物理量进行</a:t>
            </a:r>
            <a:endParaRPr lang="zh-CN" altLang="en-US" dirty="0">
              <a:solidFill>
                <a:schemeClr val="tx1"/>
              </a:solidFill>
              <a:latin typeface="微软雅黑" panose="020B0503020204020204" pitchFamily="34" charset="-122"/>
            </a:endParaRPr>
          </a:p>
          <a:p>
            <a:pPr eaLnBrk="1" hangingPunct="1">
              <a:spcBef>
                <a:spcPct val="0"/>
              </a:spcBef>
              <a:buFontTx/>
              <a:buNone/>
            </a:pPr>
            <a:endParaRPr lang="zh-CN" altLang="en-US" dirty="0">
              <a:solidFill>
                <a:schemeClr val="tx1"/>
              </a:solidFill>
              <a:latin typeface="微软雅黑" panose="020B0503020204020204" pitchFamily="34" charset="-122"/>
            </a:endParaRPr>
          </a:p>
          <a:p>
            <a:pPr eaLnBrk="1" hangingPunct="1">
              <a:spcBef>
                <a:spcPct val="0"/>
              </a:spcBef>
              <a:buFontTx/>
              <a:buNone/>
            </a:pPr>
            <a:r>
              <a:rPr lang="zh-CN" altLang="en-US" dirty="0">
                <a:solidFill>
                  <a:schemeClr val="tx1"/>
                </a:solidFill>
                <a:latin typeface="微软雅黑" panose="020B0503020204020204" pitchFamily="34" charset="-122"/>
              </a:rPr>
              <a:t>多次重复测量，各次测量的误差时大时小，忽正忽负变化不定。这种由于偶</a:t>
            </a:r>
            <a:endParaRPr lang="zh-CN" altLang="en-US" dirty="0">
              <a:solidFill>
                <a:schemeClr val="tx1"/>
              </a:solidFill>
              <a:latin typeface="微软雅黑" panose="020B0503020204020204" pitchFamily="34" charset="-122"/>
            </a:endParaRPr>
          </a:p>
          <a:p>
            <a:pPr eaLnBrk="1" hangingPunct="1">
              <a:spcBef>
                <a:spcPct val="0"/>
              </a:spcBef>
              <a:buFontTx/>
              <a:buNone/>
            </a:pPr>
            <a:endParaRPr lang="zh-CN" altLang="en-US" dirty="0">
              <a:solidFill>
                <a:schemeClr val="tx1"/>
              </a:solidFill>
              <a:latin typeface="微软雅黑" panose="020B0503020204020204" pitchFamily="34" charset="-122"/>
            </a:endParaRPr>
          </a:p>
          <a:p>
            <a:pPr eaLnBrk="1" hangingPunct="1">
              <a:spcBef>
                <a:spcPct val="0"/>
              </a:spcBef>
              <a:buFontTx/>
              <a:buNone/>
            </a:pPr>
            <a:r>
              <a:rPr lang="zh-CN" altLang="en-US" dirty="0">
                <a:solidFill>
                  <a:schemeClr val="tx1"/>
                </a:solidFill>
                <a:latin typeface="微软雅黑" panose="020B0503020204020204" pitchFamily="34" charset="-122"/>
              </a:rPr>
              <a:t>然的或不确定的因素所造成的测量值相对于真值的无规则的涨落叫随机误差。</a:t>
            </a:r>
            <a:endParaRPr lang="zh-CN" altLang="en-US" dirty="0">
              <a:solidFill>
                <a:schemeClr val="tx1"/>
              </a:solidFill>
              <a:latin typeface="微软雅黑" panose="020B0503020204020204" pitchFamily="34" charset="-122"/>
            </a:endParaRPr>
          </a:p>
        </p:txBody>
      </p:sp>
      <p:grpSp>
        <p:nvGrpSpPr>
          <p:cNvPr id="18" name="组合 17"/>
          <p:cNvGrpSpPr/>
          <p:nvPr/>
        </p:nvGrpSpPr>
        <p:grpSpPr>
          <a:xfrm>
            <a:off x="496570" y="1374140"/>
            <a:ext cx="1620520" cy="1551940"/>
            <a:chOff x="2848131" y="1860029"/>
            <a:chExt cx="3807502" cy="3807502"/>
          </a:xfrm>
          <a:gradFill>
            <a:gsLst>
              <a:gs pos="0">
                <a:schemeClr val="bg1"/>
              </a:gs>
              <a:gs pos="51000">
                <a:schemeClr val="bg1">
                  <a:lumMod val="95000"/>
                </a:schemeClr>
              </a:gs>
              <a:gs pos="100000">
                <a:schemeClr val="bg1">
                  <a:lumMod val="75000"/>
                </a:schemeClr>
              </a:gs>
            </a:gsLst>
            <a:lin ang="18900000" scaled="0"/>
          </a:gradFill>
          <a:effectLst>
            <a:outerShdw blurRad="444500" dist="63500" dir="8100000" algn="ctr" rotWithShape="0">
              <a:schemeClr val="tx1">
                <a:alpha val="50000"/>
              </a:schemeClr>
            </a:outerShdw>
          </a:effectLst>
        </p:grpSpPr>
        <p:sp>
          <p:nvSpPr>
            <p:cNvPr id="19" name="椭圆 18"/>
            <p:cNvSpPr/>
            <p:nvPr/>
          </p:nvSpPr>
          <p:spPr>
            <a:xfrm>
              <a:off x="2848131" y="1860029"/>
              <a:ext cx="3807502" cy="38075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20" name="文本框 91"/>
            <p:cNvSpPr txBox="1"/>
            <p:nvPr/>
          </p:nvSpPr>
          <p:spPr>
            <a:xfrm>
              <a:off x="3273865" y="2824947"/>
              <a:ext cx="2955355" cy="2224678"/>
            </a:xfrm>
            <a:prstGeom prst="rect">
              <a:avLst/>
            </a:prstGeom>
            <a:noFill/>
          </p:spPr>
          <p:txBody>
            <a:bodyPr wrap="square" rtlCol="0">
              <a:spAutoFit/>
            </a:bodyPr>
            <a:p>
              <a:pPr algn="ctr"/>
              <a:r>
                <a:rPr lang="zh-CN" altLang="en-US" sz="2645" b="1" dirty="0">
                  <a:solidFill>
                    <a:srgbClr val="0070C0"/>
                  </a:solidFill>
                  <a:latin typeface="微软雅黑" panose="020B0503020204020204" pitchFamily="34" charset="-122"/>
                  <a:ea typeface="微软雅黑" panose="020B0503020204020204" pitchFamily="34" charset="-122"/>
                </a:rPr>
                <a:t>随机</a:t>
              </a:r>
              <a:endParaRPr lang="zh-CN" altLang="en-US" sz="2645" b="1" dirty="0">
                <a:solidFill>
                  <a:srgbClr val="0070C0"/>
                </a:solidFill>
                <a:latin typeface="微软雅黑" panose="020B0503020204020204" pitchFamily="34" charset="-122"/>
                <a:ea typeface="微软雅黑" panose="020B0503020204020204" pitchFamily="34" charset="-122"/>
              </a:endParaRPr>
            </a:p>
            <a:p>
              <a:pPr algn="ctr"/>
              <a:r>
                <a:rPr lang="zh-CN" altLang="en-US" sz="2645" b="1" dirty="0">
                  <a:solidFill>
                    <a:srgbClr val="0070C0"/>
                  </a:solidFill>
                  <a:latin typeface="微软雅黑" panose="020B0503020204020204" pitchFamily="34" charset="-122"/>
                  <a:ea typeface="微软雅黑" panose="020B0503020204020204" pitchFamily="34" charset="-122"/>
                </a:rPr>
                <a:t>误差</a:t>
              </a:r>
              <a:endParaRPr lang="zh-CN" altLang="en-US" sz="2645" b="1" dirty="0">
                <a:solidFill>
                  <a:srgbClr val="0070C0"/>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2160905" y="1884045"/>
            <a:ext cx="2502535" cy="610235"/>
            <a:chOff x="2173927" y="3285519"/>
            <a:chExt cx="1721136" cy="548848"/>
          </a:xfrm>
        </p:grpSpPr>
        <p:grpSp>
          <p:nvGrpSpPr>
            <p:cNvPr id="97" name="组合 9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sp>
            <p:nvSpPr>
              <p:cNvPr id="100" name="圆角矩形 9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98" name="椭圆 97"/>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latin typeface="微软雅黑" panose="020B0503020204020204" pitchFamily="34" charset="-122"/>
                <a:ea typeface="微软雅黑" panose="020B0503020204020204" pitchFamily="34" charset="-122"/>
              </a:endParaRPr>
            </a:p>
          </p:txBody>
        </p:sp>
      </p:grpSp>
      <p:sp>
        <p:nvSpPr>
          <p:cNvPr id="117" name="TextBox 116"/>
          <p:cNvSpPr txBox="1"/>
          <p:nvPr/>
        </p:nvSpPr>
        <p:spPr>
          <a:xfrm>
            <a:off x="2922785" y="2034029"/>
            <a:ext cx="652780" cy="373380"/>
          </a:xfrm>
          <a:prstGeom prst="rect">
            <a:avLst/>
          </a:prstGeom>
          <a:noFill/>
          <a:effectLst/>
        </p:spPr>
        <p:txBody>
          <a:bodyPr wrap="none" lIns="101625" tIns="50814" rIns="101625" bIns="50814" rtlCol="0">
            <a:spAutoFit/>
          </a:bodyPr>
          <a:p>
            <a:r>
              <a:rPr lang="zh-CN" altLang="en-US" sz="1765" dirty="0">
                <a:solidFill>
                  <a:srgbClr val="0070C0"/>
                </a:solidFill>
                <a:latin typeface="微软雅黑" panose="020B0503020204020204" pitchFamily="34" charset="-122"/>
                <a:ea typeface="微软雅黑" panose="020B0503020204020204" pitchFamily="34" charset="-122"/>
              </a:rPr>
              <a:t>定义</a:t>
            </a:r>
            <a:endParaRPr lang="zh-CN" altLang="en-US" sz="1765"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3231</Words>
  <Application>WPS 演示</Application>
  <PresentationFormat>自定义</PresentationFormat>
  <Paragraphs>344</Paragraphs>
  <Slides>26</Slides>
  <Notes>9</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43</vt:i4>
      </vt:variant>
      <vt:variant>
        <vt:lpstr>幻灯片标题</vt:lpstr>
      </vt:variant>
      <vt:variant>
        <vt:i4>26</vt:i4>
      </vt:variant>
    </vt:vector>
  </HeadingPairs>
  <TitlesOfParts>
    <vt:vector size="84" baseType="lpstr">
      <vt:lpstr>Arial</vt:lpstr>
      <vt:lpstr>宋体</vt:lpstr>
      <vt:lpstr>Wingdings</vt:lpstr>
      <vt:lpstr>微软雅黑</vt:lpstr>
      <vt:lpstr>ITC Avant Garde Std Bk</vt:lpstr>
      <vt:lpstr>Impact</vt:lpstr>
      <vt:lpstr>Calibri</vt:lpstr>
      <vt:lpstr>仿宋_GB2312</vt:lpstr>
      <vt:lpstr>Calibri</vt:lpstr>
      <vt:lpstr>Agency FB</vt:lpstr>
      <vt:lpstr>Segoe Print</vt:lpstr>
      <vt:lpstr>Arial Unicode MS</vt:lpstr>
      <vt:lpstr>Wingdings</vt:lpstr>
      <vt:lpstr>仿宋</vt:lpstr>
      <vt:lpstr>第一PPT，www.1ppt.com</vt:lpstr>
      <vt:lpstr>Equation.DSMT4</vt:lpstr>
      <vt:lpstr>Equation.KSEE3</vt:lpstr>
      <vt:lpstr>Equation.DSMT4</vt:lpstr>
      <vt:lpstr>Equation.KSEE3</vt:lpstr>
      <vt:lpstr>Equation.DSMT4</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Equation.DSMT4</vt:lpstr>
      <vt:lpstr>PBrush</vt:lpstr>
      <vt:lpstr>Equation.KSEE3</vt:lpstr>
      <vt:lpstr>Equation.KSEE3</vt:lpstr>
      <vt:lpstr>Equation.KSEE3</vt:lpstr>
      <vt:lpstr>Equation.KSEE3</vt:lpstr>
      <vt:lpstr>Equation.KSEE3</vt:lpstr>
      <vt:lpstr>Equation.KSEE3</vt:lpstr>
      <vt:lpstr>Equation.KSEE3</vt:lpstr>
      <vt:lpstr>Equation.DSMT4</vt:lpstr>
      <vt:lpstr>Equation.KSEE3</vt:lpstr>
      <vt:lpstr>Equation.DSMT4</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Equation.DSMT4</vt:lpstr>
      <vt:lpstr>Equation.DSMT4</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简洁多边形</dc:title>
  <dc:creator>第一PPT模板网：www.1ppt.com</dc:creator>
  <cp:keywords>第一PPT模板网：www.1ppt.com</cp:keywords>
  <cp:lastModifiedBy>hp</cp:lastModifiedBy>
  <cp:revision>264</cp:revision>
  <dcterms:created xsi:type="dcterms:W3CDTF">2015-11-08T02:29:00Z</dcterms:created>
  <dcterms:modified xsi:type="dcterms:W3CDTF">2017-09-24T18:10:48Z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