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8" r:id="rId7"/>
    <p:sldId id="261" r:id="rId8"/>
    <p:sldId id="263" r:id="rId9"/>
    <p:sldId id="264" r:id="rId10"/>
    <p:sldId id="265" r:id="rId11"/>
    <p:sldId id="266" r:id="rId12"/>
    <p:sldId id="267" r:id="rId13"/>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66faff2e-2bf2-4283-89ee-74ea2ea1f051}">
          <p14:sldIdLst>
            <p14:sldId id="256"/>
            <p14:sldId id="257"/>
            <p14:sldId id="258"/>
            <p14:sldId id="259"/>
            <p14:sldId id="268"/>
            <p14:sldId id="261"/>
            <p14:sldId id="263"/>
            <p14:sldId id="264"/>
            <p14:sldId id="265"/>
            <p14:sldId id="266"/>
            <p14:sldId id="26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4" Type="http://schemas.openxmlformats.org/officeDocument/2006/relationships/image" Target="../media/image10.wmf"/><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4" Type="http://schemas.openxmlformats.org/officeDocument/2006/relationships/image" Target="../media/image14.wmf"/><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9" Type="http://schemas.openxmlformats.org/officeDocument/2006/relationships/image" Target="../media/image14.wmf"/><Relationship Id="rId8" Type="http://schemas.openxmlformats.org/officeDocument/2006/relationships/oleObject" Target="../embeddings/oleObject12.bin"/><Relationship Id="rId7" Type="http://schemas.openxmlformats.org/officeDocument/2006/relationships/image" Target="../media/image13.wmf"/><Relationship Id="rId6" Type="http://schemas.openxmlformats.org/officeDocument/2006/relationships/oleObject" Target="../embeddings/oleObject11.bin"/><Relationship Id="rId5" Type="http://schemas.openxmlformats.org/officeDocument/2006/relationships/image" Target="../media/image12.wmf"/><Relationship Id="rId4" Type="http://schemas.openxmlformats.org/officeDocument/2006/relationships/oleObject" Target="../embeddings/oleObject10.bin"/><Relationship Id="rId3" Type="http://schemas.openxmlformats.org/officeDocument/2006/relationships/image" Target="../media/image11.wmf"/><Relationship Id="rId2" Type="http://schemas.openxmlformats.org/officeDocument/2006/relationships/oleObject" Target="../embeddings/oleObject9.bin"/><Relationship Id="rId11" Type="http://schemas.openxmlformats.org/officeDocument/2006/relationships/vmlDrawing" Target="../drawings/vmlDrawing3.vml"/><Relationship Id="rId10"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jpe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1.xml"/><Relationship Id="rId4" Type="http://schemas.openxmlformats.org/officeDocument/2006/relationships/image" Target="../media/image5.wmf"/><Relationship Id="rId3" Type="http://schemas.openxmlformats.org/officeDocument/2006/relationships/oleObject" Target="../embeddings/oleObject1.bin"/><Relationship Id="rId2" Type="http://schemas.openxmlformats.org/officeDocument/2006/relationships/image" Target="../media/image4.jpe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6.pn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9" Type="http://schemas.openxmlformats.org/officeDocument/2006/relationships/oleObject" Target="../embeddings/oleObject6.bin"/><Relationship Id="rId8" Type="http://schemas.openxmlformats.org/officeDocument/2006/relationships/oleObject" Target="../embeddings/oleObject5.bin"/><Relationship Id="rId7" Type="http://schemas.openxmlformats.org/officeDocument/2006/relationships/image" Target="../media/image9.wmf"/><Relationship Id="rId6" Type="http://schemas.openxmlformats.org/officeDocument/2006/relationships/oleObject" Target="../embeddings/oleObject4.bin"/><Relationship Id="rId5" Type="http://schemas.openxmlformats.org/officeDocument/2006/relationships/image" Target="../media/image8.wmf"/><Relationship Id="rId4" Type="http://schemas.openxmlformats.org/officeDocument/2006/relationships/oleObject" Target="../embeddings/oleObject3.bin"/><Relationship Id="rId3" Type="http://schemas.openxmlformats.org/officeDocument/2006/relationships/image" Target="../media/image7.wmf"/><Relationship Id="rId2" Type="http://schemas.openxmlformats.org/officeDocument/2006/relationships/oleObject" Target="../embeddings/oleObject2.bin"/><Relationship Id="rId14" Type="http://schemas.openxmlformats.org/officeDocument/2006/relationships/vmlDrawing" Target="../drawings/vmlDrawing2.vml"/><Relationship Id="rId13" Type="http://schemas.openxmlformats.org/officeDocument/2006/relationships/slideLayout" Target="../slideLayouts/slideLayout1.xml"/><Relationship Id="rId12" Type="http://schemas.openxmlformats.org/officeDocument/2006/relationships/oleObject" Target="../embeddings/oleObject8.bin"/><Relationship Id="rId11" Type="http://schemas.openxmlformats.org/officeDocument/2006/relationships/image" Target="../media/image10.wmf"/><Relationship Id="rId10" Type="http://schemas.openxmlformats.org/officeDocument/2006/relationships/oleObject" Target="../embeddings/oleObject7.bin"/><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ctrTitle"/>
          </p:nvPr>
        </p:nvSpPr>
        <p:spPr/>
        <p:txBody>
          <a:bodyPr/>
          <a:p>
            <a:r>
              <a:rPr lang="zh-CN" altLang="en-US" b="1">
                <a:solidFill>
                  <a:schemeClr val="tx1"/>
                </a:solidFill>
                <a:effectLst>
                  <a:outerShdw blurRad="38100" dist="19050" dir="2700000" algn="tl" rotWithShape="0">
                    <a:schemeClr val="dk1">
                      <a:alpha val="40000"/>
                    </a:schemeClr>
                  </a:outerShdw>
                </a:effectLst>
              </a:rPr>
              <a:t>电子示波器的使用</a:t>
            </a:r>
            <a:endParaRPr lang="zh-CN" altLang="en-US" b="1">
              <a:solidFill>
                <a:schemeClr val="tx1"/>
              </a:solidFill>
              <a:effectLst>
                <a:outerShdw blurRad="38100" dist="19050" dir="2700000" algn="tl" rotWithShape="0">
                  <a:schemeClr val="dk1">
                    <a:alpha val="40000"/>
                  </a:schemeClr>
                </a:outerShdw>
              </a:effectLst>
            </a:endParaRPr>
          </a:p>
        </p:txBody>
      </p:sp>
      <p:sp>
        <p:nvSpPr>
          <p:cNvPr id="68" name="文本框 27"/>
          <p:cNvSpPr txBox="1"/>
          <p:nvPr/>
        </p:nvSpPr>
        <p:spPr>
          <a:xfrm>
            <a:off x="4502825" y="4269959"/>
            <a:ext cx="2934254" cy="460375"/>
          </a:xfrm>
          <a:prstGeom prst="rect">
            <a:avLst/>
          </a:prstGeom>
          <a:noFill/>
        </p:spPr>
        <p:txBody>
          <a:bodyPr wrap="square" rtlCol="0">
            <a:spAutoFit/>
          </a:bodyPr>
          <a:lstStyle/>
          <a:p>
            <a:pPr algn="dist"/>
            <a:r>
              <a:rPr lang="zh-CN" altLang="en-US" sz="2400" b="1" dirty="0">
                <a:latin typeface="楷体" panose="02010609060101010101" charset="-122"/>
                <a:ea typeface="楷体" panose="02010609060101010101" charset="-122"/>
              </a:rPr>
              <a:t>主讲人：宋蓓</a:t>
            </a:r>
            <a:endParaRPr lang="zh-CN" altLang="en-US" sz="2400" b="1" dirty="0">
              <a:latin typeface="楷体" panose="02010609060101010101" charset="-122"/>
              <a:ea typeface="楷体" panose="02010609060101010101"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00" name="文本框 99"/>
          <p:cNvSpPr txBox="1"/>
          <p:nvPr/>
        </p:nvSpPr>
        <p:spPr>
          <a:xfrm>
            <a:off x="-83820" y="-7620"/>
            <a:ext cx="10617200" cy="953135"/>
          </a:xfrm>
          <a:prstGeom prst="rect">
            <a:avLst/>
          </a:prstGeom>
          <a:noFill/>
          <a:ln w="9525">
            <a:noFill/>
          </a:ln>
        </p:spPr>
        <p:txBody>
          <a:bodyPr wrap="square">
            <a:spAutoFit/>
          </a:bodyPr>
          <a:p>
            <a:pPr indent="0" fontAlgn="auto">
              <a:lnSpc>
                <a:spcPct val="200000"/>
              </a:lnSpc>
            </a:pPr>
            <a:r>
              <a:rPr lang="zh-CN" altLang="en-US" sz="2800" b="1">
                <a:latin typeface="宋体" panose="02010600030101010101" pitchFamily="2" charset="-122"/>
                <a:ea typeface="宋体" panose="02010600030101010101" pitchFamily="2" charset="-122"/>
                <a:cs typeface="宋体" panose="02010600030101010101" pitchFamily="2" charset="-122"/>
              </a:rPr>
              <a:t>【数据记录和处理】</a:t>
            </a:r>
            <a:endParaRPr lang="zh-CN" altLang="en-US" sz="2800" b="1">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706755" y="777875"/>
            <a:ext cx="11128375" cy="1322070"/>
          </a:xfrm>
          <a:prstGeom prst="rect">
            <a:avLst/>
          </a:prstGeom>
          <a:noFill/>
          <a:ln w="9525">
            <a:noFill/>
          </a:ln>
        </p:spPr>
        <p:txBody>
          <a:bodyPr wrap="square">
            <a:spAutoFit/>
          </a:bodyPr>
          <a:p>
            <a:pPr indent="228600" algn="l" fontAlgn="auto">
              <a:lnSpc>
                <a:spcPct val="20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1.自行设计实验记录表格</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lgn="l" fontAlgn="auto">
              <a:lnSpc>
                <a:spcPct val="20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2.计算百分百误差，分析实验结果。</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53340" y="1851660"/>
            <a:ext cx="10617200" cy="953135"/>
          </a:xfrm>
          <a:prstGeom prst="rect">
            <a:avLst/>
          </a:prstGeom>
          <a:noFill/>
          <a:ln w="9525">
            <a:noFill/>
          </a:ln>
        </p:spPr>
        <p:txBody>
          <a:bodyPr wrap="square">
            <a:spAutoFit/>
          </a:bodyPr>
          <a:p>
            <a:pPr indent="0" fontAlgn="auto">
              <a:lnSpc>
                <a:spcPct val="200000"/>
              </a:lnSpc>
            </a:pPr>
            <a:r>
              <a:rPr lang="zh-CN" altLang="en-US" sz="2800" b="1">
                <a:latin typeface="宋体" panose="02010600030101010101" pitchFamily="2" charset="-122"/>
                <a:ea typeface="宋体" panose="02010600030101010101" pitchFamily="2" charset="-122"/>
                <a:cs typeface="宋体" panose="02010600030101010101" pitchFamily="2" charset="-122"/>
              </a:rPr>
              <a:t>【注意事项】</a:t>
            </a:r>
            <a:endParaRPr lang="zh-CN" altLang="en-US" sz="2800" b="1">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661035" y="2896235"/>
            <a:ext cx="11128375" cy="3784600"/>
          </a:xfrm>
          <a:prstGeom prst="rect">
            <a:avLst/>
          </a:prstGeom>
          <a:noFill/>
          <a:ln w="9525">
            <a:noFill/>
          </a:ln>
        </p:spPr>
        <p:txBody>
          <a:bodyPr wrap="square">
            <a:spAutoFit/>
          </a:bodyPr>
          <a:p>
            <a:pPr indent="228600" algn="l" fontAlgn="auto">
              <a:lnSpc>
                <a:spcPct val="15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1、荧光屏上光点（扫描线）亮度不可调得过亮，并且不可将光点（或亮线）固定在荧光屏上某 </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lgn="l" fontAlgn="auto">
              <a:lnSpc>
                <a:spcPct val="15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   一点时间过久，以免损坏荧光屏。</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lgn="l" fontAlgn="auto">
              <a:lnSpc>
                <a:spcPct val="15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2、示波器和函数信号发生器上所有开关及旋钮都有一定的调节限度，调节时不能用力太猛过大。  </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lgn="l" fontAlgn="auto">
              <a:lnSpc>
                <a:spcPct val="15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   以免损伤旋钮</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lgn="l" fontAlgn="auto">
              <a:lnSpc>
                <a:spcPct val="15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3、不可用探极拖曳仪器，双踪示波器的两路输入端X、Y有一公共接地端，同时使用X和Y时，接</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lgn="l" fontAlgn="auto">
              <a:lnSpc>
                <a:spcPct val="15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   线时应防止将外电路短路。 </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lgn="l" fontAlgn="auto">
              <a:lnSpc>
                <a:spcPct val="15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4、测试过程中合理选择量程，并牢记将“微调”开关置于“校准”位置。</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lgn="l" fontAlgn="auto">
              <a:lnSpc>
                <a:spcPct val="15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5、长期不用要切断电源。</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00" name="文本框 99"/>
          <p:cNvSpPr txBox="1"/>
          <p:nvPr/>
        </p:nvSpPr>
        <p:spPr>
          <a:xfrm>
            <a:off x="-83820" y="-7620"/>
            <a:ext cx="10617200" cy="953135"/>
          </a:xfrm>
          <a:prstGeom prst="rect">
            <a:avLst/>
          </a:prstGeom>
          <a:noFill/>
          <a:ln w="9525">
            <a:noFill/>
          </a:ln>
        </p:spPr>
        <p:txBody>
          <a:bodyPr wrap="square">
            <a:spAutoFit/>
          </a:bodyPr>
          <a:p>
            <a:pPr indent="0" fontAlgn="auto">
              <a:lnSpc>
                <a:spcPct val="200000"/>
              </a:lnSpc>
            </a:pPr>
            <a:r>
              <a:rPr lang="zh-CN" altLang="en-US" sz="2800" b="1">
                <a:latin typeface="宋体" panose="02010600030101010101" pitchFamily="2" charset="-122"/>
                <a:ea typeface="宋体" panose="02010600030101010101" pitchFamily="2" charset="-122"/>
                <a:cs typeface="宋体" panose="02010600030101010101" pitchFamily="2" charset="-122"/>
              </a:rPr>
              <a:t>【思考题】</a:t>
            </a:r>
            <a:endParaRPr lang="zh-CN" altLang="en-US" sz="2800" b="1">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737235" y="1128395"/>
            <a:ext cx="11128375" cy="4523105"/>
          </a:xfrm>
          <a:prstGeom prst="rect">
            <a:avLst/>
          </a:prstGeom>
          <a:noFill/>
          <a:ln w="9525">
            <a:noFill/>
          </a:ln>
        </p:spPr>
        <p:txBody>
          <a:bodyPr wrap="square">
            <a:spAutoFit/>
          </a:bodyPr>
          <a:p>
            <a:pPr indent="228600" fontAlgn="auto">
              <a:lnSpc>
                <a:spcPct val="200000"/>
              </a:lnSpc>
            </a:pPr>
            <a:r>
              <a:rPr sz="2400" b="0">
                <a:latin typeface="宋体" panose="02010600030101010101" pitchFamily="2" charset="-122"/>
                <a:ea typeface="宋体" panose="02010600030101010101" pitchFamily="2" charset="-122"/>
                <a:cs typeface="宋体" panose="02010600030101010101" pitchFamily="2" charset="-122"/>
              </a:rPr>
              <a:t>1. 如果单个波形不稳定，应如何调节？</a:t>
            </a:r>
            <a:endParaRPr sz="2400" b="0">
              <a:latin typeface="宋体" panose="02010600030101010101" pitchFamily="2" charset="-122"/>
              <a:ea typeface="宋体" panose="02010600030101010101" pitchFamily="2" charset="-122"/>
              <a:cs typeface="宋体" panose="02010600030101010101" pitchFamily="2" charset="-122"/>
            </a:endParaRPr>
          </a:p>
          <a:p>
            <a:pPr indent="228600" fontAlgn="auto">
              <a:lnSpc>
                <a:spcPct val="200000"/>
              </a:lnSpc>
            </a:pPr>
            <a:r>
              <a:rPr sz="2400" b="0">
                <a:latin typeface="宋体" panose="02010600030101010101" pitchFamily="2" charset="-122"/>
                <a:ea typeface="宋体" panose="02010600030101010101" pitchFamily="2" charset="-122"/>
                <a:cs typeface="宋体" panose="02010600030101010101" pitchFamily="2" charset="-122"/>
              </a:rPr>
              <a:t>2. 如何用示波器观察三角波的波形？</a:t>
            </a:r>
            <a:endParaRPr sz="2400" b="0">
              <a:latin typeface="宋体" panose="02010600030101010101" pitchFamily="2" charset="-122"/>
              <a:ea typeface="宋体" panose="02010600030101010101" pitchFamily="2" charset="-122"/>
              <a:cs typeface="宋体" panose="02010600030101010101" pitchFamily="2" charset="-122"/>
            </a:endParaRPr>
          </a:p>
          <a:p>
            <a:pPr indent="228600" fontAlgn="auto">
              <a:lnSpc>
                <a:spcPct val="200000"/>
              </a:lnSpc>
            </a:pPr>
            <a:r>
              <a:rPr sz="2400" b="0">
                <a:latin typeface="宋体" panose="02010600030101010101" pitchFamily="2" charset="-122"/>
                <a:ea typeface="宋体" panose="02010600030101010101" pitchFamily="2" charset="-122"/>
                <a:cs typeface="宋体" panose="02010600030101010101" pitchFamily="2" charset="-122"/>
              </a:rPr>
              <a:t>3. 李萨如图形有何特点？</a:t>
            </a:r>
            <a:endParaRPr sz="2400" b="0">
              <a:latin typeface="宋体" panose="02010600030101010101" pitchFamily="2" charset="-122"/>
              <a:ea typeface="宋体" panose="02010600030101010101" pitchFamily="2" charset="-122"/>
              <a:cs typeface="宋体" panose="02010600030101010101" pitchFamily="2" charset="-122"/>
            </a:endParaRPr>
          </a:p>
          <a:p>
            <a:pPr indent="228600" fontAlgn="auto">
              <a:lnSpc>
                <a:spcPct val="200000"/>
              </a:lnSpc>
            </a:pPr>
            <a:r>
              <a:rPr sz="2400" b="0">
                <a:latin typeface="宋体" panose="02010600030101010101" pitchFamily="2" charset="-122"/>
                <a:ea typeface="宋体" panose="02010600030101010101" pitchFamily="2" charset="-122"/>
                <a:cs typeface="宋体" panose="02010600030101010101" pitchFamily="2" charset="-122"/>
              </a:rPr>
              <a:t>4. 在示波器荧光屏上得到一稳定的李萨如图形，Y轴和X轴与图形交点数之比   </a:t>
            </a:r>
            <a:endParaRPr sz="2400" b="0">
              <a:latin typeface="宋体" panose="02010600030101010101" pitchFamily="2" charset="-122"/>
              <a:ea typeface="宋体" panose="02010600030101010101" pitchFamily="2" charset="-122"/>
              <a:cs typeface="宋体" panose="02010600030101010101" pitchFamily="2" charset="-122"/>
            </a:endParaRPr>
          </a:p>
          <a:p>
            <a:pPr indent="228600" fontAlgn="auto">
              <a:lnSpc>
                <a:spcPct val="200000"/>
              </a:lnSpc>
            </a:pPr>
            <a:r>
              <a:rPr sz="2400" b="0">
                <a:latin typeface="宋体" panose="02010600030101010101" pitchFamily="2" charset="-122"/>
                <a:ea typeface="宋体" panose="02010600030101010101" pitchFamily="2" charset="-122"/>
                <a:cs typeface="宋体" panose="02010600030101010101" pitchFamily="2" charset="-122"/>
              </a:rPr>
              <a:t>   为     ，已知   =100Hz，求   =？</a:t>
            </a:r>
            <a:endParaRPr sz="2400" b="0">
              <a:latin typeface="宋体" panose="02010600030101010101" pitchFamily="2" charset="-122"/>
              <a:ea typeface="宋体" panose="02010600030101010101" pitchFamily="2" charset="-122"/>
              <a:cs typeface="宋体" panose="02010600030101010101" pitchFamily="2" charset="-122"/>
            </a:endParaRPr>
          </a:p>
          <a:p>
            <a:pPr indent="228600" fontAlgn="auto">
              <a:lnSpc>
                <a:spcPct val="200000"/>
              </a:lnSpc>
            </a:pPr>
            <a:r>
              <a:rPr sz="2400" b="0">
                <a:latin typeface="宋体" panose="02010600030101010101" pitchFamily="2" charset="-122"/>
                <a:ea typeface="宋体" panose="02010600030101010101" pitchFamily="2" charset="-122"/>
                <a:cs typeface="宋体" panose="02010600030101010101" pitchFamily="2" charset="-122"/>
              </a:rPr>
              <a:t>5. 做李萨如图形实验时能否用“同步”功能把图形稳定下来？为什么？</a:t>
            </a:r>
            <a:endParaRPr sz="2400" b="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8" name="对象 7">
            <a:hlinkClick r:id="" action="ppaction://ole?verb="/>
          </p:cNvPr>
          <p:cNvGraphicFramePr>
            <a:graphicFrameLocks noChangeAspect="1"/>
          </p:cNvGraphicFramePr>
          <p:nvPr/>
        </p:nvGraphicFramePr>
        <p:xfrm>
          <a:off x="5513070" y="4370705"/>
          <a:ext cx="322580" cy="440055"/>
        </p:xfrm>
        <a:graphic>
          <a:graphicData uri="http://schemas.openxmlformats.org/presentationml/2006/ole">
            <mc:AlternateContent xmlns:mc="http://schemas.openxmlformats.org/markup-compatibility/2006">
              <mc:Choice xmlns:v="urn:schemas-microsoft-com:vml" Requires="v">
                <p:oleObj spid="_x0000_s1025" name="" r:id="rId2" imgW="177165" imgH="241300" progId="Equation.KSEE3">
                  <p:embed/>
                </p:oleObj>
              </mc:Choice>
              <mc:Fallback>
                <p:oleObj name="" r:id="rId2" imgW="177165" imgH="241300" progId="Equation.KSEE3">
                  <p:embed/>
                  <p:pic>
                    <p:nvPicPr>
                      <p:cNvPr id="0" name="图片 1024"/>
                      <p:cNvPicPr/>
                      <p:nvPr/>
                    </p:nvPicPr>
                    <p:blipFill>
                      <a:blip r:embed="rId3"/>
                      <a:stretch>
                        <a:fillRect/>
                      </a:stretch>
                    </p:blipFill>
                    <p:spPr>
                      <a:xfrm>
                        <a:off x="5513070" y="4370705"/>
                        <a:ext cx="322580" cy="440055"/>
                      </a:xfrm>
                      <a:prstGeom prst="rect">
                        <a:avLst/>
                      </a:prstGeom>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5444490" y="4373245"/>
          <a:ext cx="114300" cy="431800"/>
        </p:xfrm>
        <a:graphic>
          <a:graphicData uri="http://schemas.openxmlformats.org/presentationml/2006/ole">
            <mc:AlternateContent xmlns:mc="http://schemas.openxmlformats.org/markup-compatibility/2006">
              <mc:Choice xmlns:v="urn:schemas-microsoft-com:vml" Requires="v">
                <p:oleObj spid="_x0000_s1026" name="" r:id="rId4" imgW="114300" imgH="431800" progId="Equation.KSEE3">
                  <p:embed/>
                </p:oleObj>
              </mc:Choice>
              <mc:Fallback>
                <p:oleObj name="" r:id="rId4" imgW="114300" imgH="431800" progId="Equation.KSEE3">
                  <p:embed/>
                  <p:pic>
                    <p:nvPicPr>
                      <p:cNvPr id="0" name="图片 1025"/>
                      <p:cNvPicPr/>
                      <p:nvPr/>
                    </p:nvPicPr>
                    <p:blipFill>
                      <a:blip r:embed="rId5"/>
                      <a:stretch>
                        <a:fillRect/>
                      </a:stretch>
                    </p:blipFill>
                    <p:spPr>
                      <a:xfrm>
                        <a:off x="5444490" y="4373245"/>
                        <a:ext cx="114300" cy="431800"/>
                      </a:xfrm>
                      <a:prstGeom prst="rect">
                        <a:avLst/>
                      </a:prstGeom>
                    </p:spPr>
                  </p:pic>
                </p:oleObj>
              </mc:Fallback>
            </mc:AlternateContent>
          </a:graphicData>
        </a:graphic>
      </p:graphicFrame>
      <p:graphicFrame>
        <p:nvGraphicFramePr>
          <p:cNvPr id="11" name="对象 10">
            <a:hlinkClick r:id="" action="ppaction://ole?verb="/>
          </p:cNvPr>
          <p:cNvGraphicFramePr>
            <a:graphicFrameLocks noChangeAspect="1"/>
          </p:cNvGraphicFramePr>
          <p:nvPr/>
        </p:nvGraphicFramePr>
        <p:xfrm>
          <a:off x="3486150" y="4374515"/>
          <a:ext cx="322580" cy="417195"/>
        </p:xfrm>
        <a:graphic>
          <a:graphicData uri="http://schemas.openxmlformats.org/presentationml/2006/ole">
            <mc:AlternateContent xmlns:mc="http://schemas.openxmlformats.org/markup-compatibility/2006">
              <mc:Choice xmlns:v="urn:schemas-microsoft-com:vml" Requires="v">
                <p:oleObj spid="_x0000_s3" name="" r:id="rId6" imgW="177165" imgH="228600" progId="Equation.KSEE3">
                  <p:embed/>
                </p:oleObj>
              </mc:Choice>
              <mc:Fallback>
                <p:oleObj name="" r:id="rId6" imgW="177165" imgH="228600" progId="Equation.KSEE3">
                  <p:embed/>
                  <p:pic>
                    <p:nvPicPr>
                      <p:cNvPr id="0" name="图片 1024"/>
                      <p:cNvPicPr/>
                      <p:nvPr/>
                    </p:nvPicPr>
                    <p:blipFill>
                      <a:blip r:embed="rId7"/>
                      <a:stretch>
                        <a:fillRect/>
                      </a:stretch>
                    </p:blipFill>
                    <p:spPr>
                      <a:xfrm>
                        <a:off x="3486150" y="4374515"/>
                        <a:ext cx="322580" cy="417195"/>
                      </a:xfrm>
                      <a:prstGeom prst="rect">
                        <a:avLst/>
                      </a:prstGeom>
                    </p:spPr>
                  </p:pic>
                </p:oleObj>
              </mc:Fallback>
            </mc:AlternateContent>
          </a:graphicData>
        </a:graphic>
      </p:graphicFrame>
      <p:graphicFrame>
        <p:nvGraphicFramePr>
          <p:cNvPr id="12" name="对象 11">
            <a:hlinkClick r:id="" action="ppaction://ole?verb="/>
          </p:cNvPr>
          <p:cNvGraphicFramePr>
            <a:graphicFrameLocks noChangeAspect="1"/>
          </p:cNvGraphicFramePr>
          <p:nvPr/>
        </p:nvGraphicFramePr>
        <p:xfrm>
          <a:off x="1864360" y="4283075"/>
          <a:ext cx="720725" cy="972820"/>
        </p:xfrm>
        <a:graphic>
          <a:graphicData uri="http://schemas.openxmlformats.org/presentationml/2006/ole">
            <mc:AlternateContent xmlns:mc="http://schemas.openxmlformats.org/markup-compatibility/2006">
              <mc:Choice xmlns:v="urn:schemas-microsoft-com:vml" Requires="v">
                <p:oleObj spid="_x0000_s1027" name="" r:id="rId8" imgW="508000" imgH="685800" progId="Equation.KSEE3">
                  <p:embed/>
                </p:oleObj>
              </mc:Choice>
              <mc:Fallback>
                <p:oleObj name="" r:id="rId8" imgW="508000" imgH="685800" progId="Equation.KSEE3">
                  <p:embed/>
                  <p:pic>
                    <p:nvPicPr>
                      <p:cNvPr id="0" name="图片 1026"/>
                      <p:cNvPicPr/>
                      <p:nvPr/>
                    </p:nvPicPr>
                    <p:blipFill>
                      <a:blip r:embed="rId9"/>
                      <a:stretch>
                        <a:fillRect/>
                      </a:stretch>
                    </p:blipFill>
                    <p:spPr>
                      <a:xfrm>
                        <a:off x="1864360" y="4283075"/>
                        <a:ext cx="720725" cy="97282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00" name="文本框 99"/>
          <p:cNvSpPr txBox="1"/>
          <p:nvPr/>
        </p:nvSpPr>
        <p:spPr>
          <a:xfrm>
            <a:off x="1403350" y="1318260"/>
            <a:ext cx="9843135" cy="4399915"/>
          </a:xfrm>
          <a:prstGeom prst="rect">
            <a:avLst/>
          </a:prstGeom>
          <a:noFill/>
          <a:ln w="9525">
            <a:noFill/>
          </a:ln>
        </p:spPr>
        <p:txBody>
          <a:bodyPr wrap="square">
            <a:spAutoFit/>
          </a:bodyPr>
          <a:p>
            <a:pPr indent="0" fontAlgn="auto">
              <a:lnSpc>
                <a:spcPct val="200000"/>
              </a:lnSpc>
            </a:pPr>
            <a:r>
              <a:rPr lang="zh-CN" altLang="en-US" sz="2800" b="0">
                <a:solidFill>
                  <a:schemeClr val="tx1"/>
                </a:solidFill>
                <a:latin typeface="宋体" panose="02010600030101010101" pitchFamily="2" charset="-122"/>
                <a:ea typeface="宋体" panose="02010600030101010101" pitchFamily="2" charset="-122"/>
                <a:cs typeface="宋体" panose="02010600030101010101" pitchFamily="2" charset="-122"/>
              </a:rPr>
              <a:t>电子示波器又称阴极射线示波器，简称示波器，是科研和生产中广泛使用的一种电子仪器，利用它可以很方便地观察交流电信号的波形，可以测量频率、电压以及两个电信号之间的位相差。借助传感器还可以对一些非电学量（如温度、压力、声、光等）进行测量。</a:t>
            </a:r>
            <a:endParaRPr lang="zh-CN" altLang="en-US" sz="2800" b="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pic>
        <p:nvPicPr>
          <p:cNvPr id="2058" name="Picture 10" descr="b2"/>
          <p:cNvPicPr>
            <a:picLocks noChangeAspect="1" noChangeArrowheads="1"/>
          </p:cNvPicPr>
          <p:nvPr/>
        </p:nvPicPr>
        <p:blipFill>
          <a:blip r:embed="rId2">
            <a:lum bright="6000" contrast="6000"/>
            <a:extLst>
              <a:ext uri="{28A0092B-C50C-407E-A947-70E740481C1C}">
                <a14:useLocalDpi xmlns:a14="http://schemas.microsoft.com/office/drawing/2010/main" val="0"/>
              </a:ext>
            </a:extLst>
          </a:blip>
          <a:srcRect/>
          <a:stretch>
            <a:fillRect/>
          </a:stretch>
        </p:blipFill>
        <p:spPr bwMode="auto">
          <a:xfrm>
            <a:off x="353060" y="480695"/>
            <a:ext cx="901700" cy="1000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00" name="文本框 99"/>
          <p:cNvSpPr txBox="1"/>
          <p:nvPr/>
        </p:nvSpPr>
        <p:spPr>
          <a:xfrm>
            <a:off x="615950" y="201295"/>
            <a:ext cx="10617200" cy="4399915"/>
          </a:xfrm>
          <a:prstGeom prst="rect">
            <a:avLst/>
          </a:prstGeom>
          <a:noFill/>
          <a:ln w="9525">
            <a:noFill/>
          </a:ln>
        </p:spPr>
        <p:txBody>
          <a:bodyPr wrap="square">
            <a:spAutoFit/>
          </a:bodyPr>
          <a:p>
            <a:pPr indent="0" fontAlgn="auto">
              <a:lnSpc>
                <a:spcPct val="200000"/>
              </a:lnSpc>
            </a:pPr>
            <a:r>
              <a:rPr lang="zh-CN" altLang="en-US" sz="2800" b="1">
                <a:latin typeface="宋体" panose="02010600030101010101" pitchFamily="2" charset="-122"/>
                <a:ea typeface="宋体" panose="02010600030101010101" pitchFamily="2" charset="-122"/>
                <a:cs typeface="宋体" panose="02010600030101010101" pitchFamily="2" charset="-122"/>
              </a:rPr>
              <a:t>【实验目的】</a:t>
            </a:r>
            <a:endParaRPr lang="zh-CN" altLang="en-US" sz="2800" b="1">
              <a:latin typeface="宋体" panose="02010600030101010101" pitchFamily="2" charset="-122"/>
              <a:ea typeface="宋体" panose="02010600030101010101" pitchFamily="2" charset="-122"/>
              <a:cs typeface="宋体" panose="02010600030101010101" pitchFamily="2" charset="-122"/>
            </a:endParaRPr>
          </a:p>
          <a:p>
            <a:pPr marL="457200" indent="-457200" fontAlgn="auto">
              <a:lnSpc>
                <a:spcPct val="200000"/>
              </a:lnSpc>
              <a:buFont typeface="Wingdings" panose="05000000000000000000" charset="0"/>
              <a:buChar char=""/>
            </a:pPr>
            <a:r>
              <a:rPr lang="zh-CN" altLang="en-US" sz="2800" b="0">
                <a:latin typeface="宋体" panose="02010600030101010101" pitchFamily="2" charset="-122"/>
                <a:ea typeface="宋体" panose="02010600030101010101" pitchFamily="2" charset="-122"/>
                <a:cs typeface="宋体" panose="02010600030101010101" pitchFamily="2" charset="-122"/>
              </a:rPr>
              <a:t>了解通用示波器的结构和工作原理。</a:t>
            </a:r>
            <a:endParaRPr lang="zh-CN" altLang="en-US" sz="2800" b="0">
              <a:latin typeface="宋体" panose="02010600030101010101" pitchFamily="2" charset="-122"/>
              <a:ea typeface="宋体" panose="02010600030101010101" pitchFamily="2" charset="-122"/>
              <a:cs typeface="宋体" panose="02010600030101010101" pitchFamily="2" charset="-122"/>
            </a:endParaRPr>
          </a:p>
          <a:p>
            <a:pPr marL="457200" indent="-457200" fontAlgn="auto">
              <a:lnSpc>
                <a:spcPct val="200000"/>
              </a:lnSpc>
              <a:buFont typeface="Wingdings" panose="05000000000000000000" charset="0"/>
              <a:buChar char=""/>
            </a:pPr>
            <a:r>
              <a:rPr lang="zh-CN" altLang="en-US" sz="2800" b="0">
                <a:latin typeface="宋体" panose="02010600030101010101" pitchFamily="2" charset="-122"/>
                <a:ea typeface="宋体" panose="02010600030101010101" pitchFamily="2" charset="-122"/>
                <a:cs typeface="宋体" panose="02010600030101010101" pitchFamily="2" charset="-122"/>
              </a:rPr>
              <a:t>初步掌握通用示波器各个旋钮的作用和使用方法。</a:t>
            </a:r>
            <a:endParaRPr lang="zh-CN" altLang="en-US" sz="2800" b="0">
              <a:latin typeface="宋体" panose="02010600030101010101" pitchFamily="2" charset="-122"/>
              <a:ea typeface="宋体" panose="02010600030101010101" pitchFamily="2" charset="-122"/>
              <a:cs typeface="宋体" panose="02010600030101010101" pitchFamily="2" charset="-122"/>
            </a:endParaRPr>
          </a:p>
          <a:p>
            <a:pPr marL="457200" indent="-457200" fontAlgn="auto">
              <a:lnSpc>
                <a:spcPct val="200000"/>
              </a:lnSpc>
              <a:buFont typeface="Wingdings" panose="05000000000000000000" charset="0"/>
              <a:buChar char=""/>
            </a:pPr>
            <a:r>
              <a:rPr lang="zh-CN" altLang="en-US" sz="2800" b="0">
                <a:latin typeface="宋体" panose="02010600030101010101" pitchFamily="2" charset="-122"/>
                <a:ea typeface="宋体" panose="02010600030101010101" pitchFamily="2" charset="-122"/>
                <a:cs typeface="宋体" panose="02010600030101010101" pitchFamily="2" charset="-122"/>
              </a:rPr>
              <a:t>学习利用示波器观察电信号的波形，测量电压、频率和相位。</a:t>
            </a:r>
            <a:endParaRPr lang="zh-CN" altLang="en-US" sz="2800" b="0">
              <a:latin typeface="宋体" panose="02010600030101010101" pitchFamily="2" charset="-122"/>
              <a:ea typeface="宋体" panose="02010600030101010101" pitchFamily="2" charset="-122"/>
              <a:cs typeface="宋体" panose="02010600030101010101" pitchFamily="2" charset="-122"/>
            </a:endParaRPr>
          </a:p>
          <a:p>
            <a:pPr marL="457200" indent="-457200" fontAlgn="auto">
              <a:lnSpc>
                <a:spcPct val="200000"/>
              </a:lnSpc>
              <a:buFont typeface="Wingdings" panose="05000000000000000000" charset="0"/>
              <a:buChar char=""/>
            </a:pPr>
            <a:r>
              <a:rPr lang="zh-CN" altLang="en-US" sz="2800" b="0">
                <a:latin typeface="宋体" panose="02010600030101010101" pitchFamily="2" charset="-122"/>
                <a:ea typeface="宋体" panose="02010600030101010101" pitchFamily="2" charset="-122"/>
                <a:cs typeface="宋体" panose="02010600030101010101" pitchFamily="2" charset="-122"/>
              </a:rPr>
              <a:t>学会用示波器观测二相关量的函数图形。</a:t>
            </a:r>
            <a:endParaRPr lang="zh-CN" altLang="en-US" sz="2800" b="0">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638175" y="5000625"/>
            <a:ext cx="10572115" cy="1383665"/>
          </a:xfrm>
          <a:prstGeom prst="rect">
            <a:avLst/>
          </a:prstGeom>
          <a:noFill/>
          <a:ln w="9525">
            <a:noFill/>
          </a:ln>
        </p:spPr>
        <p:txBody>
          <a:bodyPr wrap="square">
            <a:spAutoFit/>
          </a:bodyPr>
          <a:p>
            <a:pPr indent="0"/>
            <a:r>
              <a:rPr lang="zh-CN" altLang="en-US" sz="2800" b="1">
                <a:solidFill>
                  <a:schemeClr val="tx1"/>
                </a:solidFill>
                <a:latin typeface="宋体" panose="02010600030101010101" pitchFamily="2" charset="-122"/>
                <a:ea typeface="宋体" panose="02010600030101010101" pitchFamily="2" charset="-122"/>
                <a:cs typeface="宋体" panose="02010600030101010101" pitchFamily="2" charset="-122"/>
              </a:rPr>
              <a:t>【实验仪器】</a:t>
            </a:r>
            <a:endParaRPr lang="zh-CN" altLang="en-US" sz="2800" b="1">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0"/>
            <a:r>
              <a:rPr lang="en-US" altLang="zh-CN" sz="2800">
                <a:solidFill>
                  <a:schemeClr val="tx1"/>
                </a:solidFill>
                <a:latin typeface="宋体" panose="02010600030101010101" pitchFamily="2" charset="-122"/>
                <a:ea typeface="宋体" panose="02010600030101010101" pitchFamily="2" charset="-122"/>
                <a:cs typeface="宋体" panose="02010600030101010101" pitchFamily="2" charset="-122"/>
              </a:rPr>
              <a:t> </a:t>
            </a:r>
            <a:endParaRPr lang="en-US" altLang="zh-CN" sz="280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0"/>
            <a:r>
              <a:rPr lang="en-US" altLang="zh-CN" sz="2800">
                <a:solidFill>
                  <a:schemeClr val="tx1"/>
                </a:solidFill>
                <a:latin typeface="宋体" panose="02010600030101010101" pitchFamily="2" charset="-122"/>
                <a:ea typeface="宋体" panose="02010600030101010101" pitchFamily="2" charset="-122"/>
                <a:cs typeface="宋体" panose="02010600030101010101" pitchFamily="2" charset="-122"/>
              </a:rPr>
              <a:t> YB4328</a:t>
            </a:r>
            <a:r>
              <a:rPr lang="zh-CN" altLang="en-US" sz="2800">
                <a:solidFill>
                  <a:schemeClr val="tx1"/>
                </a:solidFill>
                <a:latin typeface="宋体" panose="02010600030101010101" pitchFamily="2" charset="-122"/>
                <a:ea typeface="宋体" panose="02010600030101010101" pitchFamily="2" charset="-122"/>
                <a:cs typeface="宋体" panose="02010600030101010101" pitchFamily="2" charset="-122"/>
              </a:rPr>
              <a:t>电子示波器、</a:t>
            </a:r>
            <a:r>
              <a:rPr lang="en-US" altLang="zh-CN" sz="2800">
                <a:solidFill>
                  <a:schemeClr val="tx1"/>
                </a:solidFill>
                <a:latin typeface="宋体" panose="02010600030101010101" pitchFamily="2" charset="-122"/>
                <a:ea typeface="宋体" panose="02010600030101010101" pitchFamily="2" charset="-122"/>
                <a:cs typeface="宋体" panose="02010600030101010101" pitchFamily="2" charset="-122"/>
              </a:rPr>
              <a:t>YB1602</a:t>
            </a:r>
            <a:r>
              <a:rPr lang="zh-CN" altLang="en-US" sz="2800">
                <a:solidFill>
                  <a:schemeClr val="tx1"/>
                </a:solidFill>
                <a:latin typeface="宋体" panose="02010600030101010101" pitchFamily="2" charset="-122"/>
                <a:ea typeface="宋体" panose="02010600030101010101" pitchFamily="2" charset="-122"/>
                <a:cs typeface="宋体" panose="02010600030101010101" pitchFamily="2" charset="-122"/>
              </a:rPr>
              <a:t>函数信号发生器</a:t>
            </a:r>
            <a:endParaRPr lang="zh-CN" altLang="en-US" sz="280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文本框 1"/>
          <p:cNvSpPr txBox="1"/>
          <p:nvPr/>
        </p:nvSpPr>
        <p:spPr>
          <a:xfrm>
            <a:off x="607695" y="1191260"/>
            <a:ext cx="9932670" cy="2676525"/>
          </a:xfrm>
          <a:prstGeom prst="rect">
            <a:avLst/>
          </a:prstGeom>
          <a:noFill/>
          <a:ln w="9525">
            <a:noFill/>
          </a:ln>
        </p:spPr>
        <p:txBody>
          <a:bodyPr wrap="square">
            <a:spAutoFit/>
          </a:bodyPr>
          <a:p>
            <a:pPr indent="0" fontAlgn="auto">
              <a:lnSpc>
                <a:spcPct val="200000"/>
              </a:lnSpc>
            </a:pPr>
            <a:r>
              <a:rPr lang="zh-CN" altLang="en-US" sz="2800" b="0">
                <a:latin typeface="宋体" panose="02010600030101010101" pitchFamily="2" charset="-122"/>
                <a:ea typeface="宋体" panose="02010600030101010101" pitchFamily="2" charset="-122"/>
                <a:cs typeface="宋体" panose="02010600030101010101" pitchFamily="2" charset="-122"/>
              </a:rPr>
              <a:t>最简单的示波器应包括以下五个部分：</a:t>
            </a:r>
            <a:endParaRPr lang="zh-CN" altLang="en-US" sz="2800" b="0">
              <a:latin typeface="宋体" panose="02010600030101010101" pitchFamily="2" charset="-122"/>
              <a:ea typeface="宋体" panose="02010600030101010101" pitchFamily="2" charset="-122"/>
              <a:cs typeface="宋体" panose="02010600030101010101" pitchFamily="2" charset="-122"/>
            </a:endParaRPr>
          </a:p>
          <a:p>
            <a:pPr indent="0" fontAlgn="auto">
              <a:lnSpc>
                <a:spcPct val="200000"/>
              </a:lnSpc>
            </a:pPr>
            <a:r>
              <a:rPr lang="en-US" altLang="zh-CN" sz="2800" b="0">
                <a:latin typeface="宋体" panose="02010600030101010101" pitchFamily="2" charset="-122"/>
                <a:ea typeface="宋体" panose="02010600030101010101" pitchFamily="2" charset="-122"/>
                <a:cs typeface="宋体" panose="02010600030101010101" pitchFamily="2" charset="-122"/>
              </a:rPr>
              <a:t>①</a:t>
            </a:r>
            <a:r>
              <a:rPr lang="zh-CN" altLang="en-US" sz="2800" b="0">
                <a:latin typeface="宋体" panose="02010600030101010101" pitchFamily="2" charset="-122"/>
                <a:ea typeface="宋体" panose="02010600030101010101" pitchFamily="2" charset="-122"/>
                <a:cs typeface="宋体" panose="02010600030101010101" pitchFamily="2" charset="-122"/>
              </a:rPr>
              <a:t>电子示波管</a:t>
            </a:r>
            <a:endParaRPr lang="zh-CN" altLang="en-US" sz="2800" b="0">
              <a:latin typeface="宋体" panose="02010600030101010101" pitchFamily="2" charset="-122"/>
              <a:ea typeface="宋体" panose="02010600030101010101" pitchFamily="2" charset="-122"/>
              <a:cs typeface="宋体" panose="02010600030101010101" pitchFamily="2" charset="-122"/>
            </a:endParaRPr>
          </a:p>
          <a:p>
            <a:pPr indent="0" fontAlgn="auto">
              <a:lnSpc>
                <a:spcPct val="200000"/>
              </a:lnSpc>
            </a:pPr>
            <a:endParaRPr lang="zh-CN" altLang="en-US" sz="2800" b="0">
              <a:latin typeface="宋体" panose="02010600030101010101" pitchFamily="2" charset="-122"/>
              <a:ea typeface="宋体" panose="02010600030101010101" pitchFamily="2" charset="-122"/>
              <a:cs typeface="宋体" panose="02010600030101010101" pitchFamily="2" charset="-122"/>
            </a:endParaRPr>
          </a:p>
        </p:txBody>
      </p:sp>
      <p:pic>
        <p:nvPicPr>
          <p:cNvPr id="1073744064" name="Picture 511" descr="未命名"/>
          <p:cNvPicPr>
            <a:picLocks noChangeAspect="1"/>
          </p:cNvPicPr>
          <p:nvPr/>
        </p:nvPicPr>
        <p:blipFill>
          <a:blip r:embed="rId2"/>
          <a:srcRect l="3104"/>
          <a:stretch>
            <a:fillRect/>
          </a:stretch>
        </p:blipFill>
        <p:spPr>
          <a:xfrm>
            <a:off x="2125345" y="3044825"/>
            <a:ext cx="8622665" cy="3253105"/>
          </a:xfrm>
          <a:prstGeom prst="rect">
            <a:avLst/>
          </a:prstGeom>
          <a:noFill/>
          <a:ln w="9525">
            <a:noFill/>
          </a:ln>
        </p:spPr>
      </p:pic>
      <p:sp>
        <p:nvSpPr>
          <p:cNvPr id="100" name="文本框 99"/>
          <p:cNvSpPr txBox="1"/>
          <p:nvPr/>
        </p:nvSpPr>
        <p:spPr>
          <a:xfrm>
            <a:off x="9807575" y="997585"/>
            <a:ext cx="732790" cy="953135"/>
          </a:xfrm>
          <a:prstGeom prst="rect">
            <a:avLst/>
          </a:prstGeom>
          <a:noFill/>
          <a:ln w="9525">
            <a:noFill/>
          </a:ln>
        </p:spPr>
        <p:txBody>
          <a:bodyPr wrap="square">
            <a:spAutoFit/>
          </a:bodyPr>
          <a:p>
            <a:pPr indent="0" fontAlgn="auto">
              <a:lnSpc>
                <a:spcPct val="200000"/>
              </a:lnSpc>
            </a:pPr>
            <a:endParaRPr lang="zh-CN" altLang="en-US" sz="2800" b="0">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503555" y="669290"/>
            <a:ext cx="2327910" cy="521970"/>
          </a:xfrm>
          <a:prstGeom prst="rect">
            <a:avLst/>
          </a:prstGeom>
          <a:noFill/>
        </p:spPr>
        <p:txBody>
          <a:bodyPr wrap="none" rtlCol="0" anchor="t">
            <a:spAutoFit/>
          </a:bodyPr>
          <a:p>
            <a:r>
              <a:rPr lang="zh-CN" altLang="en-US" sz="2800" b="1">
                <a:latin typeface="宋体" panose="02010600030101010101" pitchFamily="2" charset="-122"/>
                <a:ea typeface="宋体" panose="02010600030101010101" pitchFamily="2" charset="-122"/>
                <a:cs typeface="宋体" panose="02010600030101010101" pitchFamily="2" charset="-122"/>
                <a:sym typeface="+mn-ea"/>
              </a:rPr>
              <a:t>【实验原理】</a:t>
            </a:r>
            <a:endParaRPr lang="zh-CN" altLang="en-US" sz="2800" b="1">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文本框 1"/>
          <p:cNvSpPr txBox="1"/>
          <p:nvPr/>
        </p:nvSpPr>
        <p:spPr>
          <a:xfrm>
            <a:off x="394335" y="807085"/>
            <a:ext cx="9932670" cy="3538220"/>
          </a:xfrm>
          <a:prstGeom prst="rect">
            <a:avLst/>
          </a:prstGeom>
          <a:noFill/>
          <a:ln w="9525">
            <a:noFill/>
          </a:ln>
        </p:spPr>
        <p:txBody>
          <a:bodyPr wrap="square">
            <a:spAutoFit/>
          </a:bodyPr>
          <a:p>
            <a:pPr indent="0" fontAlgn="auto">
              <a:lnSpc>
                <a:spcPct val="200000"/>
              </a:lnSpc>
            </a:pPr>
            <a:r>
              <a:rPr lang="en-US" altLang="zh-CN" sz="2800" b="0">
                <a:latin typeface="宋体" panose="02010600030101010101" pitchFamily="2" charset="-122"/>
                <a:ea typeface="宋体" panose="02010600030101010101" pitchFamily="2" charset="-122"/>
                <a:cs typeface="宋体" panose="02010600030101010101" pitchFamily="2" charset="-122"/>
              </a:rPr>
              <a:t>②</a:t>
            </a:r>
            <a:r>
              <a:rPr lang="zh-CN" altLang="en-US" sz="2800" b="0">
                <a:latin typeface="宋体" panose="02010600030101010101" pitchFamily="2" charset="-122"/>
                <a:ea typeface="宋体" panose="02010600030101010101" pitchFamily="2" charset="-122"/>
                <a:cs typeface="宋体" panose="02010600030101010101" pitchFamily="2" charset="-122"/>
              </a:rPr>
              <a:t>扫描发生器（右图）</a:t>
            </a:r>
            <a:endParaRPr lang="en-US" altLang="zh-CN" sz="2800" b="0">
              <a:latin typeface="宋体" panose="02010600030101010101" pitchFamily="2" charset="-122"/>
              <a:ea typeface="宋体" panose="02010600030101010101" pitchFamily="2" charset="-122"/>
              <a:cs typeface="宋体" panose="02010600030101010101" pitchFamily="2" charset="-122"/>
            </a:endParaRPr>
          </a:p>
          <a:p>
            <a:pPr indent="0" fontAlgn="auto">
              <a:lnSpc>
                <a:spcPct val="200000"/>
              </a:lnSpc>
            </a:pPr>
            <a:r>
              <a:rPr lang="en-US" altLang="zh-CN" sz="2800" b="0">
                <a:latin typeface="宋体" panose="02010600030101010101" pitchFamily="2" charset="-122"/>
                <a:ea typeface="宋体" panose="02010600030101010101" pitchFamily="2" charset="-122"/>
                <a:cs typeface="宋体" panose="02010600030101010101" pitchFamily="2" charset="-122"/>
              </a:rPr>
              <a:t>③</a:t>
            </a:r>
            <a:r>
              <a:rPr lang="zh-CN" altLang="en-US" sz="2800" b="0">
                <a:latin typeface="宋体" panose="02010600030101010101" pitchFamily="2" charset="-122"/>
                <a:ea typeface="宋体" panose="02010600030101010101" pitchFamily="2" charset="-122"/>
                <a:cs typeface="宋体" panose="02010600030101010101" pitchFamily="2" charset="-122"/>
              </a:rPr>
              <a:t>同步电路</a:t>
            </a:r>
            <a:endParaRPr lang="zh-CN" altLang="en-US" sz="2800" b="0">
              <a:latin typeface="宋体" panose="02010600030101010101" pitchFamily="2" charset="-122"/>
              <a:ea typeface="宋体" panose="02010600030101010101" pitchFamily="2" charset="-122"/>
              <a:cs typeface="宋体" panose="02010600030101010101" pitchFamily="2" charset="-122"/>
            </a:endParaRPr>
          </a:p>
          <a:p>
            <a:pPr indent="0" fontAlgn="auto">
              <a:lnSpc>
                <a:spcPct val="200000"/>
              </a:lnSpc>
            </a:pPr>
            <a:r>
              <a:rPr lang="en-US" altLang="zh-CN" sz="2800" b="0">
                <a:latin typeface="宋体" panose="02010600030101010101" pitchFamily="2" charset="-122"/>
                <a:ea typeface="宋体" panose="02010600030101010101" pitchFamily="2" charset="-122"/>
                <a:cs typeface="宋体" panose="02010600030101010101" pitchFamily="2" charset="-122"/>
              </a:rPr>
              <a:t>④</a:t>
            </a:r>
            <a:r>
              <a:rPr lang="zh-CN" altLang="en-US" sz="2800" b="0">
                <a:latin typeface="宋体" panose="02010600030101010101" pitchFamily="2" charset="-122"/>
                <a:ea typeface="宋体" panose="02010600030101010101" pitchFamily="2" charset="-122"/>
                <a:cs typeface="宋体" panose="02010600030101010101" pitchFamily="2" charset="-122"/>
              </a:rPr>
              <a:t>垂直轴和水平轴放大器</a:t>
            </a:r>
            <a:endParaRPr lang="zh-CN" altLang="en-US" sz="2800" b="0">
              <a:latin typeface="宋体" panose="02010600030101010101" pitchFamily="2" charset="-122"/>
              <a:ea typeface="宋体" panose="02010600030101010101" pitchFamily="2" charset="-122"/>
              <a:cs typeface="宋体" panose="02010600030101010101" pitchFamily="2" charset="-122"/>
            </a:endParaRPr>
          </a:p>
          <a:p>
            <a:pPr indent="0" fontAlgn="auto">
              <a:lnSpc>
                <a:spcPct val="200000"/>
              </a:lnSpc>
            </a:pPr>
            <a:r>
              <a:rPr lang="en-US" altLang="zh-CN" sz="2800" b="0">
                <a:latin typeface="宋体" panose="02010600030101010101" pitchFamily="2" charset="-122"/>
                <a:ea typeface="宋体" panose="02010600030101010101" pitchFamily="2" charset="-122"/>
                <a:cs typeface="宋体" panose="02010600030101010101" pitchFamily="2" charset="-122"/>
              </a:rPr>
              <a:t>⑤</a:t>
            </a:r>
            <a:r>
              <a:rPr lang="zh-CN" altLang="en-US" sz="2800" b="0">
                <a:latin typeface="宋体" panose="02010600030101010101" pitchFamily="2" charset="-122"/>
                <a:ea typeface="宋体" panose="02010600030101010101" pitchFamily="2" charset="-122"/>
                <a:cs typeface="宋体" panose="02010600030101010101" pitchFamily="2" charset="-122"/>
              </a:rPr>
              <a:t>电源供给</a:t>
            </a:r>
            <a:endParaRPr lang="zh-CN" altLang="en-US" sz="2800" b="0">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9075420" y="2148205"/>
            <a:ext cx="501650" cy="521970"/>
          </a:xfrm>
          <a:prstGeom prst="rect">
            <a:avLst/>
          </a:prstGeom>
          <a:noFill/>
        </p:spPr>
        <p:txBody>
          <a:bodyPr wrap="square" rtlCol="0" anchor="t">
            <a:spAutoFit/>
          </a:bodyPr>
          <a:p>
            <a:r>
              <a:rPr lang="en-US" altLang="zh-CN" sz="2800">
                <a:latin typeface="宋体" panose="02010600030101010101" pitchFamily="2" charset="-122"/>
                <a:ea typeface="宋体" panose="02010600030101010101" pitchFamily="2" charset="-122"/>
                <a:cs typeface="宋体" panose="02010600030101010101" pitchFamily="2" charset="-122"/>
                <a:sym typeface="+mn-ea"/>
              </a:rPr>
              <a:t>①</a:t>
            </a:r>
            <a:endParaRPr lang="zh-CN" altLang="en-US" sz="2800"/>
          </a:p>
        </p:txBody>
      </p:sp>
      <p:pic>
        <p:nvPicPr>
          <p:cNvPr id="1073744065" name="Picture 510" descr="未命名"/>
          <p:cNvPicPr>
            <a:picLocks noChangeAspect="1"/>
          </p:cNvPicPr>
          <p:nvPr/>
        </p:nvPicPr>
        <p:blipFill>
          <a:blip r:embed="rId2"/>
          <a:srcRect l="24114" t="10470" r="32600" b="24188"/>
          <a:stretch>
            <a:fillRect/>
          </a:stretch>
        </p:blipFill>
        <p:spPr>
          <a:xfrm>
            <a:off x="6641465" y="1633855"/>
            <a:ext cx="3981450" cy="4196080"/>
          </a:xfrm>
          <a:prstGeom prst="rect">
            <a:avLst/>
          </a:prstGeom>
          <a:noFill/>
          <a:ln w="9525">
            <a:noFill/>
          </a:ln>
        </p:spPr>
      </p:pic>
      <p:graphicFrame>
        <p:nvGraphicFramePr>
          <p:cNvPr id="7" name="对象 6">
            <a:hlinkClick r:id="" action="ppaction://ole?verb="/>
          </p:cNvPr>
          <p:cNvGraphicFramePr>
            <a:graphicFrameLocks noChangeAspect="1"/>
          </p:cNvGraphicFramePr>
          <p:nvPr/>
        </p:nvGraphicFramePr>
        <p:xfrm>
          <a:off x="2585085" y="1864360"/>
          <a:ext cx="2117090" cy="937260"/>
        </p:xfrm>
        <a:graphic>
          <a:graphicData uri="http://schemas.openxmlformats.org/presentationml/2006/ole">
            <mc:AlternateContent xmlns:mc="http://schemas.openxmlformats.org/markup-compatibility/2006">
              <mc:Choice xmlns:v="urn:schemas-microsoft-com:vml" Requires="v">
                <p:oleObj spid="_x0000_s3073" name="" r:id="rId3" imgW="545465" imgH="241300" progId="Equation.KSEE3">
                  <p:embed/>
                </p:oleObj>
              </mc:Choice>
              <mc:Fallback>
                <p:oleObj name="" r:id="rId3" imgW="545465" imgH="241300" progId="Equation.KSEE3">
                  <p:embed/>
                  <p:pic>
                    <p:nvPicPr>
                      <p:cNvPr id="0" name="图片 3072"/>
                      <p:cNvPicPr/>
                      <p:nvPr/>
                    </p:nvPicPr>
                    <p:blipFill>
                      <a:blip r:embed="rId4"/>
                      <a:stretch>
                        <a:fillRect/>
                      </a:stretch>
                    </p:blipFill>
                    <p:spPr>
                      <a:xfrm>
                        <a:off x="2585085" y="1864360"/>
                        <a:ext cx="2117090" cy="93726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00" name="文本框 99"/>
          <p:cNvSpPr txBox="1"/>
          <p:nvPr/>
        </p:nvSpPr>
        <p:spPr>
          <a:xfrm>
            <a:off x="-83820" y="-7620"/>
            <a:ext cx="10617200" cy="953135"/>
          </a:xfrm>
          <a:prstGeom prst="rect">
            <a:avLst/>
          </a:prstGeom>
          <a:noFill/>
          <a:ln w="9525">
            <a:noFill/>
          </a:ln>
        </p:spPr>
        <p:txBody>
          <a:bodyPr wrap="square">
            <a:spAutoFit/>
          </a:bodyPr>
          <a:p>
            <a:pPr indent="0" fontAlgn="auto">
              <a:lnSpc>
                <a:spcPct val="200000"/>
              </a:lnSpc>
            </a:pPr>
            <a:r>
              <a:rPr lang="zh-CN" altLang="en-US" sz="2800" b="1">
                <a:latin typeface="宋体" panose="02010600030101010101" pitchFamily="2" charset="-122"/>
                <a:ea typeface="宋体" panose="02010600030101010101" pitchFamily="2" charset="-122"/>
                <a:cs typeface="宋体" panose="02010600030101010101" pitchFamily="2" charset="-122"/>
              </a:rPr>
              <a:t>【实验内容及步骤】</a:t>
            </a:r>
            <a:endParaRPr lang="zh-CN" altLang="en-US" sz="2800" b="1">
              <a:latin typeface="宋体" panose="02010600030101010101" pitchFamily="2" charset="-122"/>
              <a:ea typeface="宋体" panose="02010600030101010101" pitchFamily="2" charset="-122"/>
              <a:cs typeface="宋体" panose="02010600030101010101" pitchFamily="2" charset="-122"/>
            </a:endParaRPr>
          </a:p>
        </p:txBody>
      </p:sp>
      <p:pic>
        <p:nvPicPr>
          <p:cNvPr id="1073744066" name="Picture 508"/>
          <p:cNvPicPr preferRelativeResize="0">
            <a:picLocks noRot="1" noChangeAspect="1"/>
          </p:cNvPicPr>
          <p:nvPr/>
        </p:nvPicPr>
        <p:blipFill>
          <a:blip r:embed="rId2"/>
          <a:stretch>
            <a:fillRect/>
          </a:stretch>
        </p:blipFill>
        <p:spPr>
          <a:xfrm>
            <a:off x="641350" y="1653540"/>
            <a:ext cx="10700385" cy="4871085"/>
          </a:xfrm>
          <a:prstGeom prst="rect">
            <a:avLst/>
          </a:prstGeom>
          <a:noFill/>
          <a:ln w="9525">
            <a:noFill/>
          </a:ln>
        </p:spPr>
      </p:pic>
      <p:sp>
        <p:nvSpPr>
          <p:cNvPr id="3" name="文本框 2"/>
          <p:cNvSpPr txBox="1"/>
          <p:nvPr/>
        </p:nvSpPr>
        <p:spPr>
          <a:xfrm>
            <a:off x="4507865" y="1100455"/>
            <a:ext cx="3373755" cy="398780"/>
          </a:xfrm>
          <a:prstGeom prst="rect">
            <a:avLst/>
          </a:prstGeom>
          <a:noFill/>
          <a:ln w="9525">
            <a:noFill/>
          </a:ln>
        </p:spPr>
        <p:txBody>
          <a:bodyPr wrap="square">
            <a:spAutoFit/>
          </a:bodyPr>
          <a:p>
            <a:pPr indent="0"/>
            <a:r>
              <a:rPr lang="en-US" altLang="zh-CN" sz="2000" b="1">
                <a:latin typeface="宋体" panose="02010600030101010101" pitchFamily="2" charset="-122"/>
                <a:ea typeface="宋体" panose="02010600030101010101" pitchFamily="2" charset="-122"/>
                <a:cs typeface="宋体" panose="02010600030101010101" pitchFamily="2" charset="-122"/>
              </a:rPr>
              <a:t>YB4328</a:t>
            </a:r>
            <a:r>
              <a:rPr lang="zh-CN" altLang="en-US" sz="2000" b="1">
                <a:latin typeface="宋体" panose="02010600030101010101" pitchFamily="2" charset="-122"/>
                <a:ea typeface="宋体" panose="02010600030101010101" pitchFamily="2" charset="-122"/>
                <a:cs typeface="宋体" panose="02010600030101010101" pitchFamily="2" charset="-122"/>
              </a:rPr>
              <a:t>二踪示波器操作面板</a:t>
            </a:r>
            <a:endParaRPr lang="zh-CN" altLang="en-US" sz="2000" b="1"/>
          </a:p>
        </p:txBody>
      </p:sp>
      <p:sp>
        <p:nvSpPr>
          <p:cNvPr id="7" name="文本框 6"/>
          <p:cNvSpPr txBox="1"/>
          <p:nvPr/>
        </p:nvSpPr>
        <p:spPr>
          <a:xfrm>
            <a:off x="6423025" y="4425315"/>
            <a:ext cx="2260600" cy="398780"/>
          </a:xfrm>
          <a:prstGeom prst="rect">
            <a:avLst/>
          </a:prstGeom>
          <a:noFill/>
          <a:ln w="9525">
            <a:noFill/>
          </a:ln>
        </p:spPr>
        <p:txBody>
          <a:bodyPr wrap="square">
            <a:spAutoFit/>
          </a:bodyPr>
          <a:p>
            <a:pPr indent="0"/>
            <a:r>
              <a:rPr lang="zh-CN" altLang="en-US" sz="2000" b="1">
                <a:solidFill>
                  <a:srgbClr val="FF0000"/>
                </a:solidFill>
              </a:rPr>
              <a:t>垂直部分</a:t>
            </a:r>
            <a:endParaRPr lang="zh-CN" altLang="en-US" sz="2000" b="1">
              <a:solidFill>
                <a:srgbClr val="FF0000"/>
              </a:solidFill>
            </a:endParaRPr>
          </a:p>
        </p:txBody>
      </p:sp>
      <p:sp>
        <p:nvSpPr>
          <p:cNvPr id="8" name="文本框 7"/>
          <p:cNvSpPr txBox="1"/>
          <p:nvPr/>
        </p:nvSpPr>
        <p:spPr>
          <a:xfrm>
            <a:off x="2247265" y="3767455"/>
            <a:ext cx="2260600" cy="398780"/>
          </a:xfrm>
          <a:prstGeom prst="rect">
            <a:avLst/>
          </a:prstGeom>
          <a:noFill/>
          <a:ln w="9525">
            <a:noFill/>
          </a:ln>
        </p:spPr>
        <p:txBody>
          <a:bodyPr wrap="square">
            <a:spAutoFit/>
          </a:bodyPr>
          <a:p>
            <a:pPr indent="0"/>
            <a:r>
              <a:rPr lang="zh-CN" altLang="en-US" sz="2000" b="1">
                <a:solidFill>
                  <a:srgbClr val="FF0000"/>
                </a:solidFill>
              </a:rPr>
              <a:t>荧光屏部分</a:t>
            </a:r>
            <a:endParaRPr lang="zh-CN" altLang="en-US" sz="2000" b="1">
              <a:solidFill>
                <a:srgbClr val="FF0000"/>
              </a:solidFill>
            </a:endParaRPr>
          </a:p>
        </p:txBody>
      </p:sp>
      <p:sp>
        <p:nvSpPr>
          <p:cNvPr id="9" name="文本框 8"/>
          <p:cNvSpPr txBox="1"/>
          <p:nvPr/>
        </p:nvSpPr>
        <p:spPr>
          <a:xfrm>
            <a:off x="8531225" y="4425315"/>
            <a:ext cx="2260600" cy="398780"/>
          </a:xfrm>
          <a:prstGeom prst="rect">
            <a:avLst/>
          </a:prstGeom>
          <a:noFill/>
          <a:ln w="9525">
            <a:noFill/>
          </a:ln>
        </p:spPr>
        <p:txBody>
          <a:bodyPr wrap="square">
            <a:spAutoFit/>
          </a:bodyPr>
          <a:p>
            <a:pPr indent="0"/>
            <a:r>
              <a:rPr lang="zh-CN" altLang="en-US" sz="2000" b="1">
                <a:solidFill>
                  <a:srgbClr val="FF0000"/>
                </a:solidFill>
              </a:rPr>
              <a:t>水平与触发部分</a:t>
            </a:r>
            <a:endParaRPr lang="zh-CN" altLang="en-US" sz="2000" b="1">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00" name="文本框 99"/>
          <p:cNvSpPr txBox="1"/>
          <p:nvPr/>
        </p:nvSpPr>
        <p:spPr>
          <a:xfrm>
            <a:off x="-83820" y="-7620"/>
            <a:ext cx="10617200" cy="953135"/>
          </a:xfrm>
          <a:prstGeom prst="rect">
            <a:avLst/>
          </a:prstGeom>
          <a:noFill/>
          <a:ln w="9525">
            <a:noFill/>
          </a:ln>
        </p:spPr>
        <p:txBody>
          <a:bodyPr wrap="square">
            <a:spAutoFit/>
          </a:bodyPr>
          <a:p>
            <a:pPr indent="0" fontAlgn="auto">
              <a:lnSpc>
                <a:spcPct val="200000"/>
              </a:lnSpc>
            </a:pPr>
            <a:r>
              <a:rPr lang="zh-CN" altLang="en-US" sz="2800" b="1">
                <a:latin typeface="宋体" panose="02010600030101010101" pitchFamily="2" charset="-122"/>
                <a:ea typeface="宋体" panose="02010600030101010101" pitchFamily="2" charset="-122"/>
                <a:cs typeface="宋体" panose="02010600030101010101" pitchFamily="2" charset="-122"/>
              </a:rPr>
              <a:t>【实验内容及步骤】</a:t>
            </a:r>
            <a:r>
              <a:rPr lang="en-US" altLang="zh-CN" sz="2800" b="1">
                <a:latin typeface="宋体" panose="02010600030101010101" pitchFamily="2" charset="-122"/>
                <a:ea typeface="宋体" panose="02010600030101010101" pitchFamily="2" charset="-122"/>
                <a:cs typeface="宋体" panose="02010600030101010101" pitchFamily="2" charset="-122"/>
              </a:rPr>
              <a:t>-</a:t>
            </a:r>
            <a:r>
              <a:rPr lang="zh-CN" altLang="en-US" sz="2800" b="1">
                <a:latin typeface="宋体" panose="02010600030101010101" pitchFamily="2" charset="-122"/>
                <a:ea typeface="宋体" panose="02010600030101010101" pitchFamily="2" charset="-122"/>
                <a:cs typeface="宋体" panose="02010600030101010101" pitchFamily="2" charset="-122"/>
              </a:rPr>
              <a:t>示波器的测量</a:t>
            </a:r>
            <a:endParaRPr lang="zh-CN" altLang="en-US" sz="2800" b="1">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813435" y="1532890"/>
            <a:ext cx="10717530" cy="5015865"/>
          </a:xfrm>
          <a:prstGeom prst="rect">
            <a:avLst/>
          </a:prstGeom>
          <a:noFill/>
          <a:ln w="9525">
            <a:noFill/>
          </a:ln>
        </p:spPr>
        <p:txBody>
          <a:bodyPr wrap="square">
            <a:spAutoFit/>
          </a:bodyPr>
          <a:p>
            <a:pPr indent="228600"/>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1</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）被测信号馈入</a:t>
            </a:r>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CHl</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或</a:t>
            </a:r>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CH2</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通道输入端，置垂直工作方式于被使用的通道</a:t>
            </a:r>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CHl</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或</a:t>
            </a:r>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CH2</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。当用</a:t>
            </a:r>
            <a:endPar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CHl</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时，控制旋钮如下；     </a:t>
            </a:r>
            <a:r>
              <a:rPr lang="zh-CN" altLang="en-US" sz="2000">
                <a:solidFill>
                  <a:srgbClr val="C00000"/>
                </a:solidFill>
                <a:latin typeface="宋体" panose="02010600030101010101" pitchFamily="2" charset="-122"/>
                <a:ea typeface="宋体" panose="02010600030101010101" pitchFamily="2" charset="-122"/>
                <a:cs typeface="宋体" panose="02010600030101010101" pitchFamily="2" charset="-122"/>
              </a:rPr>
              <a:t>垂直工作方式             通道</a:t>
            </a:r>
            <a:r>
              <a:rPr lang="en-US" altLang="zh-CN" sz="2000">
                <a:solidFill>
                  <a:srgbClr val="C00000"/>
                </a:solidFill>
                <a:latin typeface="宋体" panose="02010600030101010101" pitchFamily="2" charset="-122"/>
                <a:ea typeface="宋体" panose="02010600030101010101" pitchFamily="2" charset="-122"/>
                <a:cs typeface="宋体" panose="02010600030101010101" pitchFamily="2" charset="-122"/>
              </a:rPr>
              <a:t>1(CHl)     </a:t>
            </a:r>
            <a:r>
              <a:rPr lang="zh-CN" altLang="en-US" sz="2000">
                <a:solidFill>
                  <a:srgbClr val="C00000"/>
                </a:solidFill>
                <a:latin typeface="宋体" panose="02010600030101010101" pitchFamily="2" charset="-122"/>
                <a:ea typeface="宋体" panose="02010600030101010101" pitchFamily="2" charset="-122"/>
                <a:cs typeface="宋体" panose="02010600030101010101" pitchFamily="2" charset="-122"/>
              </a:rPr>
              <a:t>触发方式                 自动</a:t>
            </a:r>
            <a:r>
              <a:rPr lang="en-US" altLang="zh-CN" sz="2000">
                <a:solidFill>
                  <a:srgbClr val="C00000"/>
                </a:solidFill>
                <a:latin typeface="宋体" panose="02010600030101010101" pitchFamily="2" charset="-122"/>
                <a:ea typeface="宋体" panose="02010600030101010101" pitchFamily="2" charset="-122"/>
                <a:cs typeface="宋体" panose="02010600030101010101" pitchFamily="2" charset="-122"/>
              </a:rPr>
              <a:t>(AUTO)     </a:t>
            </a:r>
            <a:r>
              <a:rPr lang="zh-CN" altLang="en-US" sz="2000">
                <a:solidFill>
                  <a:srgbClr val="C00000"/>
                </a:solidFill>
                <a:latin typeface="宋体" panose="02010600030101010101" pitchFamily="2" charset="-122"/>
                <a:ea typeface="宋体" panose="02010600030101010101" pitchFamily="2" charset="-122"/>
                <a:cs typeface="宋体" panose="02010600030101010101" pitchFamily="2" charset="-122"/>
              </a:rPr>
              <a:t>触发信号源               内</a:t>
            </a:r>
            <a:r>
              <a:rPr lang="en-US" altLang="zh-CN" sz="2000">
                <a:solidFill>
                  <a:srgbClr val="C00000"/>
                </a:solidFill>
                <a:latin typeface="宋体" panose="02010600030101010101" pitchFamily="2" charset="-122"/>
                <a:ea typeface="宋体" panose="02010600030101010101" pitchFamily="2" charset="-122"/>
                <a:cs typeface="宋体" panose="02010600030101010101" pitchFamily="2" charset="-122"/>
              </a:rPr>
              <a:t>(1NT)     </a:t>
            </a:r>
            <a:r>
              <a:rPr lang="zh-CN" altLang="en-US" sz="2000">
                <a:solidFill>
                  <a:srgbClr val="C00000"/>
                </a:solidFill>
                <a:latin typeface="宋体" panose="02010600030101010101" pitchFamily="2" charset="-122"/>
                <a:ea typeface="宋体" panose="02010600030101010101" pitchFamily="2" charset="-122"/>
                <a:cs typeface="宋体" panose="02010600030101010101" pitchFamily="2" charset="-122"/>
              </a:rPr>
              <a:t>内触发                   通道</a:t>
            </a:r>
            <a:r>
              <a:rPr lang="en-US" altLang="zh-CN" sz="2000">
                <a:solidFill>
                  <a:srgbClr val="C00000"/>
                </a:solidFill>
                <a:latin typeface="宋体" panose="02010600030101010101" pitchFamily="2" charset="-122"/>
                <a:ea typeface="宋体" panose="02010600030101010101" pitchFamily="2" charset="-122"/>
                <a:cs typeface="宋体" panose="02010600030101010101" pitchFamily="2" charset="-122"/>
              </a:rPr>
              <a:t>1(CH1)  </a:t>
            </a:r>
            <a:r>
              <a:rPr lang="en-US" altLang="zh-CN" sz="2000">
                <a:solidFill>
                  <a:schemeClr val="tx1"/>
                </a:solidFill>
                <a:latin typeface="宋体" panose="02010600030101010101" pitchFamily="2" charset="-122"/>
                <a:ea typeface="宋体" panose="02010600030101010101" pitchFamily="2" charset="-122"/>
                <a:cs typeface="宋体" panose="02010600030101010101" pitchFamily="2" charset="-122"/>
              </a:rPr>
              <a:t>  </a:t>
            </a:r>
            <a:endParaRPr lang="en-US" altLang="zh-CN" sz="200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     电压微调旋钮置校准位置。  </a:t>
            </a:r>
            <a:endPar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  2</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）垂直偏转因数开关置于适当位置。</a:t>
            </a:r>
            <a:endPar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  3</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）调节电平旋钮以获得稳定显示。</a:t>
            </a:r>
            <a:endPar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  4</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）将扫描时间因数开关置于适当位置，使屏幕显示几个周期的波形。</a:t>
            </a:r>
            <a:endPar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  5</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）将波形水平位移，使其中一个负峰与中心刻度线重合，将波形水平位移，使其中一个</a:t>
            </a:r>
            <a:endPar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   正峰与中心刻度线重合。</a:t>
            </a:r>
            <a:endPar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  6</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）从峰到峰测量垂直偏转度数</a:t>
            </a:r>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见图中</a:t>
            </a:r>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A</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点</a:t>
            </a:r>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—B</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点</a:t>
            </a:r>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。如果幅度测量要求很高，或者光迹较粗，</a:t>
            </a:r>
            <a:endPar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   采用从峰的外沿到内沿或内沿到外沿的测量方法，能获得较高的精度。</a:t>
            </a:r>
            <a:endPar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r>
              <a:rPr lang="en-US" altLang="zh-CN" sz="2000" b="0">
                <a:solidFill>
                  <a:schemeClr val="tx1"/>
                </a:solidFill>
                <a:latin typeface="宋体" panose="02010600030101010101" pitchFamily="2" charset="-122"/>
                <a:ea typeface="宋体" panose="02010600030101010101" pitchFamily="2" charset="-122"/>
                <a:cs typeface="宋体" panose="02010600030101010101" pitchFamily="2" charset="-122"/>
              </a:rPr>
              <a:t>  7</a:t>
            </a:r>
            <a:r>
              <a:rPr lang="zh-CN" altLang="en-US" sz="2000" b="0">
                <a:solidFill>
                  <a:schemeClr val="tx1"/>
                </a:solidFill>
                <a:latin typeface="宋体" panose="02010600030101010101" pitchFamily="2" charset="-122"/>
                <a:ea typeface="宋体" panose="02010600030101010101" pitchFamily="2" charset="-122"/>
                <a:cs typeface="宋体" panose="02010600030101010101" pitchFamily="2" charset="-122"/>
              </a:rPr>
              <a:t>）用下列公式计算峰到峰电压：       </a:t>
            </a:r>
            <a:r>
              <a:rPr lang="zh-CN" altLang="en-US" sz="2000">
                <a:solidFill>
                  <a:srgbClr val="C00000"/>
                </a:solidFill>
                <a:latin typeface="宋体" panose="02010600030101010101" pitchFamily="2" charset="-122"/>
                <a:ea typeface="宋体" panose="02010600030101010101" pitchFamily="2" charset="-122"/>
                <a:cs typeface="宋体" panose="02010600030101010101" pitchFamily="2" charset="-122"/>
              </a:rPr>
              <a:t>峰</a:t>
            </a:r>
            <a:r>
              <a:rPr lang="en-US" altLang="zh-CN" sz="2000">
                <a:solidFill>
                  <a:srgbClr val="C00000"/>
                </a:solidFill>
                <a:latin typeface="宋体" panose="02010600030101010101" pitchFamily="2" charset="-122"/>
                <a:ea typeface="宋体" panose="02010600030101010101" pitchFamily="2" charset="-122"/>
                <a:cs typeface="宋体" panose="02010600030101010101" pitchFamily="2" charset="-122"/>
              </a:rPr>
              <a:t>-</a:t>
            </a:r>
            <a:r>
              <a:rPr lang="zh-CN" altLang="en-US" sz="2000">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峰</a:t>
            </a:r>
            <a:r>
              <a:rPr lang="zh-CN" altLang="en-US" sz="2000">
                <a:solidFill>
                  <a:srgbClr val="C00000"/>
                </a:solidFill>
                <a:latin typeface="宋体" panose="02010600030101010101" pitchFamily="2" charset="-122"/>
                <a:ea typeface="宋体" panose="02010600030101010101" pitchFamily="2" charset="-122"/>
                <a:cs typeface="宋体" panose="02010600030101010101" pitchFamily="2" charset="-122"/>
              </a:rPr>
              <a:t>值电压</a:t>
            </a:r>
            <a:r>
              <a:rPr lang="en-US" altLang="zh-CN" sz="2000">
                <a:solidFill>
                  <a:srgbClr val="C00000"/>
                </a:solidFill>
                <a:latin typeface="宋体" panose="02010600030101010101" pitchFamily="2" charset="-122"/>
                <a:ea typeface="宋体" panose="02010600030101010101" pitchFamily="2" charset="-122"/>
                <a:cs typeface="宋体" panose="02010600030101010101" pitchFamily="2" charset="-122"/>
              </a:rPr>
              <a:t>U</a:t>
            </a:r>
            <a:r>
              <a:rPr lang="en-US" altLang="zh-CN" sz="2000" baseline="-25000">
                <a:solidFill>
                  <a:srgbClr val="C00000"/>
                </a:solidFill>
                <a:latin typeface="宋体" panose="02010600030101010101" pitchFamily="2" charset="-122"/>
                <a:ea typeface="宋体" panose="02010600030101010101" pitchFamily="2" charset="-122"/>
                <a:cs typeface="宋体" panose="02010600030101010101" pitchFamily="2" charset="-122"/>
              </a:rPr>
              <a:t>P—P</a:t>
            </a:r>
            <a:r>
              <a:rPr lang="zh-CN" altLang="en-US" sz="2000">
                <a:solidFill>
                  <a:srgbClr val="C00000"/>
                </a:solidFill>
                <a:latin typeface="宋体" panose="02010600030101010101" pitchFamily="2" charset="-122"/>
                <a:ea typeface="宋体" panose="02010600030101010101" pitchFamily="2" charset="-122"/>
                <a:cs typeface="宋体" panose="02010600030101010101" pitchFamily="2" charset="-122"/>
              </a:rPr>
              <a:t>：垂直偏转幅度</a:t>
            </a:r>
            <a:r>
              <a:rPr lang="en-US" altLang="zh-CN" sz="2000">
                <a:solidFill>
                  <a:srgbClr val="C00000"/>
                </a:solidFill>
                <a:latin typeface="宋体" panose="02010600030101010101" pitchFamily="2" charset="-122"/>
                <a:ea typeface="宋体" panose="02010600030101010101" pitchFamily="2" charset="-122"/>
                <a:cs typeface="宋体" panose="02010600030101010101" pitchFamily="2" charset="-122"/>
              </a:rPr>
              <a:t>(DIV)×</a:t>
            </a:r>
            <a:r>
              <a:rPr lang="zh-CN" altLang="en-US" sz="2000">
                <a:solidFill>
                  <a:srgbClr val="C00000"/>
                </a:solidFill>
                <a:latin typeface="宋体" panose="02010600030101010101" pitchFamily="2" charset="-122"/>
                <a:ea typeface="宋体" panose="02010600030101010101" pitchFamily="2" charset="-122"/>
                <a:cs typeface="宋体" panose="02010600030101010101" pitchFamily="2" charset="-122"/>
              </a:rPr>
              <a:t>垂直偏转因数</a:t>
            </a:r>
            <a:r>
              <a:rPr lang="en-US" altLang="zh-CN" sz="2000">
                <a:solidFill>
                  <a:srgbClr val="C00000"/>
                </a:solidFill>
                <a:latin typeface="宋体" panose="02010600030101010101" pitchFamily="2" charset="-122"/>
                <a:ea typeface="宋体" panose="02010600030101010101" pitchFamily="2" charset="-122"/>
                <a:cs typeface="宋体" panose="02010600030101010101" pitchFamily="2" charset="-122"/>
              </a:rPr>
              <a:t>(VOLTS</a:t>
            </a:r>
            <a:r>
              <a:rPr lang="zh-CN" altLang="en-US" sz="2000">
                <a:solidFill>
                  <a:srgbClr val="C00000"/>
                </a:solidFill>
                <a:latin typeface="宋体" panose="02010600030101010101" pitchFamily="2" charset="-122"/>
                <a:ea typeface="宋体" panose="02010600030101010101" pitchFamily="2" charset="-122"/>
                <a:cs typeface="宋体" panose="02010600030101010101" pitchFamily="2" charset="-122"/>
              </a:rPr>
              <a:t>／</a:t>
            </a:r>
            <a:r>
              <a:rPr lang="en-US" altLang="zh-CN" sz="2000">
                <a:solidFill>
                  <a:srgbClr val="C00000"/>
                </a:solidFill>
                <a:latin typeface="宋体" panose="02010600030101010101" pitchFamily="2" charset="-122"/>
                <a:ea typeface="宋体" panose="02010600030101010101" pitchFamily="2" charset="-122"/>
                <a:cs typeface="宋体" panose="02010600030101010101" pitchFamily="2" charset="-122"/>
              </a:rPr>
              <a:t>DIV)×</a:t>
            </a:r>
            <a:r>
              <a:rPr lang="zh-CN" altLang="en-US" sz="2000">
                <a:solidFill>
                  <a:srgbClr val="C00000"/>
                </a:solidFill>
                <a:latin typeface="宋体" panose="02010600030101010101" pitchFamily="2" charset="-122"/>
                <a:ea typeface="宋体" panose="02010600030101010101" pitchFamily="2" charset="-122"/>
                <a:cs typeface="宋体" panose="02010600030101010101" pitchFamily="2" charset="-122"/>
              </a:rPr>
              <a:t>探极衰减倍率</a:t>
            </a:r>
            <a:endParaRPr lang="zh-CN" altLang="en-US" sz="2000">
              <a:solidFill>
                <a:srgbClr val="C00000"/>
              </a:solidFill>
              <a:latin typeface="宋体" panose="02010600030101010101" pitchFamily="2" charset="-122"/>
              <a:ea typeface="宋体" panose="02010600030101010101" pitchFamily="2" charset="-122"/>
              <a:cs typeface="宋体" panose="02010600030101010101" pitchFamily="2" charset="-122"/>
            </a:endParaRPr>
          </a:p>
        </p:txBody>
      </p:sp>
      <p:sp>
        <p:nvSpPr>
          <p:cNvPr id="5" name="文本框 4"/>
          <p:cNvSpPr txBox="1"/>
          <p:nvPr/>
        </p:nvSpPr>
        <p:spPr>
          <a:xfrm>
            <a:off x="335280" y="945515"/>
            <a:ext cx="3128010" cy="460375"/>
          </a:xfrm>
          <a:prstGeom prst="rect">
            <a:avLst/>
          </a:prstGeom>
          <a:noFill/>
        </p:spPr>
        <p:txBody>
          <a:bodyPr wrap="none" rtlCol="0" anchor="t">
            <a:spAutoFit/>
          </a:bodyPr>
          <a:p>
            <a:pPr marL="342900" indent="-342900">
              <a:buFont typeface="Wingdings" panose="05000000000000000000" charset="0"/>
              <a:buChar char=""/>
            </a:pPr>
            <a:r>
              <a:rPr lang="zh-CN" altLang="en-US" sz="2400" b="1">
                <a:latin typeface="宋体" panose="02010600030101010101" pitchFamily="2" charset="-122"/>
                <a:ea typeface="宋体" panose="02010600030101010101" pitchFamily="2" charset="-122"/>
                <a:cs typeface="宋体" panose="02010600030101010101" pitchFamily="2" charset="-122"/>
                <a:sym typeface="+mn-ea"/>
              </a:rPr>
              <a:t>交流峰</a:t>
            </a:r>
            <a:r>
              <a:rPr lang="en-US" altLang="zh-CN" sz="2400" b="1">
                <a:latin typeface="宋体" panose="02010600030101010101" pitchFamily="2" charset="-122"/>
                <a:ea typeface="宋体" panose="02010600030101010101" pitchFamily="2" charset="-122"/>
                <a:cs typeface="宋体" panose="02010600030101010101" pitchFamily="2" charset="-122"/>
                <a:sym typeface="+mn-ea"/>
              </a:rPr>
              <a:t>-</a:t>
            </a:r>
            <a:r>
              <a:rPr lang="zh-CN" altLang="en-US" sz="2400" b="1">
                <a:latin typeface="宋体" panose="02010600030101010101" pitchFamily="2" charset="-122"/>
                <a:ea typeface="宋体" panose="02010600030101010101" pitchFamily="2" charset="-122"/>
                <a:cs typeface="宋体" panose="02010600030101010101" pitchFamily="2" charset="-122"/>
                <a:sym typeface="+mn-ea"/>
              </a:rPr>
              <a:t>峰值测量：</a:t>
            </a:r>
            <a:endParaRPr lang="zh-CN" altLang="en-US" sz="2400" b="1">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00" name="文本框 99"/>
          <p:cNvSpPr txBox="1"/>
          <p:nvPr/>
        </p:nvSpPr>
        <p:spPr>
          <a:xfrm>
            <a:off x="-83820" y="-7620"/>
            <a:ext cx="10617200" cy="953135"/>
          </a:xfrm>
          <a:prstGeom prst="rect">
            <a:avLst/>
          </a:prstGeom>
          <a:noFill/>
          <a:ln w="9525">
            <a:noFill/>
          </a:ln>
        </p:spPr>
        <p:txBody>
          <a:bodyPr wrap="square">
            <a:spAutoFit/>
          </a:bodyPr>
          <a:p>
            <a:pPr indent="0" fontAlgn="auto">
              <a:lnSpc>
                <a:spcPct val="200000"/>
              </a:lnSpc>
            </a:pPr>
            <a:r>
              <a:rPr lang="zh-CN" altLang="en-US" sz="2800" b="1">
                <a:latin typeface="宋体" panose="02010600030101010101" pitchFamily="2" charset="-122"/>
                <a:ea typeface="宋体" panose="02010600030101010101" pitchFamily="2" charset="-122"/>
                <a:cs typeface="宋体" panose="02010600030101010101" pitchFamily="2" charset="-122"/>
              </a:rPr>
              <a:t>【实验内容及步骤】</a:t>
            </a:r>
            <a:r>
              <a:rPr lang="en-US" altLang="zh-CN" sz="2800" b="1">
                <a:latin typeface="宋体" panose="02010600030101010101" pitchFamily="2" charset="-122"/>
                <a:ea typeface="宋体" panose="02010600030101010101" pitchFamily="2" charset="-122"/>
                <a:cs typeface="宋体" panose="02010600030101010101" pitchFamily="2" charset="-122"/>
              </a:rPr>
              <a:t>-</a:t>
            </a:r>
            <a:r>
              <a:rPr lang="zh-CN" altLang="en-US" sz="2800" b="1">
                <a:latin typeface="宋体" panose="02010600030101010101" pitchFamily="2" charset="-122"/>
                <a:ea typeface="宋体" panose="02010600030101010101" pitchFamily="2" charset="-122"/>
                <a:cs typeface="宋体" panose="02010600030101010101" pitchFamily="2" charset="-122"/>
              </a:rPr>
              <a:t>示波器的测量</a:t>
            </a:r>
            <a:endParaRPr lang="zh-CN" altLang="en-US" sz="2800" b="1">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645795" y="1536700"/>
            <a:ext cx="11128375" cy="3784600"/>
          </a:xfrm>
          <a:prstGeom prst="rect">
            <a:avLst/>
          </a:prstGeom>
          <a:noFill/>
          <a:ln w="9525">
            <a:noFill/>
          </a:ln>
        </p:spPr>
        <p:txBody>
          <a:bodyPr wrap="square">
            <a:spAutoFit/>
          </a:bodyPr>
          <a:p>
            <a:pPr indent="228600" algn="l" fontAlgn="auto">
              <a:lnSpc>
                <a:spcPct val="20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根据周期测量方法，测出信号的周期(并在坐标纸上画出三种波形)。则信号的频率可由下式计算：   </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lgn="l" fontAlgn="auto">
              <a:lnSpc>
                <a:spcPct val="20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 a．扫描微调置于“校正”位置或将微调按逆时针方向旋到底。其他步骤同交流峰峰值测量步</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lgn="l" fontAlgn="auto">
              <a:lnSpc>
                <a:spcPct val="20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    骤1）、2）、3）、4）。</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lgn="l" fontAlgn="auto">
              <a:lnSpc>
                <a:spcPct val="20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 b．调节水平位移旋钮，使信号波形置于标尺上适当位置，准确地读测一个周期的水平距离D。</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a:p>
            <a:pPr indent="228600" algn="l" fontAlgn="auto">
              <a:lnSpc>
                <a:spcPct val="20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 c．计算出信号周期： </a:t>
            </a:r>
            <a:r>
              <a:rPr sz="2000" b="0">
                <a:solidFill>
                  <a:srgbClr val="C00000"/>
                </a:solidFill>
                <a:latin typeface="宋体" panose="02010600030101010101" pitchFamily="2" charset="-122"/>
                <a:ea typeface="宋体" panose="02010600030101010101" pitchFamily="2" charset="-122"/>
                <a:cs typeface="宋体" panose="02010600030101010101" pitchFamily="2" charset="-122"/>
              </a:rPr>
              <a:t> T=D×扫描时间因数(T／DIV)</a:t>
            </a:r>
            <a:endParaRPr sz="2000" b="0">
              <a:solidFill>
                <a:srgbClr val="C00000"/>
              </a:solidFill>
              <a:latin typeface="宋体" panose="02010600030101010101" pitchFamily="2" charset="-122"/>
              <a:ea typeface="宋体" panose="02010600030101010101" pitchFamily="2" charset="-122"/>
              <a:cs typeface="宋体" panose="02010600030101010101" pitchFamily="2" charset="-122"/>
            </a:endParaRPr>
          </a:p>
          <a:p>
            <a:pPr indent="228600" algn="l" fontAlgn="auto">
              <a:lnSpc>
                <a:spcPct val="200000"/>
              </a:lnSpc>
            </a:pPr>
            <a:r>
              <a:rPr sz="2000" b="0">
                <a:solidFill>
                  <a:schemeClr val="tx1"/>
                </a:solidFill>
                <a:latin typeface="宋体" panose="02010600030101010101" pitchFamily="2" charset="-122"/>
                <a:ea typeface="宋体" panose="02010600030101010101" pitchFamily="2" charset="-122"/>
                <a:cs typeface="宋体" panose="02010600030101010101" pitchFamily="2" charset="-122"/>
              </a:rPr>
              <a:t> d．计算信号频率</a:t>
            </a:r>
            <a:endParaRPr sz="2000" b="0">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
        <p:nvSpPr>
          <p:cNvPr id="5" name="文本框 4"/>
          <p:cNvSpPr txBox="1"/>
          <p:nvPr/>
        </p:nvSpPr>
        <p:spPr>
          <a:xfrm>
            <a:off x="289560" y="1076325"/>
            <a:ext cx="2974340" cy="460375"/>
          </a:xfrm>
          <a:prstGeom prst="rect">
            <a:avLst/>
          </a:prstGeom>
          <a:noFill/>
        </p:spPr>
        <p:txBody>
          <a:bodyPr wrap="none" rtlCol="0" anchor="t">
            <a:spAutoFit/>
          </a:bodyPr>
          <a:p>
            <a:pPr marL="342900" indent="-342900" algn="l">
              <a:buFont typeface="Wingdings" panose="05000000000000000000" charset="0"/>
              <a:buChar char=""/>
            </a:pPr>
            <a:r>
              <a:rPr lang="zh-CN" altLang="en-US" sz="2400" b="1">
                <a:latin typeface="宋体" panose="02010600030101010101" pitchFamily="2" charset="-122"/>
                <a:ea typeface="宋体" panose="02010600030101010101" pitchFamily="2" charset="-122"/>
                <a:cs typeface="宋体" panose="02010600030101010101" pitchFamily="2" charset="-122"/>
                <a:sym typeface="+mn-ea"/>
              </a:rPr>
              <a:t>周期和频率测量：</a:t>
            </a:r>
            <a:endParaRPr lang="zh-CN" altLang="en-US" sz="2400" b="1">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00" name="文本框 99"/>
          <p:cNvSpPr txBox="1"/>
          <p:nvPr/>
        </p:nvSpPr>
        <p:spPr>
          <a:xfrm>
            <a:off x="-83820" y="-7620"/>
            <a:ext cx="10617200" cy="953135"/>
          </a:xfrm>
          <a:prstGeom prst="rect">
            <a:avLst/>
          </a:prstGeom>
          <a:noFill/>
          <a:ln w="9525">
            <a:noFill/>
          </a:ln>
        </p:spPr>
        <p:txBody>
          <a:bodyPr wrap="square">
            <a:spAutoFit/>
          </a:bodyPr>
          <a:p>
            <a:pPr indent="0" fontAlgn="auto">
              <a:lnSpc>
                <a:spcPct val="200000"/>
              </a:lnSpc>
            </a:pPr>
            <a:r>
              <a:rPr lang="zh-CN" altLang="en-US" sz="2800" b="1">
                <a:latin typeface="宋体" panose="02010600030101010101" pitchFamily="2" charset="-122"/>
                <a:ea typeface="宋体" panose="02010600030101010101" pitchFamily="2" charset="-122"/>
                <a:cs typeface="宋体" panose="02010600030101010101" pitchFamily="2" charset="-122"/>
              </a:rPr>
              <a:t>【实验内容及步骤】</a:t>
            </a:r>
            <a:r>
              <a:rPr lang="en-US" altLang="zh-CN" sz="2800" b="1">
                <a:latin typeface="宋体" panose="02010600030101010101" pitchFamily="2" charset="-122"/>
                <a:ea typeface="宋体" panose="02010600030101010101" pitchFamily="2" charset="-122"/>
                <a:cs typeface="宋体" panose="02010600030101010101" pitchFamily="2" charset="-122"/>
              </a:rPr>
              <a:t>-</a:t>
            </a:r>
            <a:r>
              <a:rPr lang="zh-CN" altLang="en-US" sz="2800" b="1">
                <a:latin typeface="宋体" panose="02010600030101010101" pitchFamily="2" charset="-122"/>
                <a:ea typeface="宋体" panose="02010600030101010101" pitchFamily="2" charset="-122"/>
                <a:cs typeface="宋体" panose="02010600030101010101" pitchFamily="2" charset="-122"/>
              </a:rPr>
              <a:t>示波器的测量</a:t>
            </a:r>
            <a:endParaRPr lang="zh-CN" altLang="en-US" sz="2800" b="1">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645795" y="1536700"/>
            <a:ext cx="11128375" cy="3322955"/>
          </a:xfrm>
          <a:prstGeom prst="rect">
            <a:avLst/>
          </a:prstGeom>
          <a:noFill/>
          <a:ln w="9525">
            <a:noFill/>
          </a:ln>
        </p:spPr>
        <p:txBody>
          <a:bodyPr wrap="square">
            <a:spAutoFit/>
          </a:bodyPr>
          <a:p>
            <a:pPr indent="228600" fontAlgn="auto">
              <a:lnSpc>
                <a:spcPct val="150000"/>
              </a:lnSpc>
            </a:pPr>
            <a:r>
              <a:rPr lang="en-US" sz="2000" b="0">
                <a:latin typeface="宋体" panose="02010600030101010101" pitchFamily="2" charset="-122"/>
                <a:ea typeface="宋体" panose="02010600030101010101" pitchFamily="2" charset="-122"/>
                <a:cs typeface="宋体" panose="02010600030101010101" pitchFamily="2" charset="-122"/>
              </a:rPr>
              <a:t>   </a:t>
            </a:r>
            <a:r>
              <a:rPr sz="2000" b="0">
                <a:latin typeface="宋体" panose="02010600030101010101" pitchFamily="2" charset="-122"/>
                <a:ea typeface="宋体" panose="02010600030101010101" pitchFamily="2" charset="-122"/>
                <a:cs typeface="宋体" panose="02010600030101010101" pitchFamily="2" charset="-122"/>
              </a:rPr>
              <a:t>首先将已知频率的正弦信号送到CH1通道，被测信号的频率送至CH2通道(Y)，选择X—Y方式，调水平位移旋钮和垂直位移旋钮，使波形全部显示在荧光屏上，然后调整已知或未知信号的频率，使李萨如图形稳定地显示在荧光屏上，则被测信号的频率可测出。</a:t>
            </a:r>
            <a:endParaRPr sz="2000" b="0">
              <a:latin typeface="宋体" panose="02010600030101010101" pitchFamily="2" charset="-122"/>
              <a:ea typeface="宋体" panose="02010600030101010101" pitchFamily="2" charset="-122"/>
              <a:cs typeface="宋体" panose="02010600030101010101" pitchFamily="2" charset="-122"/>
            </a:endParaRPr>
          </a:p>
          <a:p>
            <a:pPr indent="228600" fontAlgn="auto">
              <a:lnSpc>
                <a:spcPct val="150000"/>
              </a:lnSpc>
            </a:pPr>
            <a:r>
              <a:rPr sz="2000" b="0">
                <a:latin typeface="宋体" panose="02010600030101010101" pitchFamily="2" charset="-122"/>
                <a:ea typeface="宋体" panose="02010600030101010101" pitchFamily="2" charset="-122"/>
                <a:cs typeface="宋体" panose="02010600030101010101" pitchFamily="2" charset="-122"/>
              </a:rPr>
              <a:t>  当在示波器的垂直偏转板和水平偏转板上分别同时输入正弦交流电信号时，电子束的运动将是这两个电信号作用的合成运动，如果这两个正弦的交流电信号的频率成整数倍，则在荧光屏上可以观察到稳定的图形，这种图形称为李萨如图形。下图是   、   成不同比值时的李萨如图形。在李萨如图形上，分别作水平和垂直方向的两条割线（或切线），则：</a:t>
            </a:r>
            <a:endParaRPr sz="2000" b="0">
              <a:latin typeface="宋体" panose="02010600030101010101" pitchFamily="2" charset="-122"/>
              <a:ea typeface="宋体" panose="02010600030101010101" pitchFamily="2" charset="-122"/>
              <a:cs typeface="宋体" panose="02010600030101010101" pitchFamily="2" charset="-122"/>
            </a:endParaRPr>
          </a:p>
        </p:txBody>
      </p:sp>
      <p:sp>
        <p:nvSpPr>
          <p:cNvPr id="5" name="文本框 4"/>
          <p:cNvSpPr txBox="1"/>
          <p:nvPr/>
        </p:nvSpPr>
        <p:spPr>
          <a:xfrm>
            <a:off x="289560" y="1076325"/>
            <a:ext cx="4810760" cy="460375"/>
          </a:xfrm>
          <a:prstGeom prst="rect">
            <a:avLst/>
          </a:prstGeom>
          <a:noFill/>
        </p:spPr>
        <p:txBody>
          <a:bodyPr wrap="none" rtlCol="0" anchor="t">
            <a:spAutoFit/>
          </a:bodyPr>
          <a:p>
            <a:pPr marL="342900" indent="-342900">
              <a:buFont typeface="Wingdings" panose="05000000000000000000" charset="0"/>
              <a:buChar char=""/>
            </a:pPr>
            <a:r>
              <a:rPr lang="zh-CN" altLang="en-US" sz="2400" b="1">
                <a:latin typeface="宋体" panose="02010600030101010101" pitchFamily="2" charset="-122"/>
                <a:ea typeface="宋体" panose="02010600030101010101" pitchFamily="2" charset="-122"/>
                <a:cs typeface="宋体" panose="02010600030101010101" pitchFamily="2" charset="-122"/>
                <a:sym typeface="+mn-ea"/>
              </a:rPr>
              <a:t>利用李萨如图形测正弦波频率：</a:t>
            </a:r>
            <a:endParaRPr lang="zh-CN" altLang="en-US" sz="2400" b="1">
              <a:latin typeface="宋体" panose="02010600030101010101" pitchFamily="2" charset="-122"/>
              <a:ea typeface="宋体" panose="02010600030101010101" pitchFamily="2" charset="-122"/>
              <a:cs typeface="宋体" panose="02010600030101010101" pitchFamily="2" charset="-122"/>
              <a:sym typeface="+mn-ea"/>
            </a:endParaRPr>
          </a:p>
        </p:txBody>
      </p:sp>
      <p:graphicFrame>
        <p:nvGraphicFramePr>
          <p:cNvPr id="3" name="Picture 117"/>
          <p:cNvGraphicFramePr>
            <a:graphicFrameLocks noChangeAspect="1"/>
          </p:cNvGraphicFramePr>
          <p:nvPr/>
        </p:nvGraphicFramePr>
        <p:xfrm>
          <a:off x="6831965" y="3884295"/>
          <a:ext cx="386715" cy="499745"/>
        </p:xfrm>
        <a:graphic>
          <a:graphicData uri="http://schemas.openxmlformats.org/presentationml/2006/ole">
            <mc:AlternateContent xmlns:mc="http://schemas.openxmlformats.org/markup-compatibility/2006">
              <mc:Choice xmlns:v="urn:schemas-microsoft-com:vml" Requires="v">
                <p:oleObj spid="_x0000_s3076" name="" r:id="rId2" imgW="177165" imgH="228600" progId="Equation.3">
                  <p:embed/>
                </p:oleObj>
              </mc:Choice>
              <mc:Fallback>
                <p:oleObj name="" r:id="rId2" imgW="177165" imgH="228600" progId="Equation.3">
                  <p:embed/>
                  <p:pic>
                    <p:nvPicPr>
                      <p:cNvPr id="0" name="图片 3075"/>
                      <p:cNvPicPr/>
                      <p:nvPr/>
                    </p:nvPicPr>
                    <p:blipFill>
                      <a:blip r:embed="rId3"/>
                      <a:stretch>
                        <a:fillRect/>
                      </a:stretch>
                    </p:blipFill>
                    <p:spPr>
                      <a:xfrm>
                        <a:off x="6831965" y="3884295"/>
                        <a:ext cx="386715" cy="499745"/>
                      </a:xfrm>
                      <a:prstGeom prst="rect">
                        <a:avLst/>
                      </a:prstGeom>
                      <a:noFill/>
                      <a:ln w="38100">
                        <a:noFill/>
                        <a:miter/>
                      </a:ln>
                    </p:spPr>
                  </p:pic>
                </p:oleObj>
              </mc:Fallback>
            </mc:AlternateContent>
          </a:graphicData>
        </a:graphic>
      </p:graphicFrame>
      <p:graphicFrame>
        <p:nvGraphicFramePr>
          <p:cNvPr id="4" name="Picture 118"/>
          <p:cNvGraphicFramePr>
            <a:graphicFrameLocks noChangeAspect="1"/>
          </p:cNvGraphicFramePr>
          <p:nvPr/>
        </p:nvGraphicFramePr>
        <p:xfrm>
          <a:off x="7340600" y="3866515"/>
          <a:ext cx="469900" cy="532765"/>
        </p:xfrm>
        <a:graphic>
          <a:graphicData uri="http://schemas.openxmlformats.org/presentationml/2006/ole">
            <mc:AlternateContent xmlns:mc="http://schemas.openxmlformats.org/markup-compatibility/2006">
              <mc:Choice xmlns:v="urn:schemas-microsoft-com:vml" Requires="v">
                <p:oleObj spid="_x0000_s6" name="" r:id="rId4" imgW="194310" imgH="245745" progId="Equation.3">
                  <p:embed/>
                </p:oleObj>
              </mc:Choice>
              <mc:Fallback>
                <p:oleObj name="" r:id="rId4" imgW="194310" imgH="245745" progId="Equation.3">
                  <p:embed/>
                  <p:pic>
                    <p:nvPicPr>
                      <p:cNvPr id="0" name="图片 2"/>
                      <p:cNvPicPr/>
                      <p:nvPr/>
                    </p:nvPicPr>
                    <p:blipFill>
                      <a:blip r:embed="rId5"/>
                      <a:stretch>
                        <a:fillRect/>
                      </a:stretch>
                    </p:blipFill>
                    <p:spPr>
                      <a:xfrm>
                        <a:off x="7340600" y="3866515"/>
                        <a:ext cx="469900" cy="532765"/>
                      </a:xfrm>
                      <a:prstGeom prst="rect">
                        <a:avLst/>
                      </a:prstGeom>
                      <a:noFill/>
                      <a:ln w="38100">
                        <a:noFill/>
                        <a:miter/>
                      </a:ln>
                    </p:spPr>
                  </p:pic>
                </p:oleObj>
              </mc:Fallback>
            </mc:AlternateContent>
          </a:graphicData>
        </a:graphic>
      </p:graphicFrame>
      <p:sp>
        <p:nvSpPr>
          <p:cNvPr id="16" name="文本框 15"/>
          <p:cNvSpPr txBox="1"/>
          <p:nvPr/>
        </p:nvSpPr>
        <p:spPr>
          <a:xfrm>
            <a:off x="2161540" y="5971540"/>
            <a:ext cx="7612380" cy="645160"/>
          </a:xfrm>
          <a:prstGeom prst="rect">
            <a:avLst/>
          </a:prstGeom>
          <a:noFill/>
        </p:spPr>
        <p:txBody>
          <a:bodyPr wrap="none" rtlCol="0" anchor="t">
            <a:spAutoFit/>
          </a:bodyPr>
          <a:p>
            <a:pPr indent="228600" algn="l" fontAlgn="auto">
              <a:lnSpc>
                <a:spcPct val="200000"/>
              </a:lnSpc>
            </a:pPr>
            <a:r>
              <a:rPr>
                <a:latin typeface="宋体" panose="02010600030101010101" pitchFamily="2" charset="-122"/>
                <a:ea typeface="宋体" panose="02010600030101010101" pitchFamily="2" charset="-122"/>
                <a:cs typeface="宋体" panose="02010600030101010101" pitchFamily="2" charset="-122"/>
                <a:sym typeface="+mn-ea"/>
              </a:rPr>
              <a:t>如果已知   （或   ），则由上边关系可求出被测频率    （或   ）。</a:t>
            </a:r>
            <a:endParaRPr>
              <a:latin typeface="宋体" panose="02010600030101010101" pitchFamily="2" charset="-122"/>
              <a:ea typeface="宋体" panose="02010600030101010101" pitchFamily="2" charset="-122"/>
              <a:cs typeface="宋体" panose="02010600030101010101" pitchFamily="2" charset="-122"/>
              <a:sym typeface="+mn-ea"/>
            </a:endParaRPr>
          </a:p>
        </p:txBody>
      </p:sp>
      <p:graphicFrame>
        <p:nvGraphicFramePr>
          <p:cNvPr id="17" name="Picture 117"/>
          <p:cNvGraphicFramePr>
            <a:graphicFrameLocks noChangeAspect="1"/>
          </p:cNvGraphicFramePr>
          <p:nvPr/>
        </p:nvGraphicFramePr>
        <p:xfrm>
          <a:off x="8858885" y="6104255"/>
          <a:ext cx="386715" cy="499745"/>
        </p:xfrm>
        <a:graphic>
          <a:graphicData uri="http://schemas.openxmlformats.org/presentationml/2006/ole">
            <mc:AlternateContent xmlns:mc="http://schemas.openxmlformats.org/markup-compatibility/2006">
              <mc:Choice xmlns:v="urn:schemas-microsoft-com:vml" Requires="v">
                <p:oleObj spid="_x0000_s18" name="" r:id="rId6" imgW="177165" imgH="228600" progId="Equation.3">
                  <p:embed/>
                </p:oleObj>
              </mc:Choice>
              <mc:Fallback>
                <p:oleObj name="" r:id="rId6" imgW="177165" imgH="228600" progId="Equation.3">
                  <p:embed/>
                  <p:pic>
                    <p:nvPicPr>
                      <p:cNvPr id="0" name="图片 3075"/>
                      <p:cNvPicPr/>
                      <p:nvPr/>
                    </p:nvPicPr>
                    <p:blipFill>
                      <a:blip r:embed="rId7"/>
                      <a:stretch>
                        <a:fillRect/>
                      </a:stretch>
                    </p:blipFill>
                    <p:spPr>
                      <a:xfrm>
                        <a:off x="8858885" y="6104255"/>
                        <a:ext cx="386715" cy="499745"/>
                      </a:xfrm>
                      <a:prstGeom prst="rect">
                        <a:avLst/>
                      </a:prstGeom>
                      <a:noFill/>
                      <a:ln w="38100">
                        <a:noFill/>
                        <a:miter/>
                      </a:ln>
                    </p:spPr>
                  </p:pic>
                </p:oleObj>
              </mc:Fallback>
            </mc:AlternateContent>
          </a:graphicData>
        </a:graphic>
      </p:graphicFrame>
      <p:graphicFrame>
        <p:nvGraphicFramePr>
          <p:cNvPr id="21" name="Picture 118"/>
          <p:cNvGraphicFramePr>
            <a:graphicFrameLocks noChangeAspect="1"/>
          </p:cNvGraphicFramePr>
          <p:nvPr/>
        </p:nvGraphicFramePr>
        <p:xfrm>
          <a:off x="8026400" y="6083935"/>
          <a:ext cx="469900" cy="532765"/>
        </p:xfrm>
        <a:graphic>
          <a:graphicData uri="http://schemas.openxmlformats.org/presentationml/2006/ole">
            <mc:AlternateContent xmlns:mc="http://schemas.openxmlformats.org/markup-compatibility/2006">
              <mc:Choice xmlns:v="urn:schemas-microsoft-com:vml" Requires="v">
                <p:oleObj spid="_x0000_s22" name="" r:id="rId8" imgW="194310" imgH="245745" progId="Equation.3">
                  <p:embed/>
                </p:oleObj>
              </mc:Choice>
              <mc:Fallback>
                <p:oleObj name="" r:id="rId8" imgW="194310" imgH="245745" progId="Equation.3">
                  <p:embed/>
                  <p:pic>
                    <p:nvPicPr>
                      <p:cNvPr id="0" name="图片 2"/>
                      <p:cNvPicPr/>
                      <p:nvPr/>
                    </p:nvPicPr>
                    <p:blipFill>
                      <a:blip r:embed="rId5"/>
                      <a:stretch>
                        <a:fillRect/>
                      </a:stretch>
                    </p:blipFill>
                    <p:spPr>
                      <a:xfrm>
                        <a:off x="8026400" y="6083935"/>
                        <a:ext cx="469900" cy="532765"/>
                      </a:xfrm>
                      <a:prstGeom prst="rect">
                        <a:avLst/>
                      </a:prstGeom>
                      <a:noFill/>
                      <a:ln w="38100">
                        <a:noFill/>
                        <a:miter/>
                      </a:ln>
                    </p:spPr>
                  </p:pic>
                </p:oleObj>
              </mc:Fallback>
            </mc:AlternateContent>
          </a:graphicData>
        </a:graphic>
      </p:graphicFrame>
      <p:graphicFrame>
        <p:nvGraphicFramePr>
          <p:cNvPr id="23" name="Picture 118"/>
          <p:cNvGraphicFramePr>
            <a:graphicFrameLocks noChangeAspect="1"/>
          </p:cNvGraphicFramePr>
          <p:nvPr/>
        </p:nvGraphicFramePr>
        <p:xfrm>
          <a:off x="4140200" y="6116955"/>
          <a:ext cx="469900" cy="532765"/>
        </p:xfrm>
        <a:graphic>
          <a:graphicData uri="http://schemas.openxmlformats.org/presentationml/2006/ole">
            <mc:AlternateContent xmlns:mc="http://schemas.openxmlformats.org/markup-compatibility/2006">
              <mc:Choice xmlns:v="urn:schemas-microsoft-com:vml" Requires="v">
                <p:oleObj spid="_x0000_s24" name="" r:id="rId9" imgW="194310" imgH="245745" progId="Equation.3">
                  <p:embed/>
                </p:oleObj>
              </mc:Choice>
              <mc:Fallback>
                <p:oleObj name="" r:id="rId9" imgW="194310" imgH="245745" progId="Equation.3">
                  <p:embed/>
                  <p:pic>
                    <p:nvPicPr>
                      <p:cNvPr id="0" name="图片 2"/>
                      <p:cNvPicPr/>
                      <p:nvPr/>
                    </p:nvPicPr>
                    <p:blipFill>
                      <a:blip r:embed="rId5"/>
                      <a:stretch>
                        <a:fillRect/>
                      </a:stretch>
                    </p:blipFill>
                    <p:spPr>
                      <a:xfrm>
                        <a:off x="4140200" y="6116955"/>
                        <a:ext cx="469900" cy="532765"/>
                      </a:xfrm>
                      <a:prstGeom prst="rect">
                        <a:avLst/>
                      </a:prstGeom>
                      <a:noFill/>
                      <a:ln w="38100">
                        <a:noFill/>
                        <a:miter/>
                      </a:ln>
                    </p:spPr>
                  </p:pic>
                </p:oleObj>
              </mc:Fallback>
            </mc:AlternateContent>
          </a:graphicData>
        </a:graphic>
      </p:graphicFrame>
      <p:graphicFrame>
        <p:nvGraphicFramePr>
          <p:cNvPr id="9" name="对象 8">
            <a:hlinkClick r:id="" action="ppaction://ole?verb="/>
          </p:cNvPr>
          <p:cNvGraphicFramePr>
            <a:graphicFrameLocks noChangeAspect="1"/>
          </p:cNvGraphicFramePr>
          <p:nvPr/>
        </p:nvGraphicFramePr>
        <p:xfrm>
          <a:off x="4201795" y="4859655"/>
          <a:ext cx="3416935" cy="1460500"/>
        </p:xfrm>
        <a:graphic>
          <a:graphicData uri="http://schemas.openxmlformats.org/presentationml/2006/ole">
            <mc:AlternateContent xmlns:mc="http://schemas.openxmlformats.org/markup-compatibility/2006">
              <mc:Choice xmlns:v="urn:schemas-microsoft-com:vml" Requires="v">
                <p:oleObj spid="_x0000_s2049" name="" r:id="rId10" imgW="1663700" imgH="711200" progId="Equation.KSEE3">
                  <p:embed/>
                </p:oleObj>
              </mc:Choice>
              <mc:Fallback>
                <p:oleObj name="" r:id="rId10" imgW="1663700" imgH="711200" progId="Equation.KSEE3">
                  <p:embed/>
                  <p:pic>
                    <p:nvPicPr>
                      <p:cNvPr id="0" name="图片 2048"/>
                      <p:cNvPicPr/>
                      <p:nvPr/>
                    </p:nvPicPr>
                    <p:blipFill>
                      <a:blip r:embed="rId11"/>
                      <a:stretch>
                        <a:fillRect/>
                      </a:stretch>
                    </p:blipFill>
                    <p:spPr>
                      <a:xfrm>
                        <a:off x="4201795" y="4859655"/>
                        <a:ext cx="3416935" cy="1460500"/>
                      </a:xfrm>
                      <a:prstGeom prst="rect">
                        <a:avLst/>
                      </a:prstGeom>
                    </p:spPr>
                  </p:pic>
                </p:oleObj>
              </mc:Fallback>
            </mc:AlternateContent>
          </a:graphicData>
        </a:graphic>
      </p:graphicFrame>
      <p:graphicFrame>
        <p:nvGraphicFramePr>
          <p:cNvPr id="10" name="Picture 117"/>
          <p:cNvGraphicFramePr>
            <a:graphicFrameLocks noChangeAspect="1"/>
          </p:cNvGraphicFramePr>
          <p:nvPr/>
        </p:nvGraphicFramePr>
        <p:xfrm>
          <a:off x="3433445" y="6100445"/>
          <a:ext cx="386715" cy="499745"/>
        </p:xfrm>
        <a:graphic>
          <a:graphicData uri="http://schemas.openxmlformats.org/presentationml/2006/ole">
            <mc:AlternateContent xmlns:mc="http://schemas.openxmlformats.org/markup-compatibility/2006">
              <mc:Choice xmlns:v="urn:schemas-microsoft-com:vml" Requires="v">
                <p:oleObj spid="_x0000_s11" name="" r:id="rId12" imgW="177165" imgH="228600" progId="Equation.3">
                  <p:embed/>
                </p:oleObj>
              </mc:Choice>
              <mc:Fallback>
                <p:oleObj name="" r:id="rId12" imgW="177165" imgH="228600" progId="Equation.3">
                  <p:embed/>
                  <p:pic>
                    <p:nvPicPr>
                      <p:cNvPr id="0" name="图片 3075"/>
                      <p:cNvPicPr/>
                      <p:nvPr/>
                    </p:nvPicPr>
                    <p:blipFill>
                      <a:blip r:embed="rId3"/>
                      <a:stretch>
                        <a:fillRect/>
                      </a:stretch>
                    </p:blipFill>
                    <p:spPr>
                      <a:xfrm>
                        <a:off x="3433445" y="6100445"/>
                        <a:ext cx="386715" cy="49974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1849</Words>
  <Application>WPS 演示</Application>
  <PresentationFormat>宽屏</PresentationFormat>
  <Paragraphs>105</Paragraphs>
  <Slides>11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12</vt:i4>
      </vt:variant>
      <vt:variant>
        <vt:lpstr>幻灯片标题</vt:lpstr>
      </vt:variant>
      <vt:variant>
        <vt:i4>11</vt:i4>
      </vt:variant>
    </vt:vector>
  </HeadingPairs>
  <TitlesOfParts>
    <vt:vector size="33" baseType="lpstr">
      <vt:lpstr>Arial</vt:lpstr>
      <vt:lpstr>宋体</vt:lpstr>
      <vt:lpstr>Wingdings</vt:lpstr>
      <vt:lpstr>楷体</vt:lpstr>
      <vt:lpstr>Wingdings</vt:lpstr>
      <vt:lpstr>Calibri Light</vt:lpstr>
      <vt:lpstr>微软雅黑</vt:lpstr>
      <vt:lpstr>Arial Unicode MS</vt:lpstr>
      <vt:lpstr>Calibri</vt:lpstr>
      <vt:lpstr>Office 主题</vt:lpstr>
      <vt:lpstr>Equation.KSEE3</vt:lpstr>
      <vt:lpstr>Equation.KSEE3</vt:lpstr>
      <vt:lpstr>Equation.KSEE3</vt:lpstr>
      <vt:lpstr>Equation.KSEE3</vt:lpstr>
      <vt:lpstr>Equation.3</vt:lpstr>
      <vt:lpstr>Equation.3</vt:lpstr>
      <vt:lpstr>Equation.3</vt:lpstr>
      <vt:lpstr>Equation.3</vt:lpstr>
      <vt:lpstr>Equation.3</vt:lpstr>
      <vt:lpstr>Equation.KSEE3</vt:lpstr>
      <vt:lpstr>Equation.3</vt:lpstr>
      <vt:lpstr>Equation.KSEE3</vt:lpstr>
      <vt:lpstr>电子示波器的使用</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hp</dc:creator>
  <cp:lastModifiedBy>hp</cp:lastModifiedBy>
  <cp:revision>15</cp:revision>
  <dcterms:created xsi:type="dcterms:W3CDTF">2017-09-23T15:27:00Z</dcterms:created>
  <dcterms:modified xsi:type="dcterms:W3CDTF">2017-09-24T18:25:07Z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